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509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0096" y="610361"/>
            <a:ext cx="4051807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83A9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83A9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83A9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83A9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20126" y="183001"/>
            <a:ext cx="4718982" cy="64050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16973" y="3797808"/>
            <a:ext cx="2875280" cy="3060700"/>
          </a:xfrm>
          <a:custGeom>
            <a:avLst/>
            <a:gdLst/>
            <a:ahLst/>
            <a:cxnLst/>
            <a:rect l="l" t="t" r="r" b="b"/>
            <a:pathLst>
              <a:path w="2875279" h="3060700">
                <a:moveTo>
                  <a:pt x="2875026" y="0"/>
                </a:moveTo>
                <a:lnTo>
                  <a:pt x="0" y="3060191"/>
                </a:lnTo>
                <a:lnTo>
                  <a:pt x="2875026" y="3060191"/>
                </a:lnTo>
                <a:lnTo>
                  <a:pt x="2875026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8347" y="610361"/>
            <a:ext cx="1019530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83A9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25727"/>
            <a:ext cx="5985509" cy="2451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80069" y="3121912"/>
            <a:ext cx="4011929" cy="3736340"/>
          </a:xfrm>
          <a:custGeom>
            <a:avLst/>
            <a:gdLst/>
            <a:ahLst/>
            <a:cxnLst/>
            <a:rect l="l" t="t" r="r" b="b"/>
            <a:pathLst>
              <a:path w="4011929" h="3736340">
                <a:moveTo>
                  <a:pt x="4011929" y="0"/>
                </a:moveTo>
                <a:lnTo>
                  <a:pt x="0" y="3736086"/>
                </a:lnTo>
                <a:lnTo>
                  <a:pt x="4011929" y="3736086"/>
                </a:lnTo>
                <a:lnTo>
                  <a:pt x="4011929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4955" y="2204945"/>
            <a:ext cx="8792046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89280" algn="ctr">
              <a:lnSpc>
                <a:spcPct val="100000"/>
              </a:lnSpc>
              <a:spcBef>
                <a:spcPts val="100"/>
              </a:spcBef>
            </a:pPr>
            <a:r>
              <a:rPr lang="en-US" sz="3500" b="0" dirty="0" smtClean="0">
                <a:solidFill>
                  <a:srgbClr val="005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ACADEMY OF ORTHOPAEDIC PHYSICAL THEARPY </a:t>
            </a:r>
            <a:r>
              <a:rPr sz="3500" b="0" dirty="0" smtClean="0">
                <a:solidFill>
                  <a:srgbClr val="005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(AOPT</a:t>
            </a:r>
            <a:r>
              <a:rPr sz="3500" b="0" dirty="0">
                <a:solidFill>
                  <a:srgbClr val="005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sz="3500" b="0" spc="-30" dirty="0">
                <a:solidFill>
                  <a:srgbClr val="005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b="0" spc="-110" dirty="0" smtClean="0">
                <a:solidFill>
                  <a:srgbClr val="005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APTA</a:t>
            </a:r>
            <a:endParaRPr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0192" y="3966781"/>
            <a:ext cx="6584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SPECIAL </a:t>
            </a:r>
            <a:r>
              <a:rPr sz="2400" dirty="0">
                <a:latin typeface="Calibri"/>
                <a:cs typeface="Calibri"/>
              </a:rPr>
              <a:t>INTEREST GROUP </a:t>
            </a:r>
            <a:r>
              <a:rPr sz="2400" spc="-5" dirty="0">
                <a:latin typeface="Calibri"/>
                <a:cs typeface="Calibri"/>
              </a:rPr>
              <a:t>LEADERSHIP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ORIENTATION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65357" y="3121914"/>
            <a:ext cx="1327150" cy="2472055"/>
          </a:xfrm>
          <a:custGeom>
            <a:avLst/>
            <a:gdLst/>
            <a:ahLst/>
            <a:cxnLst/>
            <a:rect l="l" t="t" r="r" b="b"/>
            <a:pathLst>
              <a:path w="1327150" h="2472054">
                <a:moveTo>
                  <a:pt x="1326642" y="0"/>
                </a:moveTo>
                <a:lnTo>
                  <a:pt x="0" y="1235964"/>
                </a:lnTo>
                <a:lnTo>
                  <a:pt x="1326642" y="2471928"/>
                </a:lnTo>
                <a:lnTo>
                  <a:pt x="1326642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0048" y="234341"/>
            <a:ext cx="3179952" cy="908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5334000"/>
            <a:ext cx="2017951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6802" y="610361"/>
            <a:ext cx="95173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REQUIRED</a:t>
            </a:r>
            <a:r>
              <a:rPr spc="-240" dirty="0"/>
              <a:t> </a:t>
            </a:r>
            <a:r>
              <a:rPr spc="-10" dirty="0"/>
              <a:t>ACTIVITIES</a:t>
            </a:r>
            <a:r>
              <a:rPr spc="-225" dirty="0"/>
              <a:t> </a:t>
            </a:r>
            <a:r>
              <a:rPr spc="-5" dirty="0"/>
              <a:t>OF</a:t>
            </a:r>
            <a:r>
              <a:rPr spc="-140" dirty="0"/>
              <a:t> </a:t>
            </a:r>
            <a:r>
              <a:rPr dirty="0"/>
              <a:t>SIG</a:t>
            </a:r>
            <a:r>
              <a:rPr spc="-215" dirty="0"/>
              <a:t> </a:t>
            </a:r>
            <a:r>
              <a:rPr spc="-5" dirty="0"/>
              <a:t>OFFICERS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7713"/>
            <a:ext cx="9724390" cy="3400931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Vice </a:t>
            </a:r>
            <a:r>
              <a:rPr sz="2800" spc="-10" dirty="0">
                <a:latin typeface="Calibri"/>
                <a:cs typeface="Calibri"/>
              </a:rPr>
              <a:t>President/Education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Chair</a:t>
            </a:r>
            <a:endParaRPr sz="2800" dirty="0">
              <a:latin typeface="Calibri"/>
              <a:cs typeface="Calibri"/>
            </a:endParaRPr>
          </a:p>
          <a:p>
            <a:pPr marL="698500" marR="63500" lvl="1" indent="-228600">
              <a:lnSpc>
                <a:spcPts val="2590"/>
              </a:lnSpc>
              <a:spcBef>
                <a:spcPts val="57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" dirty="0">
                <a:latin typeface="Calibri"/>
                <a:cs typeface="Calibri"/>
              </a:rPr>
              <a:t>Provides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proposal </a:t>
            </a:r>
            <a:r>
              <a:rPr sz="2400" dirty="0">
                <a:latin typeface="Calibri"/>
                <a:cs typeface="Calibri"/>
              </a:rPr>
              <a:t>2 </a:t>
            </a:r>
            <a:r>
              <a:rPr sz="2400" spc="-15" dirty="0">
                <a:latin typeface="Calibri"/>
                <a:cs typeface="Calibri"/>
              </a:rPr>
              <a:t>hours </a:t>
            </a:r>
            <a:r>
              <a:rPr sz="2400" spc="-5" dirty="0">
                <a:latin typeface="Calibri"/>
                <a:cs typeface="Calibri"/>
              </a:rPr>
              <a:t>of educational </a:t>
            </a:r>
            <a:r>
              <a:rPr sz="2400" spc="-15" dirty="0">
                <a:latin typeface="Calibri"/>
                <a:cs typeface="Calibri"/>
              </a:rPr>
              <a:t>programing </a:t>
            </a:r>
            <a:r>
              <a:rPr sz="2400" dirty="0">
                <a:latin typeface="Calibri"/>
                <a:cs typeface="Calibri"/>
              </a:rPr>
              <a:t>each </a:t>
            </a:r>
            <a:r>
              <a:rPr sz="2400" spc="-10" dirty="0">
                <a:latin typeface="Calibri"/>
                <a:cs typeface="Calibri"/>
              </a:rPr>
              <a:t>year at </a:t>
            </a:r>
            <a:r>
              <a:rPr sz="2400" spc="-5" dirty="0">
                <a:latin typeface="Calibri"/>
                <a:cs typeface="Calibri"/>
              </a:rPr>
              <a:t>CSM  or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dirty="0">
                <a:latin typeface="Calibri"/>
                <a:cs typeface="Calibri"/>
              </a:rPr>
              <a:t>the Annual </a:t>
            </a:r>
            <a:r>
              <a:rPr lang="en-US" sz="2400" spc="-5" dirty="0" smtClean="0">
                <a:latin typeface="Calibri"/>
                <a:cs typeface="Calibri"/>
              </a:rPr>
              <a:t>Orthopaedic </a:t>
            </a:r>
            <a:r>
              <a:rPr sz="2400" spc="-5" dirty="0" smtClean="0">
                <a:latin typeface="Calibri"/>
                <a:cs typeface="Calibri"/>
              </a:rPr>
              <a:t>Meeting </a:t>
            </a:r>
            <a:r>
              <a:rPr sz="2400" dirty="0">
                <a:latin typeface="Calibri"/>
                <a:cs typeface="Calibri"/>
              </a:rPr>
              <a:t>if </a:t>
            </a:r>
            <a:r>
              <a:rPr sz="2400" spc="-15" dirty="0">
                <a:latin typeface="Calibri"/>
                <a:cs typeface="Calibri"/>
              </a:rPr>
              <a:t>requested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lang="en-US" sz="2400" spc="-25" dirty="0" smtClean="0">
                <a:latin typeface="Calibri"/>
                <a:cs typeface="Calibri"/>
              </a:rPr>
              <a:t>Academy’s </a:t>
            </a:r>
            <a:r>
              <a:rPr sz="2400" spc="-15" dirty="0" smtClean="0">
                <a:latin typeface="Calibri"/>
                <a:cs typeface="Calibri"/>
              </a:rPr>
              <a:t>Education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Chair</a:t>
            </a:r>
            <a:endParaRPr sz="2400" dirty="0">
              <a:latin typeface="Calibri"/>
              <a:cs typeface="Calibri"/>
            </a:endParaRPr>
          </a:p>
          <a:p>
            <a:pPr marL="698500" marR="631190" lvl="1" indent="-228600">
              <a:lnSpc>
                <a:spcPts val="2590"/>
              </a:lnSpc>
              <a:spcBef>
                <a:spcPts val="5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30" dirty="0">
                <a:latin typeface="Calibri"/>
                <a:cs typeface="Calibri"/>
              </a:rPr>
              <a:t>Works </a:t>
            </a:r>
            <a:r>
              <a:rPr sz="2400" dirty="0">
                <a:latin typeface="Calibri"/>
                <a:cs typeface="Calibri"/>
              </a:rPr>
              <a:t>with the </a:t>
            </a:r>
            <a:r>
              <a:rPr lang="en-US" sz="2400" spc="-20" dirty="0" smtClean="0">
                <a:latin typeface="Calibri"/>
                <a:cs typeface="Calibri"/>
              </a:rPr>
              <a:t>Academy’s </a:t>
            </a:r>
            <a:r>
              <a:rPr sz="2400" spc="-15" dirty="0" smtClean="0">
                <a:latin typeface="Calibri"/>
                <a:cs typeface="Calibri"/>
              </a:rPr>
              <a:t>Education </a:t>
            </a:r>
            <a:r>
              <a:rPr sz="2400" spc="-15" dirty="0">
                <a:latin typeface="Calibri"/>
                <a:cs typeface="Calibri"/>
              </a:rPr>
              <a:t>Committee </a:t>
            </a:r>
            <a:r>
              <a:rPr sz="2400" spc="-5" dirty="0">
                <a:latin typeface="Calibri"/>
                <a:cs typeface="Calibri"/>
              </a:rPr>
              <a:t>Chair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plan CSM or  </a:t>
            </a:r>
            <a:r>
              <a:rPr sz="2400" dirty="0">
                <a:latin typeface="Calibri"/>
                <a:cs typeface="Calibri"/>
              </a:rPr>
              <a:t>Annual </a:t>
            </a:r>
            <a:r>
              <a:rPr sz="2400" spc="-5" dirty="0">
                <a:latin typeface="Calibri"/>
                <a:cs typeface="Calibri"/>
              </a:rPr>
              <a:t>Orthopaedic </a:t>
            </a:r>
            <a:r>
              <a:rPr sz="2400" spc="-5" dirty="0" smtClean="0">
                <a:latin typeface="Calibri"/>
                <a:cs typeface="Calibri"/>
              </a:rPr>
              <a:t>Meeting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programming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7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Serves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15" dirty="0">
                <a:latin typeface="Calibri"/>
                <a:cs typeface="Calibri"/>
              </a:rPr>
              <a:t>moderator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applicable </a:t>
            </a:r>
            <a:r>
              <a:rPr sz="2400" spc="-35" dirty="0">
                <a:latin typeface="Calibri"/>
                <a:cs typeface="Calibri"/>
              </a:rPr>
              <a:t>SIG’s </a:t>
            </a:r>
            <a:r>
              <a:rPr sz="2400" spc="-5" dirty="0">
                <a:latin typeface="Calibri"/>
                <a:cs typeface="Calibri"/>
              </a:rPr>
              <a:t>education session 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CSM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ts val="2735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Can only </a:t>
            </a:r>
            <a:r>
              <a:rPr sz="2400" spc="-10" dirty="0">
                <a:latin typeface="Calibri"/>
                <a:cs typeface="Calibri"/>
              </a:rPr>
              <a:t>serve </a:t>
            </a:r>
            <a:r>
              <a:rPr sz="2400" spc="-5" dirty="0">
                <a:latin typeface="Calibri"/>
                <a:cs typeface="Calibri"/>
              </a:rPr>
              <a:t>as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presenter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one annual CSM or Annual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Orthopaedic</a:t>
            </a:r>
            <a:endParaRPr sz="2400" dirty="0">
              <a:latin typeface="Calibri"/>
              <a:cs typeface="Calibri"/>
            </a:endParaRPr>
          </a:p>
          <a:p>
            <a:pPr marL="698500">
              <a:lnSpc>
                <a:spcPts val="2735"/>
              </a:lnSpc>
            </a:pPr>
            <a:r>
              <a:rPr sz="2400" spc="-5" dirty="0" smtClean="0">
                <a:latin typeface="Calibri"/>
                <a:cs typeface="Calibri"/>
              </a:rPr>
              <a:t>Meeting </a:t>
            </a:r>
            <a:r>
              <a:rPr sz="2400" spc="-5" dirty="0">
                <a:latin typeface="Calibri"/>
                <a:cs typeface="Calibri"/>
              </a:rPr>
              <a:t>education session during </a:t>
            </a:r>
            <a:r>
              <a:rPr sz="2400" dirty="0">
                <a:latin typeface="Calibri"/>
                <a:cs typeface="Calibri"/>
              </a:rPr>
              <a:t>each </a:t>
            </a:r>
            <a:r>
              <a:rPr sz="2400" spc="-10" dirty="0">
                <a:latin typeface="Calibri"/>
                <a:cs typeface="Calibri"/>
              </a:rPr>
              <a:t>three-year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term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588817"/>
            <a:ext cx="3036071" cy="83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600" y="5570652"/>
            <a:ext cx="2017951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1666" y="610361"/>
            <a:ext cx="94030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ELECTION </a:t>
            </a:r>
            <a:r>
              <a:rPr spc="-10" dirty="0"/>
              <a:t>PROCESS/TERMS </a:t>
            </a:r>
            <a:r>
              <a:rPr spc="-5" dirty="0"/>
              <a:t>OF</a:t>
            </a:r>
            <a:r>
              <a:rPr spc="-415" dirty="0"/>
              <a:t> </a:t>
            </a:r>
            <a:r>
              <a:rPr spc="-5" dirty="0"/>
              <a:t>OFFICE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5045"/>
            <a:ext cx="9563100" cy="3849131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41300" marR="325755" indent="-228600">
              <a:lnSpc>
                <a:spcPct val="70000"/>
              </a:lnSpc>
              <a:spcBef>
                <a:spcPts val="8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Each </a:t>
            </a:r>
            <a:r>
              <a:rPr sz="2000" spc="-10" dirty="0">
                <a:latin typeface="Calibri"/>
                <a:cs typeface="Calibri"/>
              </a:rPr>
              <a:t>year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lang="en-US" sz="2000" spc="-10" dirty="0" smtClean="0">
                <a:latin typeface="Calibri"/>
                <a:cs typeface="Calibri"/>
              </a:rPr>
              <a:t>Assistant Executive Director </a:t>
            </a:r>
            <a:r>
              <a:rPr sz="2000" spc="-5" dirty="0" smtClean="0">
                <a:latin typeface="Calibri"/>
                <a:cs typeface="Calibri"/>
              </a:rPr>
              <a:t>will </a:t>
            </a:r>
            <a:r>
              <a:rPr sz="2000" spc="-5" dirty="0">
                <a:latin typeface="Calibri"/>
                <a:cs typeface="Calibri"/>
              </a:rPr>
              <a:t>send a “Call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Candidates”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applicable </a:t>
            </a:r>
            <a:r>
              <a:rPr sz="2000" spc="-10" dirty="0">
                <a:latin typeface="Calibri"/>
                <a:cs typeface="Calibri"/>
              </a:rPr>
              <a:t>SIG  membership beginning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lang="en-US" sz="2000" spc="-35" dirty="0" smtClean="0">
                <a:latin typeface="Calibri"/>
                <a:cs typeface="Calibri"/>
              </a:rPr>
              <a:t>June</a:t>
            </a:r>
            <a:r>
              <a:rPr sz="2000" spc="-35" dirty="0" smtClean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reminders </a:t>
            </a:r>
            <a:r>
              <a:rPr sz="2000" spc="-5" dirty="0">
                <a:latin typeface="Calibri"/>
                <a:cs typeface="Calibri"/>
              </a:rPr>
              <a:t>will </a:t>
            </a:r>
            <a:r>
              <a:rPr sz="2000" spc="-10" dirty="0">
                <a:latin typeface="Calibri"/>
                <a:cs typeface="Calibri"/>
              </a:rPr>
              <a:t>continue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sent until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Slate </a:t>
            </a:r>
            <a:r>
              <a:rPr sz="2000" spc="-10" dirty="0">
                <a:latin typeface="Calibri"/>
                <a:cs typeface="Calibri"/>
              </a:rPr>
              <a:t>of  Candidates </a:t>
            </a:r>
            <a:r>
              <a:rPr sz="2000" dirty="0">
                <a:latin typeface="Calibri"/>
                <a:cs typeface="Calibri"/>
              </a:rPr>
              <a:t>is closed in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early-September.</a:t>
            </a:r>
            <a:endParaRPr sz="2000" dirty="0">
              <a:latin typeface="Calibri"/>
              <a:cs typeface="Calibri"/>
            </a:endParaRPr>
          </a:p>
          <a:p>
            <a:pPr marL="241300" marR="413384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lang="en-US" sz="2000" spc="-10" dirty="0">
                <a:cs typeface="Calibri"/>
              </a:rPr>
              <a:t>Assistant Executive Director </a:t>
            </a:r>
            <a:r>
              <a:rPr sz="2000" spc="-5" dirty="0" smtClean="0">
                <a:latin typeface="Calibri"/>
                <a:cs typeface="Calibri"/>
              </a:rPr>
              <a:t>will </a:t>
            </a:r>
            <a:r>
              <a:rPr sz="2000" spc="-15" dirty="0">
                <a:latin typeface="Calibri"/>
                <a:cs typeface="Calibri"/>
              </a:rPr>
              <a:t>inform </a:t>
            </a:r>
            <a:r>
              <a:rPr sz="2000" spc="-5" dirty="0">
                <a:latin typeface="Calibri"/>
                <a:cs typeface="Calibri"/>
              </a:rPr>
              <a:t>each </a:t>
            </a:r>
            <a:r>
              <a:rPr sz="2000" spc="-30" dirty="0">
                <a:latin typeface="Calibri"/>
                <a:cs typeface="Calibri"/>
              </a:rPr>
              <a:t>SIG’s </a:t>
            </a:r>
            <a:r>
              <a:rPr sz="2000" spc="-5" dirty="0">
                <a:latin typeface="Calibri"/>
                <a:cs typeface="Calibri"/>
              </a:rPr>
              <a:t>Nominating </a:t>
            </a:r>
            <a:r>
              <a:rPr sz="2000" spc="-10" dirty="0">
                <a:latin typeface="Calibri"/>
                <a:cs typeface="Calibri"/>
              </a:rPr>
              <a:t>Committee, copying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 smtClean="0">
                <a:latin typeface="Calibri"/>
                <a:cs typeface="Calibri"/>
              </a:rPr>
              <a:t>SIG</a:t>
            </a:r>
            <a:r>
              <a:rPr lang="en-US" sz="2000" spc="-10" dirty="0" smtClean="0">
                <a:latin typeface="Calibri"/>
                <a:cs typeface="Calibri"/>
              </a:rPr>
              <a:t>‘s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lang="en-US" sz="2000" spc="-10" dirty="0" smtClean="0">
                <a:latin typeface="Calibri"/>
                <a:cs typeface="Calibri"/>
              </a:rPr>
              <a:t>Board Liaison</a:t>
            </a:r>
            <a:r>
              <a:rPr sz="2000" spc="-10" dirty="0" smtClean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of the </a:t>
            </a:r>
            <a:r>
              <a:rPr sz="2000" spc="-10" dirty="0">
                <a:latin typeface="Calibri"/>
                <a:cs typeface="Calibri"/>
              </a:rPr>
              <a:t>upcoming </a:t>
            </a:r>
            <a:r>
              <a:rPr sz="2000" spc="-5" dirty="0">
                <a:latin typeface="Calibri"/>
                <a:cs typeface="Calibri"/>
              </a:rPr>
              <a:t>election </a:t>
            </a:r>
            <a:r>
              <a:rPr sz="2000" spc="-10" dirty="0">
                <a:latin typeface="Calibri"/>
                <a:cs typeface="Calibri"/>
              </a:rPr>
              <a:t>process </a:t>
            </a:r>
            <a:r>
              <a:rPr sz="2000" spc="-5" dirty="0">
                <a:latin typeface="Calibri"/>
                <a:cs typeface="Calibri"/>
              </a:rPr>
              <a:t>and deadlines, and will </a:t>
            </a:r>
            <a:r>
              <a:rPr sz="2000" spc="-10" dirty="0">
                <a:latin typeface="Calibri"/>
                <a:cs typeface="Calibri"/>
              </a:rPr>
              <a:t>continue </a:t>
            </a:r>
            <a:r>
              <a:rPr sz="2000" spc="-15" dirty="0">
                <a:latin typeface="Calibri"/>
                <a:cs typeface="Calibri"/>
              </a:rPr>
              <a:t>to  communicate </a:t>
            </a:r>
            <a:r>
              <a:rPr sz="2000" spc="-5" dirty="0">
                <a:latin typeface="Calibri"/>
                <a:cs typeface="Calibri"/>
              </a:rPr>
              <a:t>with the Nominating </a:t>
            </a:r>
            <a:r>
              <a:rPr sz="2000" spc="-10" dirty="0">
                <a:latin typeface="Calibri"/>
                <a:cs typeface="Calibri"/>
              </a:rPr>
              <a:t>Committee throughout </a:t>
            </a:r>
            <a:r>
              <a:rPr sz="2000" spc="-5" dirty="0">
                <a:latin typeface="Calibri"/>
                <a:cs typeface="Calibri"/>
              </a:rPr>
              <a:t>the election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period.</a:t>
            </a:r>
            <a:endParaRPr sz="2000" dirty="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30" dirty="0" smtClean="0">
                <a:latin typeface="Calibri"/>
                <a:cs typeface="Calibri"/>
              </a:rPr>
              <a:t>SIG’s </a:t>
            </a:r>
            <a:r>
              <a:rPr sz="2000" spc="-5" dirty="0">
                <a:latin typeface="Calibri"/>
                <a:cs typeface="Calibri"/>
              </a:rPr>
              <a:t>election </a:t>
            </a:r>
            <a:r>
              <a:rPr sz="2000" spc="-10" dirty="0">
                <a:latin typeface="Calibri"/>
                <a:cs typeface="Calibri"/>
              </a:rPr>
              <a:t>period </a:t>
            </a:r>
            <a:r>
              <a:rPr sz="2000" spc="-5" dirty="0">
                <a:latin typeface="Calibri"/>
                <a:cs typeface="Calibri"/>
              </a:rPr>
              <a:t>will </a:t>
            </a:r>
            <a:r>
              <a:rPr sz="2000" spc="-10" dirty="0">
                <a:latin typeface="Calibri"/>
                <a:cs typeface="Calibri"/>
              </a:rPr>
              <a:t>coincide </a:t>
            </a:r>
            <a:r>
              <a:rPr sz="2000" spc="-5" dirty="0">
                <a:latin typeface="Calibri"/>
                <a:cs typeface="Calibri"/>
              </a:rPr>
              <a:t>with the </a:t>
            </a:r>
            <a:r>
              <a:rPr lang="en-US" sz="2000" spc="-5" dirty="0" smtClean="0">
                <a:latin typeface="Calibri"/>
                <a:cs typeface="Calibri"/>
              </a:rPr>
              <a:t>AOPT</a:t>
            </a:r>
            <a:r>
              <a:rPr sz="2000" spc="-20" dirty="0" smtClean="0">
                <a:latin typeface="Calibri"/>
                <a:cs typeface="Calibri"/>
              </a:rPr>
              <a:t>’s </a:t>
            </a:r>
            <a:r>
              <a:rPr lang="en-US" sz="2000" spc="-20" dirty="0" smtClean="0">
                <a:latin typeface="Calibri"/>
                <a:cs typeface="Calibri"/>
              </a:rPr>
              <a:t>e</a:t>
            </a:r>
            <a:r>
              <a:rPr sz="2000" spc="-5" dirty="0" smtClean="0">
                <a:latin typeface="Calibri"/>
                <a:cs typeface="Calibri"/>
              </a:rPr>
              <a:t>lection </a:t>
            </a:r>
            <a:r>
              <a:rPr sz="2000" spc="-10" dirty="0">
                <a:latin typeface="Calibri"/>
                <a:cs typeface="Calibri"/>
              </a:rPr>
              <a:t>period. </a:t>
            </a:r>
            <a:r>
              <a:rPr sz="2000" spc="-5" dirty="0">
                <a:latin typeface="Calibri"/>
                <a:cs typeface="Calibri"/>
              </a:rPr>
              <a:t>SIG </a:t>
            </a:r>
            <a:r>
              <a:rPr sz="2000" spc="-10" dirty="0">
                <a:latin typeface="Calibri"/>
                <a:cs typeface="Calibri"/>
              </a:rPr>
              <a:t>candidate profiles, </a:t>
            </a:r>
            <a:r>
              <a:rPr sz="2000" spc="-15" dirty="0">
                <a:latin typeface="Calibri"/>
                <a:cs typeface="Calibri"/>
              </a:rPr>
              <a:t>statements,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voting </a:t>
            </a:r>
            <a:r>
              <a:rPr sz="2000" spc="-5" dirty="0">
                <a:latin typeface="Calibri"/>
                <a:cs typeface="Calibri"/>
              </a:rPr>
              <a:t>ballot will be included with  the </a:t>
            </a:r>
            <a:r>
              <a:rPr lang="en-US" sz="2000" spc="-5" dirty="0" smtClean="0">
                <a:latin typeface="Calibri"/>
                <a:cs typeface="Calibri"/>
              </a:rPr>
              <a:t>AOPT</a:t>
            </a:r>
            <a:r>
              <a:rPr sz="2000" spc="-20" dirty="0" smtClean="0">
                <a:latin typeface="Calibri"/>
                <a:cs typeface="Calibri"/>
              </a:rPr>
              <a:t>’s </a:t>
            </a:r>
            <a:r>
              <a:rPr sz="2000" spc="-15" dirty="0">
                <a:latin typeface="Calibri"/>
                <a:cs typeface="Calibri"/>
              </a:rPr>
              <a:t>slate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ballot.</a:t>
            </a:r>
            <a:endParaRPr sz="2000" dirty="0">
              <a:latin typeface="Calibri"/>
              <a:cs typeface="Calibri"/>
            </a:endParaRPr>
          </a:p>
          <a:p>
            <a:pPr marL="241300" marR="235585" indent="-228600" algn="just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Each </a:t>
            </a:r>
            <a:r>
              <a:rPr sz="2000" spc="-10" dirty="0">
                <a:latin typeface="Calibri"/>
                <a:cs typeface="Calibri"/>
              </a:rPr>
              <a:t>position </a:t>
            </a:r>
            <a:r>
              <a:rPr sz="2000" spc="-5" dirty="0">
                <a:latin typeface="Calibri"/>
                <a:cs typeface="Calibri"/>
              </a:rPr>
              <a:t>is a 3-year term; no </a:t>
            </a:r>
            <a:r>
              <a:rPr sz="2000" spc="-15" dirty="0">
                <a:latin typeface="Calibri"/>
                <a:cs typeface="Calibri"/>
              </a:rPr>
              <a:t>person </a:t>
            </a:r>
            <a:r>
              <a:rPr sz="2000" spc="-5" dirty="0">
                <a:latin typeface="Calibri"/>
                <a:cs typeface="Calibri"/>
              </a:rPr>
              <a:t>shall be elected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serve more </a:t>
            </a:r>
            <a:r>
              <a:rPr sz="2000" spc="-5" dirty="0">
                <a:latin typeface="Calibri"/>
                <a:cs typeface="Calibri"/>
              </a:rPr>
              <a:t>than </a:t>
            </a:r>
            <a:r>
              <a:rPr sz="2000" spc="-10" dirty="0">
                <a:latin typeface="Calibri"/>
                <a:cs typeface="Calibri"/>
              </a:rPr>
              <a:t>two </a:t>
            </a:r>
            <a:r>
              <a:rPr sz="2000" spc="-5" dirty="0">
                <a:latin typeface="Calibri"/>
                <a:cs typeface="Calibri"/>
              </a:rPr>
              <a:t>(2) </a:t>
            </a:r>
            <a:r>
              <a:rPr sz="2000" spc="-10" dirty="0">
                <a:latin typeface="Calibri"/>
                <a:cs typeface="Calibri"/>
              </a:rPr>
              <a:t>full  consecutive terms </a:t>
            </a:r>
            <a:r>
              <a:rPr sz="2000" spc="-5" dirty="0">
                <a:latin typeface="Calibri"/>
                <a:cs typeface="Calibri"/>
              </a:rPr>
              <a:t>in the same </a:t>
            </a:r>
            <a:r>
              <a:rPr sz="2000" spc="-10" dirty="0">
                <a:latin typeface="Calibri"/>
                <a:cs typeface="Calibri"/>
              </a:rPr>
              <a:t>office; </a:t>
            </a:r>
            <a:r>
              <a:rPr sz="2000" spc="-5" dirty="0">
                <a:latin typeface="Calibri"/>
                <a:cs typeface="Calibri"/>
              </a:rPr>
              <a:t>no </a:t>
            </a:r>
            <a:r>
              <a:rPr sz="2000" spc="-15" dirty="0">
                <a:latin typeface="Calibri"/>
                <a:cs typeface="Calibri"/>
              </a:rPr>
              <a:t>person </a:t>
            </a:r>
            <a:r>
              <a:rPr sz="2000" spc="-5" dirty="0">
                <a:latin typeface="Calibri"/>
                <a:cs typeface="Calibri"/>
              </a:rPr>
              <a:t>shall </a:t>
            </a:r>
            <a:r>
              <a:rPr sz="2000" spc="-10" dirty="0">
                <a:latin typeface="Calibri"/>
                <a:cs typeface="Calibri"/>
              </a:rPr>
              <a:t>serve more </a:t>
            </a:r>
            <a:r>
              <a:rPr sz="2000" spc="-5" dirty="0">
                <a:latin typeface="Calibri"/>
                <a:cs typeface="Calibri"/>
              </a:rPr>
              <a:t>than </a:t>
            </a:r>
            <a:r>
              <a:rPr sz="2000" spc="-15" dirty="0">
                <a:latin typeface="Calibri"/>
                <a:cs typeface="Calibri"/>
              </a:rPr>
              <a:t>four </a:t>
            </a:r>
            <a:r>
              <a:rPr sz="2000" spc="-5" dirty="0">
                <a:latin typeface="Calibri"/>
                <a:cs typeface="Calibri"/>
              </a:rPr>
              <a:t>(4) </a:t>
            </a:r>
            <a:r>
              <a:rPr sz="2000" spc="-15" dirty="0">
                <a:latin typeface="Calibri"/>
                <a:cs typeface="Calibri"/>
              </a:rPr>
              <a:t>complete  </a:t>
            </a:r>
            <a:r>
              <a:rPr sz="2000" spc="-10" dirty="0">
                <a:latin typeface="Calibri"/>
                <a:cs typeface="Calibri"/>
              </a:rPr>
              <a:t>consecutive terms </a:t>
            </a:r>
            <a:r>
              <a:rPr sz="2000" spc="-5" dirty="0">
                <a:latin typeface="Calibri"/>
                <a:cs typeface="Calibri"/>
              </a:rPr>
              <a:t>on the SIG </a:t>
            </a:r>
            <a:r>
              <a:rPr sz="2000" spc="-10" dirty="0">
                <a:latin typeface="Calibri"/>
                <a:cs typeface="Calibri"/>
              </a:rPr>
              <a:t>Board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Directors.</a:t>
            </a:r>
            <a:endParaRPr sz="2000" dirty="0">
              <a:latin typeface="Calibri"/>
              <a:cs typeface="Calibri"/>
            </a:endParaRPr>
          </a:p>
          <a:p>
            <a:pPr marL="241300" marR="2667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Standing committees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formed, </a:t>
            </a:r>
            <a:r>
              <a:rPr sz="2000" spc="-35" dirty="0">
                <a:latin typeface="Calibri"/>
                <a:cs typeface="Calibri"/>
              </a:rPr>
              <a:t>however,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Chair positions will not be elected, but  </a:t>
            </a:r>
            <a:r>
              <a:rPr sz="2000" spc="-10" dirty="0">
                <a:latin typeface="Calibri"/>
                <a:cs typeface="Calibri"/>
              </a:rPr>
              <a:t>instead </a:t>
            </a:r>
            <a:r>
              <a:rPr sz="2000" spc="-5" dirty="0">
                <a:latin typeface="Calibri"/>
                <a:cs typeface="Calibri"/>
              </a:rPr>
              <a:t>will be </a:t>
            </a:r>
            <a:r>
              <a:rPr sz="2000" spc="-10" dirty="0">
                <a:latin typeface="Calibri"/>
                <a:cs typeface="Calibri"/>
              </a:rPr>
              <a:t>appointed. </a:t>
            </a:r>
            <a:r>
              <a:rPr sz="2000" spc="-5" dirty="0">
                <a:latin typeface="Calibri"/>
                <a:cs typeface="Calibri"/>
              </a:rPr>
              <a:t>Names and </a:t>
            </a:r>
            <a:r>
              <a:rPr sz="2000" spc="-35" dirty="0">
                <a:latin typeface="Calibri"/>
                <a:cs typeface="Calibri"/>
              </a:rPr>
              <a:t>CVs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appointees </a:t>
            </a:r>
            <a:r>
              <a:rPr sz="2000" spc="-5" dirty="0">
                <a:latin typeface="Calibri"/>
                <a:cs typeface="Calibri"/>
              </a:rPr>
              <a:t>will be </a:t>
            </a:r>
            <a:r>
              <a:rPr sz="2000" spc="-15" dirty="0">
                <a:latin typeface="Calibri"/>
                <a:cs typeface="Calibri"/>
              </a:rPr>
              <a:t>brought forth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SIG  </a:t>
            </a:r>
            <a:r>
              <a:rPr sz="2000" spc="-10" dirty="0">
                <a:latin typeface="Calibri"/>
                <a:cs typeface="Calibri"/>
              </a:rPr>
              <a:t>leadership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lang="en-US" sz="2000" spc="-5" dirty="0" smtClean="0">
                <a:latin typeface="Calibri"/>
                <a:cs typeface="Calibri"/>
              </a:rPr>
              <a:t>AOPT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Board Liaison </a:t>
            </a:r>
            <a:r>
              <a:rPr sz="2000" spc="-20" dirty="0">
                <a:latin typeface="Calibri"/>
                <a:cs typeface="Calibri"/>
              </a:rPr>
              <a:t>for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approval.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761446"/>
            <a:ext cx="3036071" cy="83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600" y="5572453"/>
            <a:ext cx="2017951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1333" y="646938"/>
            <a:ext cx="1014984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30" dirty="0"/>
              <a:t>BOARD, </a:t>
            </a:r>
            <a:r>
              <a:rPr sz="4000" spc="-5" dirty="0"/>
              <a:t>COMMITTEE, </a:t>
            </a:r>
            <a:r>
              <a:rPr sz="4000" dirty="0"/>
              <a:t>SIG </a:t>
            </a:r>
            <a:r>
              <a:rPr sz="4000" spc="-5" dirty="0"/>
              <a:t>POLICY </a:t>
            </a:r>
            <a:r>
              <a:rPr sz="4000" dirty="0"/>
              <a:t>-</a:t>
            </a:r>
            <a:r>
              <a:rPr sz="4000" spc="-225" dirty="0"/>
              <a:t> </a:t>
            </a:r>
            <a:r>
              <a:rPr sz="4000" dirty="0"/>
              <a:t>DISMISSAL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802384"/>
            <a:ext cx="9725025" cy="28232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Grounds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dismissal 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Board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Committee </a:t>
            </a:r>
            <a:r>
              <a:rPr sz="2400" dirty="0">
                <a:latin typeface="Calibri"/>
                <a:cs typeface="Calibri"/>
              </a:rPr>
              <a:t>member include </a:t>
            </a:r>
            <a:r>
              <a:rPr sz="2400" spc="-5" dirty="0">
                <a:latin typeface="Calibri"/>
                <a:cs typeface="Calibri"/>
              </a:rPr>
              <a:t>but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not  limited </a:t>
            </a:r>
            <a:r>
              <a:rPr sz="2400" spc="-10" dirty="0">
                <a:latin typeface="Calibri"/>
                <a:cs typeface="Calibri"/>
              </a:rPr>
              <a:t>to: </a:t>
            </a:r>
            <a:r>
              <a:rPr sz="2400" dirty="0">
                <a:latin typeface="Calibri"/>
                <a:cs typeface="Calibri"/>
              </a:rPr>
              <a:t>1) </a:t>
            </a:r>
            <a:r>
              <a:rPr sz="2400" spc="-10" dirty="0">
                <a:latin typeface="Calibri"/>
                <a:cs typeface="Calibri"/>
              </a:rPr>
              <a:t>noncompliance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lang="en-US" sz="2400" spc="-5" dirty="0" smtClean="0">
                <a:latin typeface="Calibri"/>
                <a:cs typeface="Calibri"/>
              </a:rPr>
              <a:t>Academy </a:t>
            </a:r>
            <a:r>
              <a:rPr sz="2400" spc="-15" dirty="0" smtClean="0">
                <a:latin typeface="Calibri"/>
                <a:cs typeface="Calibri"/>
              </a:rPr>
              <a:t>standards</a:t>
            </a:r>
            <a:r>
              <a:rPr sz="2400" spc="-15" dirty="0">
                <a:latin typeface="Calibri"/>
                <a:cs typeface="Calibri"/>
              </a:rPr>
              <a:t>, </a:t>
            </a:r>
            <a:r>
              <a:rPr sz="2400" spc="-5" dirty="0">
                <a:latin typeface="Calibri"/>
                <a:cs typeface="Calibri"/>
              </a:rPr>
              <a:t>policies, positions,  </a:t>
            </a:r>
            <a:r>
              <a:rPr sz="2400" dirty="0">
                <a:latin typeface="Calibri"/>
                <a:cs typeface="Calibri"/>
              </a:rPr>
              <a:t>guidelines </a:t>
            </a:r>
            <a:r>
              <a:rPr sz="2400" spc="-5" dirty="0">
                <a:latin typeface="Calibri"/>
                <a:cs typeface="Calibri"/>
              </a:rPr>
              <a:t>or Code of </a:t>
            </a:r>
            <a:r>
              <a:rPr sz="2400" spc="-10" dirty="0">
                <a:latin typeface="Calibri"/>
                <a:cs typeface="Calibri"/>
              </a:rPr>
              <a:t>Ethics; </a:t>
            </a:r>
            <a:r>
              <a:rPr sz="2400" dirty="0">
                <a:latin typeface="Calibri"/>
                <a:cs typeface="Calibri"/>
              </a:rPr>
              <a:t>2) </a:t>
            </a:r>
            <a:r>
              <a:rPr sz="2400" spc="-15" dirty="0">
                <a:latin typeface="Calibri"/>
                <a:cs typeface="Calibri"/>
              </a:rPr>
              <a:t>failure to perform </a:t>
            </a:r>
            <a:r>
              <a:rPr sz="2400" spc="-5" dirty="0">
                <a:latin typeface="Calibri"/>
                <a:cs typeface="Calibri"/>
              </a:rPr>
              <a:t>assigned </a:t>
            </a:r>
            <a:r>
              <a:rPr sz="2400" spc="-15" dirty="0">
                <a:latin typeface="Calibri"/>
                <a:cs typeface="Calibri"/>
              </a:rPr>
              <a:t>tasks; </a:t>
            </a:r>
            <a:r>
              <a:rPr sz="2400" dirty="0">
                <a:latin typeface="Calibri"/>
                <a:cs typeface="Calibri"/>
              </a:rPr>
              <a:t>3) </a:t>
            </a:r>
            <a:r>
              <a:rPr sz="2400" spc="-15" dirty="0">
                <a:latin typeface="Calibri"/>
                <a:cs typeface="Calibri"/>
              </a:rPr>
              <a:t>failure </a:t>
            </a:r>
            <a:r>
              <a:rPr sz="2400" spc="-5" dirty="0">
                <a:latin typeface="Calibri"/>
                <a:cs typeface="Calibri"/>
              </a:rPr>
              <a:t>of  </a:t>
            </a:r>
            <a:r>
              <a:rPr sz="2400" dirty="0">
                <a:latin typeface="Calibri"/>
                <a:cs typeface="Calibri"/>
              </a:rPr>
              <a:t>the member </a:t>
            </a:r>
            <a:r>
              <a:rPr sz="2400" spc="-15" dirty="0">
                <a:latin typeface="Calibri"/>
                <a:cs typeface="Calibri"/>
              </a:rPr>
              <a:t>to attend </a:t>
            </a:r>
            <a:r>
              <a:rPr sz="2400" dirty="0">
                <a:latin typeface="Calibri"/>
                <a:cs typeface="Calibri"/>
              </a:rPr>
              <a:t>75%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more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meetings; </a:t>
            </a:r>
            <a:r>
              <a:rPr sz="2400" dirty="0">
                <a:latin typeface="Calibri"/>
                <a:cs typeface="Calibri"/>
              </a:rPr>
              <a:t>4) </a:t>
            </a:r>
            <a:r>
              <a:rPr sz="2400" spc="-5" dirty="0">
                <a:latin typeface="Calibri"/>
                <a:cs typeface="Calibri"/>
              </a:rPr>
              <a:t>lapsed or </a:t>
            </a:r>
            <a:r>
              <a:rPr sz="2400" spc="-15" dirty="0">
                <a:latin typeface="Calibri"/>
                <a:cs typeface="Calibri"/>
              </a:rPr>
              <a:t>dropped  </a:t>
            </a:r>
            <a:r>
              <a:rPr sz="2400" spc="-10" dirty="0">
                <a:latin typeface="Calibri"/>
                <a:cs typeface="Calibri"/>
              </a:rPr>
              <a:t>membership; </a:t>
            </a:r>
            <a:r>
              <a:rPr sz="2400" dirty="0">
                <a:latin typeface="Calibri"/>
                <a:cs typeface="Calibri"/>
              </a:rPr>
              <a:t>5) </a:t>
            </a:r>
            <a:r>
              <a:rPr sz="2400" spc="-5" dirty="0">
                <a:latin typeface="Calibri"/>
                <a:cs typeface="Calibri"/>
              </a:rPr>
              <a:t>disciplinary action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a licensing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board.</a:t>
            </a:r>
            <a:endParaRPr sz="2400" dirty="0">
              <a:latin typeface="Calibri"/>
              <a:cs typeface="Calibri"/>
            </a:endParaRPr>
          </a:p>
          <a:p>
            <a:pPr marL="241300" marR="181610" indent="-228600">
              <a:lnSpc>
                <a:spcPts val="259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If a </a:t>
            </a:r>
            <a:r>
              <a:rPr sz="2400" spc="-10" dirty="0">
                <a:latin typeface="Calibri"/>
                <a:cs typeface="Calibri"/>
              </a:rPr>
              <a:t>vacancy </a:t>
            </a:r>
            <a:r>
              <a:rPr sz="2400" dirty="0">
                <a:latin typeface="Calibri"/>
                <a:cs typeface="Calibri"/>
              </a:rPr>
              <a:t>in a </a:t>
            </a:r>
            <a:r>
              <a:rPr sz="2400" spc="-10" dirty="0">
                <a:latin typeface="Calibri"/>
                <a:cs typeface="Calibri"/>
              </a:rPr>
              <a:t>Board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Committee </a:t>
            </a:r>
            <a:r>
              <a:rPr sz="2400" dirty="0">
                <a:latin typeface="Calibri"/>
                <a:cs typeface="Calibri"/>
              </a:rPr>
              <a:t>arises either </a:t>
            </a:r>
            <a:r>
              <a:rPr sz="2400" spc="-10" dirty="0">
                <a:latin typeface="Calibri"/>
                <a:cs typeface="Calibri"/>
              </a:rPr>
              <a:t>through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resignation </a:t>
            </a:r>
            <a:r>
              <a:rPr sz="2400" spc="-5" dirty="0">
                <a:latin typeface="Calibri"/>
                <a:cs typeface="Calibri"/>
              </a:rPr>
              <a:t>or  dismissal, </a:t>
            </a:r>
            <a:r>
              <a:rPr sz="2400" dirty="0">
                <a:latin typeface="Calibri"/>
                <a:cs typeface="Calibri"/>
              </a:rPr>
              <a:t>it will </a:t>
            </a:r>
            <a:r>
              <a:rPr sz="2400" spc="-5" dirty="0">
                <a:latin typeface="Calibri"/>
                <a:cs typeface="Calibri"/>
              </a:rPr>
              <a:t>be filled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accordance </a:t>
            </a:r>
            <a:r>
              <a:rPr sz="2400" dirty="0">
                <a:latin typeface="Calibri"/>
                <a:cs typeface="Calibri"/>
              </a:rPr>
              <a:t>with the </a:t>
            </a:r>
            <a:r>
              <a:rPr sz="2400" spc="-5" dirty="0">
                <a:latin typeface="Calibri"/>
                <a:cs typeface="Calibri"/>
              </a:rPr>
              <a:t>guidelines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appointment  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Board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Committee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member.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613522"/>
            <a:ext cx="3036071" cy="83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5580888"/>
            <a:ext cx="2017951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610361"/>
            <a:ext cx="98913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SIG </a:t>
            </a:r>
            <a:r>
              <a:rPr spc="-5" dirty="0"/>
              <a:t>BUDGETS </a:t>
            </a:r>
            <a:r>
              <a:rPr dirty="0"/>
              <a:t>- </a:t>
            </a:r>
            <a:r>
              <a:rPr spc="-5" dirty="0"/>
              <a:t>$</a:t>
            </a:r>
            <a:r>
              <a:rPr b="1" spc="-5" dirty="0">
                <a:latin typeface="Corbel"/>
                <a:cs typeface="Corbel"/>
              </a:rPr>
              <a:t>3,750 ANNUAL</a:t>
            </a:r>
            <a:r>
              <a:rPr b="1" spc="-300" dirty="0">
                <a:latin typeface="Corbel"/>
                <a:cs typeface="Corbel"/>
              </a:rPr>
              <a:t> </a:t>
            </a:r>
            <a:r>
              <a:rPr b="1" spc="-5" dirty="0">
                <a:latin typeface="Corbel"/>
                <a:cs typeface="Corbel"/>
              </a:rPr>
              <a:t>BUDGET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509065"/>
            <a:ext cx="10503534" cy="3813223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latin typeface="Calibri"/>
                <a:cs typeface="Calibri"/>
              </a:rPr>
              <a:t>Does </a:t>
            </a:r>
            <a:r>
              <a:rPr sz="15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sz="1500" spc="-5" dirty="0">
                <a:latin typeface="Calibri"/>
                <a:cs typeface="Calibri"/>
              </a:rPr>
              <a:t> roll over into the next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spc="-30" dirty="0">
                <a:latin typeface="Calibri"/>
                <a:cs typeface="Calibri"/>
              </a:rPr>
              <a:t>year.</a:t>
            </a:r>
            <a:endParaRPr sz="1500" dirty="0">
              <a:latin typeface="Calibri"/>
              <a:cs typeface="Calibri"/>
            </a:endParaRPr>
          </a:p>
          <a:p>
            <a:pPr marL="241300" indent="-228600">
              <a:lnSpc>
                <a:spcPts val="1595"/>
              </a:lnSpc>
              <a:spcBef>
                <a:spcPts val="8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latin typeface="Calibri"/>
                <a:cs typeface="Calibri"/>
              </a:rPr>
              <a:t>If a SIG</a:t>
            </a:r>
            <a:r>
              <a:rPr sz="1500" spc="1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utilizes </a:t>
            </a:r>
            <a:r>
              <a:rPr sz="1500" spc="-5" dirty="0">
                <a:latin typeface="Calibri"/>
                <a:cs typeface="Calibri"/>
              </a:rPr>
              <a:t>the $3750 </a:t>
            </a:r>
            <a:r>
              <a:rPr sz="1500" spc="-10" dirty="0">
                <a:latin typeface="Calibri"/>
                <a:cs typeface="Calibri"/>
              </a:rPr>
              <a:t>allocated budgeted funds, </a:t>
            </a:r>
            <a:r>
              <a:rPr sz="1500" spc="-5" dirty="0">
                <a:latin typeface="Calibri"/>
                <a:cs typeface="Calibri"/>
              </a:rPr>
              <a:t>all other expenses, based on BOD </a:t>
            </a:r>
            <a:r>
              <a:rPr sz="1500" spc="-10" dirty="0">
                <a:latin typeface="Calibri"/>
                <a:cs typeface="Calibri"/>
              </a:rPr>
              <a:t>approval, </a:t>
            </a:r>
            <a:r>
              <a:rPr sz="1500" spc="-5" dirty="0">
                <a:latin typeface="Calibri"/>
                <a:cs typeface="Calibri"/>
              </a:rPr>
              <a:t>will be taken out of the </a:t>
            </a:r>
            <a:r>
              <a:rPr sz="1500" spc="-25" dirty="0">
                <a:latin typeface="Calibri"/>
                <a:cs typeface="Calibri"/>
              </a:rPr>
              <a:t>SIG’s</a:t>
            </a:r>
            <a:endParaRPr sz="1500" dirty="0">
              <a:latin typeface="Calibri"/>
              <a:cs typeface="Calibri"/>
            </a:endParaRPr>
          </a:p>
          <a:p>
            <a:pPr marL="240665">
              <a:lnSpc>
                <a:spcPts val="1595"/>
              </a:lnSpc>
            </a:pPr>
            <a:r>
              <a:rPr sz="1500" dirty="0">
                <a:latin typeface="Calibri"/>
                <a:cs typeface="Calibri"/>
              </a:rPr>
              <a:t>encumbered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funds.</a:t>
            </a:r>
            <a:endParaRPr sz="15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500" spc="-5" dirty="0">
                <a:latin typeface="Calibri"/>
                <a:cs typeface="Calibri"/>
              </a:rPr>
              <a:t>If no encumbered funds exist, </a:t>
            </a:r>
            <a:r>
              <a:rPr sz="1500" spc="-10" dirty="0">
                <a:latin typeface="Calibri"/>
                <a:cs typeface="Calibri"/>
              </a:rPr>
              <a:t>special approval </a:t>
            </a:r>
            <a:r>
              <a:rPr sz="1500" spc="-5" dirty="0">
                <a:latin typeface="Calibri"/>
                <a:cs typeface="Calibri"/>
              </a:rPr>
              <a:t>is </a:t>
            </a:r>
            <a:r>
              <a:rPr sz="1500" spc="-10" dirty="0">
                <a:latin typeface="Calibri"/>
                <a:cs typeface="Calibri"/>
              </a:rPr>
              <a:t>needed </a:t>
            </a:r>
            <a:r>
              <a:rPr sz="1500" spc="-5" dirty="0">
                <a:latin typeface="Calibri"/>
                <a:cs typeface="Calibri"/>
              </a:rPr>
              <a:t>by the </a:t>
            </a:r>
            <a:r>
              <a:rPr lang="en-US" sz="1500" spc="-10" dirty="0" smtClean="0">
                <a:latin typeface="Calibri"/>
                <a:cs typeface="Calibri"/>
              </a:rPr>
              <a:t>AOPT </a:t>
            </a:r>
            <a:r>
              <a:rPr sz="1500" spc="-5" dirty="0" smtClean="0">
                <a:latin typeface="Calibri"/>
                <a:cs typeface="Calibri"/>
              </a:rPr>
              <a:t>Board </a:t>
            </a:r>
            <a:r>
              <a:rPr sz="1500" spc="-5" dirty="0">
                <a:latin typeface="Calibri"/>
                <a:cs typeface="Calibri"/>
              </a:rPr>
              <a:t>of </a:t>
            </a:r>
            <a:r>
              <a:rPr sz="1500" spc="-10" dirty="0">
                <a:latin typeface="Calibri"/>
                <a:cs typeface="Calibri"/>
              </a:rPr>
              <a:t>Directors </a:t>
            </a:r>
            <a:r>
              <a:rPr sz="1500" spc="-5" dirty="0">
                <a:latin typeface="Calibri"/>
                <a:cs typeface="Calibri"/>
              </a:rPr>
              <a:t>for </a:t>
            </a:r>
            <a:r>
              <a:rPr sz="1500" spc="-10" dirty="0">
                <a:latin typeface="Calibri"/>
                <a:cs typeface="Calibri"/>
              </a:rPr>
              <a:t>additional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funds.</a:t>
            </a:r>
            <a:endParaRPr sz="15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latin typeface="Calibri"/>
                <a:cs typeface="Calibri"/>
              </a:rPr>
              <a:t>SIG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budgets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will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be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submitted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to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Finance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Committee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 smtClean="0">
                <a:latin typeface="Calibri"/>
                <a:cs typeface="Calibri"/>
              </a:rPr>
              <a:t>when</a:t>
            </a:r>
            <a:r>
              <a:rPr sz="1500" spc="5" dirty="0" smtClean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requested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by the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Executive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Director.</a:t>
            </a:r>
            <a:endParaRPr sz="15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latin typeface="Calibri"/>
                <a:cs typeface="Calibri"/>
              </a:rPr>
              <a:t>Each SIG will </a:t>
            </a:r>
            <a:r>
              <a:rPr sz="1500" spc="-10" dirty="0">
                <a:latin typeface="Calibri"/>
                <a:cs typeface="Calibri"/>
              </a:rPr>
              <a:t>appear </a:t>
            </a:r>
            <a:r>
              <a:rPr sz="1500" spc="-5" dirty="0">
                <a:latin typeface="Calibri"/>
                <a:cs typeface="Calibri"/>
              </a:rPr>
              <a:t>in the </a:t>
            </a:r>
            <a:r>
              <a:rPr lang="en-US" sz="1500" spc="-10" dirty="0" smtClean="0">
                <a:latin typeface="Calibri"/>
                <a:cs typeface="Calibri"/>
              </a:rPr>
              <a:t>Academy </a:t>
            </a:r>
            <a:r>
              <a:rPr sz="1500" spc="-10" dirty="0" smtClean="0">
                <a:latin typeface="Calibri"/>
                <a:cs typeface="Calibri"/>
              </a:rPr>
              <a:t>budget </a:t>
            </a:r>
            <a:r>
              <a:rPr sz="1500" spc="-5" dirty="0">
                <a:latin typeface="Calibri"/>
                <a:cs typeface="Calibri"/>
              </a:rPr>
              <a:t>as a </a:t>
            </a:r>
            <a:r>
              <a:rPr sz="1500" spc="-10" dirty="0">
                <a:latin typeface="Calibri"/>
                <a:cs typeface="Calibri"/>
              </a:rPr>
              <a:t>program </a:t>
            </a:r>
            <a:r>
              <a:rPr sz="1500" spc="-5" dirty="0">
                <a:latin typeface="Calibri"/>
                <a:cs typeface="Calibri"/>
              </a:rPr>
              <a:t>and be managed in the same manner as other </a:t>
            </a:r>
            <a:r>
              <a:rPr sz="1500" spc="-10" dirty="0">
                <a:latin typeface="Calibri"/>
                <a:cs typeface="Calibri"/>
              </a:rPr>
              <a:t>budgetary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programs.</a:t>
            </a:r>
            <a:endParaRPr sz="15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500" spc="-5" dirty="0">
                <a:latin typeface="Calibri"/>
                <a:cs typeface="Calibri"/>
              </a:rPr>
              <a:t>Budgeted expenses will be reimbursed with </a:t>
            </a:r>
            <a:r>
              <a:rPr sz="1500" spc="-10" dirty="0">
                <a:latin typeface="Calibri"/>
                <a:cs typeface="Calibri"/>
              </a:rPr>
              <a:t>proper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documentation.</a:t>
            </a:r>
            <a:endParaRPr sz="15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500" spc="-10" dirty="0">
                <a:latin typeface="Calibri"/>
                <a:cs typeface="Calibri"/>
              </a:rPr>
              <a:t>Copies </a:t>
            </a:r>
            <a:r>
              <a:rPr sz="1500" spc="-5" dirty="0">
                <a:latin typeface="Calibri"/>
                <a:cs typeface="Calibri"/>
              </a:rPr>
              <a:t>of expenses paid will be sent to SIG Presidents</a:t>
            </a:r>
            <a:r>
              <a:rPr sz="1500" spc="10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quarterly.</a:t>
            </a:r>
            <a:endParaRPr sz="1500" dirty="0">
              <a:latin typeface="Calibri"/>
              <a:cs typeface="Calibri"/>
            </a:endParaRPr>
          </a:p>
          <a:p>
            <a:pPr marL="241300" marR="184785" indent="-228600">
              <a:lnSpc>
                <a:spcPts val="1510"/>
              </a:lnSpc>
              <a:spcBef>
                <a:spcPts val="10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latin typeface="Calibri"/>
                <a:cs typeface="Calibri"/>
              </a:rPr>
              <a:t>SIG President and Vice President will be reimbursed for </a:t>
            </a:r>
            <a:r>
              <a:rPr sz="1500" spc="-10" dirty="0">
                <a:latin typeface="Calibri"/>
                <a:cs typeface="Calibri"/>
              </a:rPr>
              <a:t>airfare, </a:t>
            </a:r>
            <a:r>
              <a:rPr sz="1500" spc="-5" dirty="0">
                <a:latin typeface="Calibri"/>
                <a:cs typeface="Calibri"/>
              </a:rPr>
              <a:t>two days per diem </a:t>
            </a:r>
            <a:r>
              <a:rPr sz="1500" spc="-10" dirty="0">
                <a:latin typeface="Calibri"/>
                <a:cs typeface="Calibri"/>
              </a:rPr>
              <a:t>(meals </a:t>
            </a:r>
            <a:r>
              <a:rPr sz="1500" spc="-5" dirty="0">
                <a:latin typeface="Calibri"/>
                <a:cs typeface="Calibri"/>
              </a:rPr>
              <a:t>&amp; </a:t>
            </a:r>
            <a:r>
              <a:rPr sz="1500" spc="-10" dirty="0">
                <a:latin typeface="Calibri"/>
                <a:cs typeface="Calibri"/>
              </a:rPr>
              <a:t>hotel), </a:t>
            </a:r>
            <a:r>
              <a:rPr sz="1500" spc="-5" dirty="0">
                <a:latin typeface="Calibri"/>
                <a:cs typeface="Calibri"/>
              </a:rPr>
              <a:t>and conference registration </a:t>
            </a:r>
            <a:r>
              <a:rPr sz="1500" spc="-10" dirty="0">
                <a:latin typeface="Calibri"/>
                <a:cs typeface="Calibri"/>
              </a:rPr>
              <a:t>for  attendance </a:t>
            </a:r>
            <a:r>
              <a:rPr sz="1500" spc="-5" dirty="0">
                <a:latin typeface="Calibri"/>
                <a:cs typeface="Calibri"/>
              </a:rPr>
              <a:t>at CSM or the Annual </a:t>
            </a:r>
            <a:r>
              <a:rPr sz="1500" spc="-10" dirty="0">
                <a:latin typeface="Calibri"/>
                <a:cs typeface="Calibri"/>
              </a:rPr>
              <a:t>Orthopaedic </a:t>
            </a:r>
            <a:r>
              <a:rPr sz="1500" spc="-5" dirty="0" smtClean="0">
                <a:latin typeface="Calibri"/>
                <a:cs typeface="Calibri"/>
              </a:rPr>
              <a:t>Annual</a:t>
            </a:r>
            <a:r>
              <a:rPr sz="1500" spc="135" dirty="0" smtClean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Meeting.</a:t>
            </a:r>
            <a:endParaRPr sz="1500" dirty="0">
              <a:latin typeface="Calibri"/>
              <a:cs typeface="Calibri"/>
            </a:endParaRPr>
          </a:p>
          <a:p>
            <a:pPr marL="241300" indent="-228600">
              <a:lnSpc>
                <a:spcPts val="1595"/>
              </a:lnSpc>
              <a:spcBef>
                <a:spcPts val="8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latin typeface="Calibri"/>
                <a:cs typeface="Calibri"/>
              </a:rPr>
              <a:t>All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CSM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or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Annual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Orthopaedic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 smtClean="0">
                <a:latin typeface="Calibri"/>
                <a:cs typeface="Calibri"/>
              </a:rPr>
              <a:t>Meeting</a:t>
            </a:r>
            <a:r>
              <a:rPr sz="1500" spc="25" dirty="0" smtClean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expenses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incurred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by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SIG,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is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paid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for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by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lang="en-US" sz="1500" spc="-10" dirty="0" smtClean="0">
                <a:latin typeface="Calibri"/>
                <a:cs typeface="Calibri"/>
              </a:rPr>
              <a:t>Academy </a:t>
            </a:r>
            <a:r>
              <a:rPr sz="1500" spc="-5" dirty="0" smtClean="0">
                <a:latin typeface="Calibri"/>
                <a:cs typeface="Calibri"/>
              </a:rPr>
              <a:t>if</a:t>
            </a:r>
            <a:r>
              <a:rPr sz="1500" spc="5" dirty="0" smtClean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kept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within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allocated</a:t>
            </a:r>
            <a:endParaRPr sz="1500" dirty="0">
              <a:latin typeface="Calibri"/>
              <a:cs typeface="Calibri"/>
            </a:endParaRPr>
          </a:p>
          <a:p>
            <a:pPr marL="241300">
              <a:lnSpc>
                <a:spcPts val="1510"/>
              </a:lnSpc>
            </a:pPr>
            <a:r>
              <a:rPr sz="1500" spc="-5" dirty="0">
                <a:latin typeface="Calibri"/>
                <a:cs typeface="Calibri"/>
              </a:rPr>
              <a:t>$600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budget.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Expenses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exceeding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$600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budget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will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need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approval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from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lang="en-US" sz="1500" spc="-10" dirty="0" smtClean="0">
                <a:latin typeface="Calibri"/>
                <a:cs typeface="Calibri"/>
              </a:rPr>
              <a:t>AOPT </a:t>
            </a:r>
            <a:r>
              <a:rPr sz="1500" spc="-5" dirty="0" smtClean="0">
                <a:latin typeface="Calibri"/>
                <a:cs typeface="Calibri"/>
              </a:rPr>
              <a:t>BoD</a:t>
            </a:r>
            <a:r>
              <a:rPr sz="1500" spc="5" dirty="0" smtClean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to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be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drawn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from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SIG’s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encumbered</a:t>
            </a:r>
            <a:endParaRPr sz="1500" dirty="0">
              <a:latin typeface="Calibri"/>
              <a:cs typeface="Calibri"/>
            </a:endParaRPr>
          </a:p>
          <a:p>
            <a:pPr marL="241300">
              <a:lnSpc>
                <a:spcPts val="1595"/>
              </a:lnSpc>
            </a:pPr>
            <a:r>
              <a:rPr sz="1500" spc="-5" dirty="0">
                <a:latin typeface="Calibri"/>
                <a:cs typeface="Calibri"/>
              </a:rPr>
              <a:t>funds, </a:t>
            </a:r>
            <a:r>
              <a:rPr sz="1500" dirty="0">
                <a:latin typeface="Calibri"/>
                <a:cs typeface="Calibri"/>
              </a:rPr>
              <a:t>if these </a:t>
            </a:r>
            <a:r>
              <a:rPr sz="1500" spc="-5" dirty="0">
                <a:latin typeface="Calibri"/>
                <a:cs typeface="Calibri"/>
              </a:rPr>
              <a:t>funds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exist.</a:t>
            </a:r>
          </a:p>
          <a:p>
            <a:pPr marL="698500" lvl="1" indent="-22923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500" spc="-10" dirty="0">
                <a:latin typeface="Calibri"/>
                <a:cs typeface="Calibri"/>
              </a:rPr>
              <a:t>Speaker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reimbursement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will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follow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lang="en-US" sz="1500" spc="-10" dirty="0" smtClean="0">
                <a:latin typeface="Calibri"/>
                <a:cs typeface="Calibri"/>
              </a:rPr>
              <a:t>Academy’s </a:t>
            </a:r>
            <a:r>
              <a:rPr sz="1500" spc="-5" dirty="0" smtClean="0">
                <a:latin typeface="Calibri"/>
                <a:cs typeface="Calibri"/>
              </a:rPr>
              <a:t>guidelines</a:t>
            </a:r>
            <a:r>
              <a:rPr sz="1500" spc="30" dirty="0" smtClean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for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Speaker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Reimbursement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listed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in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lang="en-US" sz="1500" spc="-15" dirty="0" smtClean="0">
                <a:latin typeface="Calibri"/>
                <a:cs typeface="Calibri"/>
              </a:rPr>
              <a:t>AOPT </a:t>
            </a:r>
            <a:r>
              <a:rPr sz="1500" spc="-10" dirty="0" smtClean="0">
                <a:latin typeface="Calibri"/>
                <a:cs typeface="Calibri"/>
              </a:rPr>
              <a:t>Education</a:t>
            </a:r>
            <a:r>
              <a:rPr sz="1500" spc="50" dirty="0" smtClean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Policy.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5740332"/>
            <a:ext cx="2667000" cy="733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361" y="5525032"/>
            <a:ext cx="2017951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3136" y="497522"/>
            <a:ext cx="51657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SAMPLE SIG</a:t>
            </a:r>
            <a:r>
              <a:rPr spc="-229" dirty="0"/>
              <a:t> </a:t>
            </a:r>
            <a:r>
              <a:rPr spc="-5" dirty="0"/>
              <a:t>BUDGET</a:t>
            </a:r>
          </a:p>
        </p:txBody>
      </p:sp>
      <p:sp>
        <p:nvSpPr>
          <p:cNvPr id="3" name="object 3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0314" y="1193482"/>
            <a:ext cx="10191368" cy="402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598442"/>
            <a:ext cx="3036071" cy="835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0" y="5562600"/>
            <a:ext cx="2017951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3098" y="610361"/>
            <a:ext cx="63030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SIG </a:t>
            </a:r>
            <a:r>
              <a:rPr spc="-5" dirty="0"/>
              <a:t>ENCUMBERED</a:t>
            </a:r>
            <a:r>
              <a:rPr spc="-135" dirty="0"/>
              <a:t> </a:t>
            </a:r>
            <a:r>
              <a:rPr spc="-5" dirty="0"/>
              <a:t>FUNDS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87906"/>
            <a:ext cx="9693275" cy="357568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‘Encumbered </a:t>
            </a:r>
            <a:r>
              <a:rPr sz="2000" spc="-10" dirty="0">
                <a:latin typeface="Calibri"/>
                <a:cs typeface="Calibri"/>
              </a:rPr>
              <a:t>Funds’ are </a:t>
            </a:r>
            <a:r>
              <a:rPr sz="2000" spc="-5" dirty="0">
                <a:latin typeface="Calibri"/>
                <a:cs typeface="Calibri"/>
              </a:rPr>
              <a:t>funds that the </a:t>
            </a:r>
            <a:r>
              <a:rPr sz="2000" spc="-10" dirty="0">
                <a:latin typeface="Calibri"/>
                <a:cs typeface="Calibri"/>
              </a:rPr>
              <a:t>Finance Committee </a:t>
            </a:r>
            <a:r>
              <a:rPr sz="2000" spc="-5" dirty="0">
                <a:latin typeface="Calibri"/>
                <a:cs typeface="Calibri"/>
              </a:rPr>
              <a:t>will </a:t>
            </a:r>
            <a:r>
              <a:rPr sz="2000" spc="-10" dirty="0">
                <a:latin typeface="Calibri"/>
                <a:cs typeface="Calibri"/>
              </a:rPr>
              <a:t>maintain </a:t>
            </a:r>
            <a:r>
              <a:rPr sz="2000" spc="-5" dirty="0">
                <a:latin typeface="Calibri"/>
                <a:cs typeface="Calibri"/>
              </a:rPr>
              <a:t>in a </a:t>
            </a:r>
            <a:r>
              <a:rPr sz="2000" spc="-10" dirty="0">
                <a:latin typeface="Calibri"/>
                <a:cs typeface="Calibri"/>
              </a:rPr>
              <a:t>secure, </a:t>
            </a:r>
            <a:r>
              <a:rPr sz="2000" spc="-5" dirty="0">
                <a:latin typeface="Calibri"/>
                <a:cs typeface="Calibri"/>
              </a:rPr>
              <a:t>no </a:t>
            </a:r>
            <a:r>
              <a:rPr sz="2000" spc="-10" dirty="0">
                <a:latin typeface="Calibri"/>
                <a:cs typeface="Calibri"/>
              </a:rPr>
              <a:t>risk  </a:t>
            </a:r>
            <a:r>
              <a:rPr sz="2000" spc="-15" dirty="0">
                <a:latin typeface="Calibri"/>
                <a:cs typeface="Calibri"/>
              </a:rPr>
              <a:t>investment </a:t>
            </a:r>
            <a:r>
              <a:rPr sz="2000" spc="-5" dirty="0">
                <a:latin typeface="Calibri"/>
                <a:cs typeface="Calibri"/>
              </a:rPr>
              <a:t>fund and will be </a:t>
            </a:r>
            <a:r>
              <a:rPr sz="2000" spc="-15" dirty="0">
                <a:latin typeface="Calibri"/>
                <a:cs typeface="Calibri"/>
              </a:rPr>
              <a:t>available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legitimate </a:t>
            </a:r>
            <a:r>
              <a:rPr sz="2000" spc="-10" dirty="0">
                <a:latin typeface="Calibri"/>
                <a:cs typeface="Calibri"/>
              </a:rPr>
              <a:t>purposes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SIGs </a:t>
            </a:r>
            <a:r>
              <a:rPr sz="2000" spc="-15" dirty="0">
                <a:latin typeface="Calibri"/>
                <a:cs typeface="Calibri"/>
              </a:rPr>
              <a:t>consistent </a:t>
            </a:r>
            <a:r>
              <a:rPr sz="2000" spc="-5" dirty="0">
                <a:latin typeface="Calibri"/>
                <a:cs typeface="Calibri"/>
              </a:rPr>
              <a:t>with </a:t>
            </a:r>
            <a:r>
              <a:rPr sz="2000" spc="-10" dirty="0">
                <a:latin typeface="Calibri"/>
                <a:cs typeface="Calibri"/>
              </a:rPr>
              <a:t>SIG  </a:t>
            </a:r>
            <a:r>
              <a:rPr sz="2000" spc="-5" dirty="0">
                <a:latin typeface="Calibri"/>
                <a:cs typeface="Calibri"/>
              </a:rPr>
              <a:t>policies, </a:t>
            </a:r>
            <a:r>
              <a:rPr lang="en-US" sz="2000" spc="-5" dirty="0" smtClean="0">
                <a:latin typeface="Calibri"/>
                <a:cs typeface="Calibri"/>
              </a:rPr>
              <a:t>AOPT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Bylaws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current </a:t>
            </a:r>
            <a:r>
              <a:rPr sz="2000" spc="-15" dirty="0">
                <a:latin typeface="Calibri"/>
                <a:cs typeface="Calibri"/>
              </a:rPr>
              <a:t>Strategic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Plan.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Funds not used in a </a:t>
            </a:r>
            <a:r>
              <a:rPr sz="2000" spc="-10" dirty="0">
                <a:latin typeface="Calibri"/>
                <a:cs typeface="Calibri"/>
              </a:rPr>
              <a:t>calendar year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will be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rolled over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following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year.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SIGs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spc="-10" dirty="0">
                <a:latin typeface="Calibri"/>
                <a:cs typeface="Calibri"/>
              </a:rPr>
              <a:t>budget </a:t>
            </a:r>
            <a:r>
              <a:rPr sz="2000" spc="-5" dirty="0">
                <a:latin typeface="Calibri"/>
                <a:cs typeface="Calibri"/>
              </a:rPr>
              <a:t>use of their encumbered funds </a:t>
            </a:r>
            <a:r>
              <a:rPr sz="2000" spc="-10" dirty="0">
                <a:latin typeface="Calibri"/>
                <a:cs typeface="Calibri"/>
              </a:rPr>
              <a:t>through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normal budgetary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process.</a:t>
            </a:r>
            <a:endParaRPr sz="2000" dirty="0">
              <a:latin typeface="Calibri"/>
              <a:cs typeface="Calibri"/>
            </a:endParaRPr>
          </a:p>
          <a:p>
            <a:pPr marL="241300" marR="875665" indent="-228600">
              <a:lnSpc>
                <a:spcPct val="800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SIGs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spc="-5" dirty="0">
                <a:latin typeface="Calibri"/>
                <a:cs typeface="Calibri"/>
              </a:rPr>
              <a:t>also </a:t>
            </a:r>
            <a:r>
              <a:rPr sz="2000" spc="-10" dirty="0">
                <a:latin typeface="Calibri"/>
                <a:cs typeface="Calibri"/>
              </a:rPr>
              <a:t>request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access encumbered funds </a:t>
            </a:r>
            <a:r>
              <a:rPr sz="2000" spc="-10" dirty="0">
                <a:latin typeface="Calibri"/>
                <a:cs typeface="Calibri"/>
              </a:rPr>
              <a:t>by written request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SIG  President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lang="en-US" sz="2000" spc="-5" dirty="0" smtClean="0">
                <a:latin typeface="Calibri"/>
                <a:cs typeface="Calibri"/>
              </a:rPr>
              <a:t>AOPT </a:t>
            </a:r>
            <a:r>
              <a:rPr sz="2000" spc="-10" dirty="0" smtClean="0">
                <a:latin typeface="Calibri"/>
                <a:cs typeface="Calibri"/>
              </a:rPr>
              <a:t>Office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698500" marR="405130" lvl="1" indent="-228600">
              <a:lnSpc>
                <a:spcPct val="80000"/>
              </a:lnSpc>
              <a:spcBef>
                <a:spcPts val="50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dirty="0">
                <a:latin typeface="Calibri"/>
                <a:cs typeface="Calibri"/>
              </a:rPr>
              <a:t>It </a:t>
            </a:r>
            <a:r>
              <a:rPr sz="1800" spc="-5" dirty="0">
                <a:latin typeface="Calibri"/>
                <a:cs typeface="Calibri"/>
              </a:rPr>
              <a:t>should include, </a:t>
            </a:r>
            <a:r>
              <a:rPr sz="1800" dirty="0">
                <a:latin typeface="Calibri"/>
                <a:cs typeface="Calibri"/>
              </a:rPr>
              <a:t>the type, </a:t>
            </a:r>
            <a:r>
              <a:rPr sz="1800" spc="-5" dirty="0">
                <a:latin typeface="Calibri"/>
                <a:cs typeface="Calibri"/>
              </a:rPr>
              <a:t>amount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purpose of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expense </a:t>
            </a:r>
            <a:r>
              <a:rPr sz="1800" dirty="0">
                <a:latin typeface="Calibri"/>
                <a:cs typeface="Calibri"/>
              </a:rPr>
              <a:t>and will be </a:t>
            </a:r>
            <a:r>
              <a:rPr sz="1800" spc="-10" dirty="0">
                <a:latin typeface="Calibri"/>
                <a:cs typeface="Calibri"/>
              </a:rPr>
              <a:t>submitted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10" dirty="0">
                <a:latin typeface="Calibri"/>
                <a:cs typeface="Calibri"/>
              </a:rPr>
              <a:t>Executive</a:t>
            </a:r>
            <a:r>
              <a:rPr sz="1800" spc="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Director.</a:t>
            </a:r>
            <a:endParaRPr sz="1800" dirty="0">
              <a:latin typeface="Calibri"/>
              <a:cs typeface="Calibri"/>
            </a:endParaRPr>
          </a:p>
          <a:p>
            <a:pPr marL="241300" marR="422909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Money is earned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encumbered funds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spc="-5" dirty="0">
                <a:latin typeface="Calibri"/>
                <a:cs typeface="Calibri"/>
              </a:rPr>
              <a:t>CSM </a:t>
            </a:r>
            <a:r>
              <a:rPr sz="2000" spc="-15" dirty="0">
                <a:latin typeface="Calibri"/>
                <a:cs typeface="Calibri"/>
              </a:rPr>
              <a:t>Pre-conference course </a:t>
            </a:r>
            <a:r>
              <a:rPr sz="2000" spc="-10" dirty="0">
                <a:latin typeface="Calibri"/>
                <a:cs typeface="Calibri"/>
              </a:rPr>
              <a:t>profit, off-site  </a:t>
            </a:r>
            <a:r>
              <a:rPr sz="2000" spc="-5" dirty="0">
                <a:latin typeface="Calibri"/>
                <a:cs typeface="Calibri"/>
              </a:rPr>
              <a:t>educational </a:t>
            </a:r>
            <a:r>
              <a:rPr sz="2000" spc="-10" dirty="0">
                <a:latin typeface="Calibri"/>
                <a:cs typeface="Calibri"/>
              </a:rPr>
              <a:t>programming, </a:t>
            </a:r>
            <a:r>
              <a:rPr sz="2000" spc="-5" dirty="0">
                <a:latin typeface="Calibri"/>
                <a:cs typeface="Calibri"/>
              </a:rPr>
              <a:t>and SIG </a:t>
            </a:r>
            <a:r>
              <a:rPr sz="2000" spc="-10" dirty="0">
                <a:latin typeface="Calibri"/>
                <a:cs typeface="Calibri"/>
              </a:rPr>
              <a:t>co-sponsored </a:t>
            </a:r>
            <a:r>
              <a:rPr sz="2000" spc="-5" dirty="0">
                <a:latin typeface="Calibri"/>
                <a:cs typeface="Calibri"/>
              </a:rPr>
              <a:t>ISCs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profit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dirty="0">
                <a:latin typeface="Calibri"/>
                <a:cs typeface="Calibri"/>
              </a:rPr>
              <a:t>A 50/50 </a:t>
            </a:r>
            <a:r>
              <a:rPr sz="1800" spc="-5" dirty="0">
                <a:latin typeface="Calibri"/>
                <a:cs typeface="Calibri"/>
              </a:rPr>
              <a:t>split of </a:t>
            </a:r>
            <a:r>
              <a:rPr sz="1800" dirty="0">
                <a:latin typeface="Calibri"/>
                <a:cs typeface="Calibri"/>
              </a:rPr>
              <a:t>all </a:t>
            </a:r>
            <a:r>
              <a:rPr sz="1800" spc="-10" dirty="0">
                <a:latin typeface="Calibri"/>
                <a:cs typeface="Calibri"/>
              </a:rPr>
              <a:t>net profits </a:t>
            </a:r>
            <a:r>
              <a:rPr sz="1800" dirty="0">
                <a:latin typeface="Calibri"/>
                <a:cs typeface="Calibri"/>
              </a:rPr>
              <a:t>will </a:t>
            </a:r>
            <a:r>
              <a:rPr sz="1800" spc="-5" dirty="0">
                <a:latin typeface="Calibri"/>
                <a:cs typeface="Calibri"/>
              </a:rPr>
              <a:t>occur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above-mentioned possible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offerings.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590513"/>
            <a:ext cx="3036071" cy="83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342" y="5545631"/>
            <a:ext cx="2017951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3098" y="610361"/>
            <a:ext cx="63030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SIG </a:t>
            </a:r>
            <a:r>
              <a:rPr spc="-5" dirty="0"/>
              <a:t>ENCUMBERED</a:t>
            </a:r>
            <a:r>
              <a:rPr spc="-135" dirty="0"/>
              <a:t> </a:t>
            </a:r>
            <a:r>
              <a:rPr spc="-5" dirty="0"/>
              <a:t>FUNDS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12289"/>
            <a:ext cx="9669145" cy="279781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marR="80645" indent="-228600">
              <a:lnSpc>
                <a:spcPts val="2160"/>
              </a:lnSpc>
              <a:spcBef>
                <a:spcPts val="3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lang="en-US" sz="2000" spc="-5" dirty="0" smtClean="0">
                <a:latin typeface="Calibri"/>
                <a:cs typeface="Calibri"/>
              </a:rPr>
              <a:t>AOPT </a:t>
            </a:r>
            <a:r>
              <a:rPr sz="2000" spc="-15" dirty="0" smtClean="0">
                <a:latin typeface="Calibri"/>
                <a:cs typeface="Calibri"/>
              </a:rPr>
              <a:t>may </a:t>
            </a:r>
            <a:r>
              <a:rPr sz="2000" spc="-10" dirty="0">
                <a:latin typeface="Calibri"/>
                <a:cs typeface="Calibri"/>
              </a:rPr>
              <a:t>access </a:t>
            </a:r>
            <a:r>
              <a:rPr sz="2000" spc="-5" dirty="0">
                <a:latin typeface="Calibri"/>
                <a:cs typeface="Calibri"/>
              </a:rPr>
              <a:t>the SIGs encumbered funds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non-SIG </a:t>
            </a:r>
            <a:r>
              <a:rPr sz="2000" spc="-10" dirty="0">
                <a:latin typeface="Calibri"/>
                <a:cs typeface="Calibri"/>
              </a:rPr>
              <a:t>purposes </a:t>
            </a: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spc="-10" dirty="0">
                <a:latin typeface="Calibri"/>
                <a:cs typeface="Calibri"/>
              </a:rPr>
              <a:t>fiscal </a:t>
            </a:r>
            <a:r>
              <a:rPr sz="2000" spc="-5" dirty="0">
                <a:latin typeface="Calibri"/>
                <a:cs typeface="Calibri"/>
              </a:rPr>
              <a:t>necessity  arises.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If a SIG </a:t>
            </a:r>
            <a:r>
              <a:rPr sz="2000" spc="-15" dirty="0">
                <a:latin typeface="Calibri"/>
                <a:cs typeface="Calibri"/>
              </a:rPr>
              <a:t>were </a:t>
            </a:r>
            <a:r>
              <a:rPr sz="2000" spc="-10" dirty="0">
                <a:latin typeface="Calibri"/>
                <a:cs typeface="Calibri"/>
              </a:rPr>
              <a:t>to become </a:t>
            </a:r>
            <a:r>
              <a:rPr sz="2000" spc="-5" dirty="0">
                <a:latin typeface="Calibri"/>
                <a:cs typeface="Calibri"/>
              </a:rPr>
              <a:t>an EIG, the </a:t>
            </a:r>
            <a:r>
              <a:rPr sz="2000" spc="-15" dirty="0">
                <a:latin typeface="Calibri"/>
                <a:cs typeface="Calibri"/>
              </a:rPr>
              <a:t>existing </a:t>
            </a:r>
            <a:r>
              <a:rPr sz="2000" spc="-5" dirty="0">
                <a:latin typeface="Calibri"/>
                <a:cs typeface="Calibri"/>
              </a:rPr>
              <a:t>funds </a:t>
            </a:r>
            <a:r>
              <a:rPr sz="2000" spc="-10" dirty="0">
                <a:latin typeface="Calibri"/>
                <a:cs typeface="Calibri"/>
              </a:rPr>
              <a:t>would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15" dirty="0">
                <a:latin typeface="Calibri"/>
                <a:cs typeface="Calibri"/>
              </a:rPr>
              <a:t>available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five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years.</a:t>
            </a:r>
            <a:endParaRPr sz="2000" dirty="0">
              <a:latin typeface="Calibri"/>
              <a:cs typeface="Calibri"/>
            </a:endParaRPr>
          </a:p>
          <a:p>
            <a:pPr marL="698500" marR="48895" lvl="1" indent="-228600">
              <a:lnSpc>
                <a:spcPts val="1939"/>
              </a:lnSpc>
              <a:spcBef>
                <a:spcPts val="54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dirty="0">
                <a:latin typeface="Calibri"/>
                <a:cs typeface="Calibri"/>
              </a:rPr>
              <a:t>If </a:t>
            </a:r>
            <a:r>
              <a:rPr sz="1800" spc="-10" dirty="0">
                <a:latin typeface="Calibri"/>
                <a:cs typeface="Calibri"/>
              </a:rPr>
              <a:t>at </a:t>
            </a:r>
            <a:r>
              <a:rPr sz="1800" dirty="0">
                <a:latin typeface="Calibri"/>
                <a:cs typeface="Calibri"/>
              </a:rPr>
              <a:t>the end </a:t>
            </a:r>
            <a:r>
              <a:rPr sz="1800" spc="-5" dirty="0">
                <a:latin typeface="Calibri"/>
                <a:cs typeface="Calibri"/>
              </a:rPr>
              <a:t>of five </a:t>
            </a:r>
            <a:r>
              <a:rPr sz="1800" spc="-10" dirty="0">
                <a:latin typeface="Calibri"/>
                <a:cs typeface="Calibri"/>
              </a:rPr>
              <a:t>years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EIG has not </a:t>
            </a:r>
            <a:r>
              <a:rPr sz="1800" spc="-15" dirty="0">
                <a:latin typeface="Calibri"/>
                <a:cs typeface="Calibri"/>
              </a:rPr>
              <a:t>converted </a:t>
            </a:r>
            <a:r>
              <a:rPr sz="1800" spc="-5" dirty="0">
                <a:latin typeface="Calibri"/>
                <a:cs typeface="Calibri"/>
              </a:rPr>
              <a:t>back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an SIG,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funds </a:t>
            </a:r>
            <a:r>
              <a:rPr sz="1800" spc="-10" dirty="0">
                <a:latin typeface="Calibri"/>
                <a:cs typeface="Calibri"/>
              </a:rPr>
              <a:t>would </a:t>
            </a:r>
            <a:r>
              <a:rPr sz="1800" spc="-5" dirty="0">
                <a:latin typeface="Calibri"/>
                <a:cs typeface="Calibri"/>
              </a:rPr>
              <a:t>be returned 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lang="en-US" sz="1800" spc="-20" dirty="0" smtClean="0">
                <a:latin typeface="Calibri"/>
                <a:cs typeface="Calibri"/>
              </a:rPr>
              <a:t>AOPT’s </a:t>
            </a:r>
            <a:r>
              <a:rPr sz="1800" spc="-10" dirty="0" smtClean="0">
                <a:latin typeface="Calibri"/>
                <a:cs typeface="Calibri"/>
              </a:rPr>
              <a:t>budget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fund </a:t>
            </a:r>
            <a:r>
              <a:rPr sz="1800" spc="-10" dirty="0">
                <a:latin typeface="Calibri"/>
                <a:cs typeface="Calibri"/>
              </a:rPr>
              <a:t>research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advocacy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issues.</a:t>
            </a:r>
          </a:p>
          <a:p>
            <a:pPr marL="241300" marR="330200" indent="-228600">
              <a:lnSpc>
                <a:spcPts val="216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If a SIG </a:t>
            </a:r>
            <a:r>
              <a:rPr sz="2000" spc="-15" dirty="0">
                <a:latin typeface="Calibri"/>
                <a:cs typeface="Calibri"/>
              </a:rPr>
              <a:t>were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cease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20" dirty="0">
                <a:latin typeface="Calibri"/>
                <a:cs typeface="Calibri"/>
              </a:rPr>
              <a:t>exist </a:t>
            </a:r>
            <a:r>
              <a:rPr sz="2000" spc="-5" dirty="0">
                <a:latin typeface="Calibri"/>
                <a:cs typeface="Calibri"/>
              </a:rPr>
              <a:t>and did not </a:t>
            </a:r>
            <a:r>
              <a:rPr sz="2000" spc="-10" dirty="0">
                <a:latin typeface="Calibri"/>
                <a:cs typeface="Calibri"/>
              </a:rPr>
              <a:t>become </a:t>
            </a:r>
            <a:r>
              <a:rPr sz="2000" spc="-5" dirty="0">
                <a:latin typeface="Calibri"/>
                <a:cs typeface="Calibri"/>
              </a:rPr>
              <a:t>an EIG, the SIG </a:t>
            </a:r>
            <a:r>
              <a:rPr sz="2000" spc="-10" dirty="0">
                <a:latin typeface="Calibri"/>
                <a:cs typeface="Calibri"/>
              </a:rPr>
              <a:t>membership would be  </a:t>
            </a:r>
            <a:r>
              <a:rPr sz="2000" spc="-15" dirty="0">
                <a:latin typeface="Calibri"/>
                <a:cs typeface="Calibri"/>
              </a:rPr>
              <a:t>asked </a:t>
            </a:r>
            <a:r>
              <a:rPr sz="2000" spc="-5" dirty="0">
                <a:latin typeface="Calibri"/>
                <a:cs typeface="Calibri"/>
              </a:rPr>
              <a:t>if funds </a:t>
            </a:r>
            <a:r>
              <a:rPr sz="2000" spc="-10" dirty="0">
                <a:latin typeface="Calibri"/>
                <a:cs typeface="Calibri"/>
              </a:rPr>
              <a:t>should </a:t>
            </a:r>
            <a:r>
              <a:rPr sz="2000" spc="-5" dirty="0">
                <a:latin typeface="Calibri"/>
                <a:cs typeface="Calibri"/>
              </a:rPr>
              <a:t>be used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fund </a:t>
            </a:r>
            <a:r>
              <a:rPr sz="2000" spc="-10" dirty="0">
                <a:latin typeface="Calibri"/>
                <a:cs typeface="Calibri"/>
              </a:rPr>
              <a:t>research and/or advocacy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issues.</a:t>
            </a:r>
            <a:endParaRPr sz="2000" dirty="0">
              <a:latin typeface="Calibri"/>
              <a:cs typeface="Calibri"/>
            </a:endParaRPr>
          </a:p>
          <a:p>
            <a:pPr marL="698500" marR="5080" lvl="1" indent="-228600">
              <a:lnSpc>
                <a:spcPts val="1939"/>
              </a:lnSpc>
              <a:spcBef>
                <a:spcPts val="51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dirty="0">
                <a:latin typeface="Calibri"/>
                <a:cs typeface="Calibri"/>
              </a:rPr>
              <a:t>If the </a:t>
            </a:r>
            <a:r>
              <a:rPr sz="1800" spc="-5" dirty="0">
                <a:latin typeface="Calibri"/>
                <a:cs typeface="Calibri"/>
              </a:rPr>
              <a:t>applicable SIG membership </a:t>
            </a:r>
            <a:r>
              <a:rPr sz="1800" spc="-10" dirty="0">
                <a:latin typeface="Calibri"/>
                <a:cs typeface="Calibri"/>
              </a:rPr>
              <a:t>could </a:t>
            </a:r>
            <a:r>
              <a:rPr sz="1800" spc="-5" dirty="0">
                <a:latin typeface="Calibri"/>
                <a:cs typeface="Calibri"/>
              </a:rPr>
              <a:t>not </a:t>
            </a:r>
            <a:r>
              <a:rPr sz="1800" spc="-10" dirty="0">
                <a:latin typeface="Calibri"/>
                <a:cs typeface="Calibri"/>
              </a:rPr>
              <a:t>come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a decision, the </a:t>
            </a:r>
            <a:r>
              <a:rPr sz="1800" spc="-5" dirty="0">
                <a:latin typeface="Calibri"/>
                <a:cs typeface="Calibri"/>
              </a:rPr>
              <a:t>funds </a:t>
            </a:r>
            <a:r>
              <a:rPr sz="1800" spc="-10" dirty="0">
                <a:latin typeface="Calibri"/>
                <a:cs typeface="Calibri"/>
              </a:rPr>
              <a:t>would </a:t>
            </a:r>
            <a:r>
              <a:rPr sz="1800" spc="-5" dirty="0">
                <a:latin typeface="Calibri"/>
                <a:cs typeface="Calibri"/>
              </a:rPr>
              <a:t>be placed </a:t>
            </a:r>
            <a:r>
              <a:rPr sz="1800" dirty="0">
                <a:latin typeface="Calibri"/>
                <a:cs typeface="Calibri"/>
              </a:rPr>
              <a:t>in the  </a:t>
            </a:r>
            <a:r>
              <a:rPr lang="en-US" sz="1800" spc="-20" dirty="0" smtClean="0">
                <a:latin typeface="Calibri"/>
                <a:cs typeface="Calibri"/>
              </a:rPr>
              <a:t>AOPT’s </a:t>
            </a:r>
            <a:r>
              <a:rPr sz="1800" spc="-10" dirty="0" smtClean="0">
                <a:latin typeface="Calibri"/>
                <a:cs typeface="Calibri"/>
              </a:rPr>
              <a:t>general</a:t>
            </a:r>
            <a:r>
              <a:rPr sz="1800" spc="25" dirty="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account.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86400"/>
            <a:ext cx="3036071" cy="83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5498910"/>
            <a:ext cx="2017951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7757" y="610361"/>
            <a:ext cx="79355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REIMBURSEMENT</a:t>
            </a:r>
            <a:r>
              <a:rPr spc="-90" dirty="0"/>
              <a:t> </a:t>
            </a:r>
            <a:r>
              <a:rPr spc="-5" dirty="0"/>
              <a:t>POLICY/FORM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1691005"/>
            <a:ext cx="9979661" cy="3670236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1300" marR="1174750" indent="-228600">
              <a:lnSpc>
                <a:spcPts val="2050"/>
              </a:lnSpc>
              <a:spcBef>
                <a:spcPts val="3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10" dirty="0">
                <a:latin typeface="Calibri"/>
                <a:cs typeface="Calibri"/>
              </a:rPr>
              <a:t>Reimbursement </a:t>
            </a:r>
            <a:r>
              <a:rPr sz="1900" spc="-20" dirty="0">
                <a:latin typeface="Calibri"/>
                <a:cs typeface="Calibri"/>
              </a:rPr>
              <a:t>for </a:t>
            </a:r>
            <a:r>
              <a:rPr sz="1900" spc="-10" dirty="0">
                <a:latin typeface="Calibri"/>
                <a:cs typeface="Calibri"/>
              </a:rPr>
              <a:t>budgeted </a:t>
            </a:r>
            <a:r>
              <a:rPr sz="1900" spc="-15" dirty="0">
                <a:latin typeface="Calibri"/>
                <a:cs typeface="Calibri"/>
              </a:rPr>
              <a:t>travel </a:t>
            </a:r>
            <a:r>
              <a:rPr sz="1900" spc="-5" dirty="0">
                <a:latin typeface="Calibri"/>
                <a:cs typeface="Calibri"/>
              </a:rPr>
              <a:t>by </a:t>
            </a:r>
            <a:r>
              <a:rPr sz="1900" dirty="0">
                <a:latin typeface="Calibri"/>
                <a:cs typeface="Calibri"/>
              </a:rPr>
              <a:t>the </a:t>
            </a:r>
            <a:r>
              <a:rPr lang="en-US" sz="1900" spc="-5" dirty="0" smtClean="0">
                <a:latin typeface="Calibri"/>
                <a:cs typeface="Calibri"/>
              </a:rPr>
              <a:t>Academy </a:t>
            </a:r>
            <a:r>
              <a:rPr sz="1900" spc="-35" dirty="0" smtClean="0">
                <a:latin typeface="Calibri"/>
                <a:cs typeface="Calibri"/>
              </a:rPr>
              <a:t>staff</a:t>
            </a:r>
            <a:r>
              <a:rPr sz="1900" spc="-35" dirty="0">
                <a:latin typeface="Calibri"/>
                <a:cs typeface="Calibri"/>
              </a:rPr>
              <a:t>, </a:t>
            </a:r>
            <a:r>
              <a:rPr sz="1900" spc="-5" dirty="0">
                <a:latin typeface="Calibri"/>
                <a:cs typeface="Calibri"/>
              </a:rPr>
              <a:t>members, </a:t>
            </a:r>
            <a:r>
              <a:rPr sz="1900" spc="-10" dirty="0">
                <a:latin typeface="Calibri"/>
                <a:cs typeface="Calibri"/>
              </a:rPr>
              <a:t>invited </a:t>
            </a:r>
            <a:r>
              <a:rPr sz="1900" spc="-15" dirty="0">
                <a:latin typeface="Calibri"/>
                <a:cs typeface="Calibri"/>
              </a:rPr>
              <a:t>speakers </a:t>
            </a:r>
            <a:r>
              <a:rPr sz="1900" spc="-5" dirty="0">
                <a:latin typeface="Calibri"/>
                <a:cs typeface="Calibri"/>
              </a:rPr>
              <a:t>or  </a:t>
            </a:r>
            <a:r>
              <a:rPr sz="1900" spc="-10" dirty="0">
                <a:latin typeface="Calibri"/>
                <a:cs typeface="Calibri"/>
              </a:rPr>
              <a:t>consultants </a:t>
            </a:r>
            <a:r>
              <a:rPr sz="1900" dirty="0">
                <a:latin typeface="Calibri"/>
                <a:cs typeface="Calibri"/>
              </a:rPr>
              <a:t>will </a:t>
            </a:r>
            <a:r>
              <a:rPr sz="1900" spc="-5" dirty="0">
                <a:latin typeface="Calibri"/>
                <a:cs typeface="Calibri"/>
              </a:rPr>
              <a:t>be </a:t>
            </a:r>
            <a:r>
              <a:rPr sz="1900" dirty="0">
                <a:latin typeface="Calibri"/>
                <a:cs typeface="Calibri"/>
              </a:rPr>
              <a:t>made </a:t>
            </a:r>
            <a:r>
              <a:rPr sz="1900" spc="-5" dirty="0">
                <a:latin typeface="Calibri"/>
                <a:cs typeface="Calibri"/>
              </a:rPr>
              <a:t>as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follows:</a:t>
            </a:r>
            <a:endParaRPr sz="19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747395" algn="l"/>
                <a:tab pos="748030" algn="l"/>
              </a:tabLst>
            </a:pPr>
            <a:r>
              <a:rPr sz="1700" spc="-10" dirty="0">
                <a:latin typeface="Calibri"/>
                <a:cs typeface="Calibri"/>
              </a:rPr>
              <a:t>Hotel reimbursement </a:t>
            </a:r>
            <a:r>
              <a:rPr sz="1700" spc="-5" dirty="0">
                <a:latin typeface="Calibri"/>
                <a:cs typeface="Calibri"/>
              </a:rPr>
              <a:t>will not </a:t>
            </a:r>
            <a:r>
              <a:rPr sz="1700" spc="-15" dirty="0">
                <a:latin typeface="Calibri"/>
                <a:cs typeface="Calibri"/>
              </a:rPr>
              <a:t>exceed </a:t>
            </a:r>
            <a:r>
              <a:rPr sz="1700" spc="-5" dirty="0">
                <a:latin typeface="Calibri"/>
                <a:cs typeface="Calibri"/>
              </a:rPr>
              <a:t>the single </a:t>
            </a:r>
            <a:r>
              <a:rPr sz="1700" spc="-15" dirty="0">
                <a:latin typeface="Calibri"/>
                <a:cs typeface="Calibri"/>
              </a:rPr>
              <a:t>room </a:t>
            </a:r>
            <a:r>
              <a:rPr sz="1700" spc="-20" dirty="0">
                <a:latin typeface="Calibri"/>
                <a:cs typeface="Calibri"/>
              </a:rPr>
              <a:t>rate, </a:t>
            </a:r>
            <a:r>
              <a:rPr sz="1700" spc="-5" dirty="0">
                <a:latin typeface="Calibri"/>
                <a:cs typeface="Calibri"/>
              </a:rPr>
              <a:t>plus </a:t>
            </a:r>
            <a:r>
              <a:rPr sz="1700" spc="-20" dirty="0">
                <a:latin typeface="Calibri"/>
                <a:cs typeface="Calibri"/>
              </a:rPr>
              <a:t>taxes </a:t>
            </a:r>
            <a:r>
              <a:rPr sz="1700" spc="-15" dirty="0">
                <a:latin typeface="Calibri"/>
                <a:cs typeface="Calibri"/>
              </a:rPr>
              <a:t>at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sz="1700" spc="-10" dirty="0">
                <a:latin typeface="Calibri"/>
                <a:cs typeface="Calibri"/>
              </a:rPr>
              <a:t>convention</a:t>
            </a:r>
            <a:r>
              <a:rPr sz="1700" spc="2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hotel(s).</a:t>
            </a:r>
            <a:endParaRPr sz="1700" dirty="0">
              <a:latin typeface="Calibri"/>
              <a:cs typeface="Calibri"/>
            </a:endParaRPr>
          </a:p>
          <a:p>
            <a:pPr marL="698500" marR="229870" lvl="1" indent="-228600">
              <a:lnSpc>
                <a:spcPts val="1839"/>
              </a:lnSpc>
              <a:spcBef>
                <a:spcPts val="52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10" dirty="0">
                <a:latin typeface="Calibri"/>
                <a:cs typeface="Calibri"/>
              </a:rPr>
              <a:t>Airfare reimbursement </a:t>
            </a:r>
            <a:r>
              <a:rPr sz="1700" spc="-5" dirty="0">
                <a:latin typeface="Calibri"/>
                <a:cs typeface="Calibri"/>
              </a:rPr>
              <a:t>is based on </a:t>
            </a:r>
            <a:r>
              <a:rPr sz="1700" spc="-10" dirty="0">
                <a:latin typeface="Calibri"/>
                <a:cs typeface="Calibri"/>
              </a:rPr>
              <a:t>coach </a:t>
            </a:r>
            <a:r>
              <a:rPr sz="1700" spc="-20" dirty="0">
                <a:latin typeface="Calibri"/>
                <a:cs typeface="Calibri"/>
              </a:rPr>
              <a:t>fare </a:t>
            </a:r>
            <a:r>
              <a:rPr sz="1700" spc="-5" dirty="0">
                <a:latin typeface="Calibri"/>
                <a:cs typeface="Calibri"/>
              </a:rPr>
              <a:t>of $600. </a:t>
            </a:r>
            <a:r>
              <a:rPr sz="1700" spc="-10" dirty="0">
                <a:latin typeface="Calibri"/>
                <a:cs typeface="Calibri"/>
              </a:rPr>
              <a:t>Anything above </a:t>
            </a:r>
            <a:r>
              <a:rPr sz="1700" spc="-5" dirty="0">
                <a:latin typeface="Calibri"/>
                <a:cs typeface="Calibri"/>
              </a:rPr>
              <a:t>this amount </a:t>
            </a:r>
            <a:r>
              <a:rPr sz="1700" spc="-10" dirty="0">
                <a:latin typeface="Calibri"/>
                <a:cs typeface="Calibri"/>
              </a:rPr>
              <a:t>requires </a:t>
            </a:r>
            <a:r>
              <a:rPr sz="1700" spc="-15" dirty="0">
                <a:latin typeface="Calibri"/>
                <a:cs typeface="Calibri"/>
              </a:rPr>
              <a:t>approval  </a:t>
            </a:r>
            <a:r>
              <a:rPr sz="1700" spc="-5" dirty="0">
                <a:latin typeface="Calibri"/>
                <a:cs typeface="Calibri"/>
              </a:rPr>
              <a:t>by the </a:t>
            </a:r>
            <a:r>
              <a:rPr sz="1700" spc="-10" dirty="0">
                <a:latin typeface="Calibri"/>
                <a:cs typeface="Calibri"/>
              </a:rPr>
              <a:t>Executive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30" dirty="0">
                <a:latin typeface="Calibri"/>
                <a:cs typeface="Calibri"/>
              </a:rPr>
              <a:t>Director.</a:t>
            </a:r>
            <a:endParaRPr sz="17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Calibri"/>
                <a:cs typeface="Calibri"/>
              </a:rPr>
              <a:t>Mileage </a:t>
            </a:r>
            <a:r>
              <a:rPr sz="1700" spc="-10" dirty="0">
                <a:latin typeface="Calibri"/>
                <a:cs typeface="Calibri"/>
              </a:rPr>
              <a:t>reimbursement </a:t>
            </a:r>
            <a:r>
              <a:rPr sz="1700" spc="-5" dirty="0">
                <a:latin typeface="Calibri"/>
                <a:cs typeface="Calibri"/>
              </a:rPr>
              <a:t>will </a:t>
            </a:r>
            <a:r>
              <a:rPr sz="1700" spc="-15" dirty="0">
                <a:latin typeface="Calibri"/>
                <a:cs typeface="Calibri"/>
              </a:rPr>
              <a:t>follow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sz="1700" spc="-10" dirty="0">
                <a:latin typeface="Calibri"/>
                <a:cs typeface="Calibri"/>
              </a:rPr>
              <a:t>IRS</a:t>
            </a:r>
            <a:r>
              <a:rPr sz="1700" spc="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guideline.</a:t>
            </a:r>
            <a:endParaRPr sz="1700" dirty="0">
              <a:latin typeface="Calibri"/>
              <a:cs typeface="Calibri"/>
            </a:endParaRPr>
          </a:p>
          <a:p>
            <a:pPr marL="698500" marR="707390" lvl="1" indent="-228600">
              <a:lnSpc>
                <a:spcPts val="1839"/>
              </a:lnSpc>
              <a:spcBef>
                <a:spcPts val="53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15" dirty="0">
                <a:latin typeface="Calibri"/>
                <a:cs typeface="Calibri"/>
              </a:rPr>
              <a:t>Per </a:t>
            </a:r>
            <a:r>
              <a:rPr sz="1700" spc="-5" dirty="0">
                <a:latin typeface="Calibri"/>
                <a:cs typeface="Calibri"/>
              </a:rPr>
              <a:t>Diem is limited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$65 per </a:t>
            </a:r>
            <a:r>
              <a:rPr sz="1700" spc="-40" dirty="0">
                <a:latin typeface="Calibri"/>
                <a:cs typeface="Calibri"/>
              </a:rPr>
              <a:t>day, </a:t>
            </a:r>
            <a:r>
              <a:rPr sz="1700" spc="-5" dirty="0">
                <a:latin typeface="Calibri"/>
                <a:cs typeface="Calibri"/>
              </a:rPr>
              <a:t>receipts </a:t>
            </a:r>
            <a:r>
              <a:rPr sz="1700" spc="-10" dirty="0">
                <a:latin typeface="Calibri"/>
                <a:cs typeface="Calibri"/>
              </a:rPr>
              <a:t>required. </a:t>
            </a:r>
            <a:r>
              <a:rPr sz="1700" spc="-15" dirty="0">
                <a:latin typeface="Calibri"/>
                <a:cs typeface="Calibri"/>
              </a:rPr>
              <a:t>Per </a:t>
            </a:r>
            <a:r>
              <a:rPr sz="1700" spc="-5" dirty="0">
                <a:latin typeface="Calibri"/>
                <a:cs typeface="Calibri"/>
              </a:rPr>
              <a:t>Diem is limited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$36.00 per </a:t>
            </a:r>
            <a:r>
              <a:rPr sz="1700" spc="-15" dirty="0">
                <a:latin typeface="Calibri"/>
                <a:cs typeface="Calibri"/>
              </a:rPr>
              <a:t>day </a:t>
            </a:r>
            <a:r>
              <a:rPr sz="1700" spc="-5" dirty="0">
                <a:latin typeface="Calibri"/>
                <a:cs typeface="Calibri"/>
              </a:rPr>
              <a:t>when  receipts </a:t>
            </a:r>
            <a:r>
              <a:rPr sz="1700" spc="-10" dirty="0">
                <a:latin typeface="Calibri"/>
                <a:cs typeface="Calibri"/>
              </a:rPr>
              <a:t>are </a:t>
            </a:r>
            <a:r>
              <a:rPr sz="1700" spc="-5" dirty="0">
                <a:latin typeface="Calibri"/>
                <a:cs typeface="Calibri"/>
              </a:rPr>
              <a:t>not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submitted.</a:t>
            </a:r>
            <a:endParaRPr sz="1700" dirty="0">
              <a:latin typeface="Calibri"/>
              <a:cs typeface="Calibri"/>
            </a:endParaRPr>
          </a:p>
          <a:p>
            <a:pPr marL="698500" marR="278130" lvl="1" indent="-228600">
              <a:lnSpc>
                <a:spcPts val="1839"/>
              </a:lnSpc>
              <a:spcBef>
                <a:spcPts val="49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Calibri"/>
                <a:cs typeface="Calibri"/>
              </a:rPr>
              <a:t>Note: when meals </a:t>
            </a:r>
            <a:r>
              <a:rPr sz="1700" spc="-10" dirty="0">
                <a:latin typeface="Calibri"/>
                <a:cs typeface="Calibri"/>
              </a:rPr>
              <a:t>are provided by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lang="en-US" sz="1700" spc="-5" dirty="0" smtClean="0">
                <a:latin typeface="Calibri"/>
                <a:cs typeface="Calibri"/>
              </a:rPr>
              <a:t>AOPT</a:t>
            </a:r>
            <a:r>
              <a:rPr sz="1700" spc="-5" dirty="0" smtClean="0">
                <a:latin typeface="Calibri"/>
                <a:cs typeface="Calibri"/>
              </a:rPr>
              <a:t>,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sz="1700" spc="-10" dirty="0">
                <a:latin typeface="Calibri"/>
                <a:cs typeface="Calibri"/>
              </a:rPr>
              <a:t>applicable </a:t>
            </a:r>
            <a:r>
              <a:rPr sz="1700" spc="-5" dirty="0">
                <a:latin typeface="Calibri"/>
                <a:cs typeface="Calibri"/>
              </a:rPr>
              <a:t>meal allotment will not be </a:t>
            </a:r>
            <a:r>
              <a:rPr sz="1700" spc="-10" dirty="0">
                <a:latin typeface="Calibri"/>
                <a:cs typeface="Calibri"/>
              </a:rPr>
              <a:t>reimbursed.  </a:t>
            </a:r>
            <a:r>
              <a:rPr sz="1700" spc="-5" dirty="0">
                <a:latin typeface="Calibri"/>
                <a:cs typeface="Calibri"/>
              </a:rPr>
              <a:t>($15 – </a:t>
            </a:r>
            <a:r>
              <a:rPr sz="1700" spc="-10" dirty="0">
                <a:latin typeface="Calibri"/>
                <a:cs typeface="Calibri"/>
              </a:rPr>
              <a:t>breakfast, </a:t>
            </a:r>
            <a:r>
              <a:rPr sz="1700" spc="-5" dirty="0">
                <a:latin typeface="Calibri"/>
                <a:cs typeface="Calibri"/>
              </a:rPr>
              <a:t>$20 – lunch, $30 –</a:t>
            </a:r>
            <a:r>
              <a:rPr sz="1700" spc="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dinner)</a:t>
            </a:r>
            <a:endParaRPr sz="1700" dirty="0">
              <a:latin typeface="Calibri"/>
              <a:cs typeface="Calibri"/>
            </a:endParaRPr>
          </a:p>
          <a:p>
            <a:pPr marL="698500" marR="477520" lvl="1" indent="-228600">
              <a:lnSpc>
                <a:spcPts val="1839"/>
              </a:lnSpc>
              <a:spcBef>
                <a:spcPts val="49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Calibri"/>
                <a:cs typeface="Calibri"/>
              </a:rPr>
              <a:t>All </a:t>
            </a:r>
            <a:r>
              <a:rPr sz="1700" spc="-10" dirty="0">
                <a:latin typeface="Calibri"/>
                <a:cs typeface="Calibri"/>
              </a:rPr>
              <a:t>reimbursements </a:t>
            </a:r>
            <a:r>
              <a:rPr sz="1700" spc="-15" dirty="0">
                <a:latin typeface="Calibri"/>
                <a:cs typeface="Calibri"/>
              </a:rPr>
              <a:t>for </a:t>
            </a:r>
            <a:r>
              <a:rPr sz="1700" spc="-5" dirty="0">
                <a:latin typeface="Calibri"/>
                <a:cs typeface="Calibri"/>
              </a:rPr>
              <a:t>expenses need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be </a:t>
            </a:r>
            <a:r>
              <a:rPr sz="1700" spc="-10" dirty="0">
                <a:latin typeface="Calibri"/>
                <a:cs typeface="Calibri"/>
              </a:rPr>
              <a:t>submitted </a:t>
            </a:r>
            <a:r>
              <a:rPr sz="1700" spc="-5" dirty="0">
                <a:latin typeface="Calibri"/>
                <a:cs typeface="Calibri"/>
              </a:rPr>
              <a:t>within 60 </a:t>
            </a:r>
            <a:r>
              <a:rPr sz="1700" spc="-15" dirty="0">
                <a:latin typeface="Calibri"/>
                <a:cs typeface="Calibri"/>
              </a:rPr>
              <a:t>days to </a:t>
            </a:r>
            <a:r>
              <a:rPr sz="1700" spc="-10" dirty="0">
                <a:latin typeface="Calibri"/>
                <a:cs typeface="Calibri"/>
              </a:rPr>
              <a:t>receive </a:t>
            </a:r>
            <a:r>
              <a:rPr sz="1700" spc="-5" dirty="0">
                <a:latin typeface="Calibri"/>
                <a:cs typeface="Calibri"/>
              </a:rPr>
              <a:t>100% of expenses  </a:t>
            </a:r>
            <a:r>
              <a:rPr sz="1700" spc="-10" dirty="0">
                <a:latin typeface="Calibri"/>
                <a:cs typeface="Calibri"/>
              </a:rPr>
              <a:t>submitted. </a:t>
            </a:r>
            <a:r>
              <a:rPr sz="1700" spc="-5" dirty="0">
                <a:latin typeface="Calibri"/>
                <a:cs typeface="Calibri"/>
              </a:rPr>
              <a:t>After 60 </a:t>
            </a:r>
            <a:r>
              <a:rPr sz="1700" spc="-15" dirty="0">
                <a:latin typeface="Calibri"/>
                <a:cs typeface="Calibri"/>
              </a:rPr>
              <a:t>days </a:t>
            </a:r>
            <a:r>
              <a:rPr sz="1700" spc="-10" dirty="0">
                <a:latin typeface="Calibri"/>
                <a:cs typeface="Calibri"/>
              </a:rPr>
              <a:t>reimbursement </a:t>
            </a:r>
            <a:r>
              <a:rPr sz="1700" spc="-5" dirty="0">
                <a:latin typeface="Calibri"/>
                <a:cs typeface="Calibri"/>
              </a:rPr>
              <a:t>will be </a:t>
            </a:r>
            <a:r>
              <a:rPr sz="1700" spc="-10" dirty="0">
                <a:latin typeface="Calibri"/>
                <a:cs typeface="Calibri"/>
              </a:rPr>
              <a:t>at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sz="1700" spc="-20" dirty="0">
                <a:latin typeface="Calibri"/>
                <a:cs typeface="Calibri"/>
              </a:rPr>
              <a:t>rate </a:t>
            </a:r>
            <a:r>
              <a:rPr sz="1700" spc="-5" dirty="0">
                <a:latin typeface="Calibri"/>
                <a:cs typeface="Calibri"/>
              </a:rPr>
              <a:t>of</a:t>
            </a:r>
            <a:r>
              <a:rPr sz="1700" spc="1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75%.</a:t>
            </a:r>
            <a:endParaRPr sz="17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dirty="0">
                <a:latin typeface="Calibri"/>
                <a:cs typeface="Calibri"/>
              </a:rPr>
              <a:t>When </a:t>
            </a:r>
            <a:r>
              <a:rPr sz="1900" spc="-5" dirty="0">
                <a:latin typeface="Calibri"/>
                <a:cs typeface="Calibri"/>
              </a:rPr>
              <a:t>utilizing the </a:t>
            </a:r>
            <a:r>
              <a:rPr lang="en-US" sz="1900" spc="-20" dirty="0" smtClean="0">
                <a:latin typeface="Calibri"/>
                <a:cs typeface="Calibri"/>
              </a:rPr>
              <a:t>Academy’s </a:t>
            </a:r>
            <a:r>
              <a:rPr sz="1900" spc="-20" dirty="0" smtClean="0">
                <a:latin typeface="Calibri"/>
                <a:cs typeface="Calibri"/>
              </a:rPr>
              <a:t>travel </a:t>
            </a:r>
            <a:r>
              <a:rPr sz="1900" spc="-10" dirty="0">
                <a:latin typeface="Calibri"/>
                <a:cs typeface="Calibri"/>
              </a:rPr>
              <a:t>agent, airfare </a:t>
            </a:r>
            <a:r>
              <a:rPr sz="1900" dirty="0">
                <a:latin typeface="Calibri"/>
                <a:cs typeface="Calibri"/>
              </a:rPr>
              <a:t>will </a:t>
            </a:r>
            <a:r>
              <a:rPr sz="1900" spc="-5" dirty="0">
                <a:latin typeface="Calibri"/>
                <a:cs typeface="Calibri"/>
              </a:rPr>
              <a:t>be charged directly </a:t>
            </a:r>
            <a:r>
              <a:rPr sz="1900" spc="-10" dirty="0">
                <a:latin typeface="Calibri"/>
                <a:cs typeface="Calibri"/>
              </a:rPr>
              <a:t>to </a:t>
            </a:r>
            <a:r>
              <a:rPr sz="1900" dirty="0">
                <a:latin typeface="Calibri"/>
                <a:cs typeface="Calibri"/>
              </a:rPr>
              <a:t>the </a:t>
            </a:r>
            <a:r>
              <a:rPr lang="en-US" sz="1900" spc="-5" dirty="0" smtClean="0">
                <a:latin typeface="Calibri"/>
                <a:cs typeface="Calibri"/>
              </a:rPr>
              <a:t>AOPT </a:t>
            </a:r>
            <a:r>
              <a:rPr sz="1900" spc="-5" dirty="0" smtClean="0">
                <a:latin typeface="Calibri"/>
                <a:cs typeface="Calibri"/>
              </a:rPr>
              <a:t>credit</a:t>
            </a:r>
            <a:r>
              <a:rPr sz="1900" spc="100" dirty="0" smtClean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card.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648236"/>
            <a:ext cx="3036071" cy="83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3352" y="5580888"/>
            <a:ext cx="2017951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961" y="684529"/>
            <a:ext cx="10001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SUBMITTING </a:t>
            </a:r>
            <a:r>
              <a:rPr sz="3600" spc="-5" dirty="0"/>
              <a:t>PROPOSALS FOR CSM</a:t>
            </a:r>
            <a:r>
              <a:rPr sz="3600" spc="-220" dirty="0"/>
              <a:t> </a:t>
            </a:r>
            <a:r>
              <a:rPr sz="3600" spc="-5" dirty="0"/>
              <a:t>PROGRAMING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773428"/>
            <a:ext cx="9807575" cy="36798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75" dirty="0">
                <a:latin typeface="Calibri"/>
                <a:cs typeface="Calibri"/>
              </a:rPr>
              <a:t>APTA’s </a:t>
            </a:r>
            <a:r>
              <a:rPr sz="2400" spc="-5" dirty="0">
                <a:latin typeface="Calibri"/>
                <a:cs typeface="Calibri"/>
              </a:rPr>
              <a:t>deadline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upcoming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year’s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CSM </a:t>
            </a:r>
            <a:r>
              <a:rPr sz="2400" spc="-15" dirty="0">
                <a:latin typeface="Calibri"/>
                <a:cs typeface="Calibri"/>
              </a:rPr>
              <a:t>programming </a:t>
            </a:r>
            <a:r>
              <a:rPr sz="2400" spc="-5" dirty="0">
                <a:latin typeface="Calibri"/>
                <a:cs typeface="Calibri"/>
              </a:rPr>
              <a:t>typically </a:t>
            </a:r>
            <a:r>
              <a:rPr sz="2400" spc="-15" dirty="0">
                <a:latin typeface="Calibri"/>
                <a:cs typeface="Calibri"/>
              </a:rPr>
              <a:t>occurs </a:t>
            </a:r>
            <a:r>
              <a:rPr sz="2400" dirty="0">
                <a:latin typeface="Calibri"/>
                <a:cs typeface="Calibri"/>
              </a:rPr>
              <a:t>in  </a:t>
            </a:r>
            <a:r>
              <a:rPr sz="2400" spc="-5" dirty="0" smtClean="0">
                <a:latin typeface="Calibri"/>
                <a:cs typeface="Calibri"/>
              </a:rPr>
              <a:t>early-March</a:t>
            </a:r>
            <a:r>
              <a:rPr lang="en-US" sz="2400" spc="-5" dirty="0" smtClean="0">
                <a:latin typeface="Calibri"/>
                <a:cs typeface="Calibri"/>
              </a:rPr>
              <a:t>/April, depending on the timing of CSM each year</a:t>
            </a:r>
            <a:r>
              <a:rPr sz="2400" spc="-5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241300" marR="256540" indent="-228600">
              <a:lnSpc>
                <a:spcPct val="8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Proposals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5" dirty="0">
                <a:latin typeface="Calibri"/>
                <a:cs typeface="Calibri"/>
              </a:rPr>
              <a:t>SIGs should be </a:t>
            </a:r>
            <a:r>
              <a:rPr sz="2400" spc="-15" dirty="0">
                <a:latin typeface="Calibri"/>
                <a:cs typeface="Calibri"/>
              </a:rPr>
              <a:t>marked, </a:t>
            </a:r>
            <a:r>
              <a:rPr sz="2400" spc="-5" dirty="0">
                <a:latin typeface="Calibri"/>
                <a:cs typeface="Calibri"/>
              </a:rPr>
              <a:t>indicating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proposal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submitted  by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SIG.</a:t>
            </a:r>
            <a:endParaRPr sz="2400" dirty="0">
              <a:latin typeface="Calibri"/>
              <a:cs typeface="Calibri"/>
            </a:endParaRPr>
          </a:p>
          <a:p>
            <a:pPr marL="698500" marR="76200" lvl="1" indent="-228600">
              <a:lnSpc>
                <a:spcPct val="80000"/>
              </a:lnSpc>
              <a:spcBef>
                <a:spcPts val="51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SIG </a:t>
            </a:r>
            <a:r>
              <a:rPr sz="2000" spc="-10" dirty="0">
                <a:latin typeface="Calibri"/>
                <a:cs typeface="Calibri"/>
              </a:rPr>
              <a:t>proposals are </a:t>
            </a:r>
            <a:r>
              <a:rPr sz="2000" spc="-5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priority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accept but will be held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same </a:t>
            </a:r>
            <a:r>
              <a:rPr sz="2000" spc="-15" dirty="0">
                <a:latin typeface="Calibri"/>
                <a:cs typeface="Calibri"/>
              </a:rPr>
              <a:t>standard </a:t>
            </a:r>
            <a:r>
              <a:rPr sz="2000" spc="-5" dirty="0">
                <a:latin typeface="Calibri"/>
                <a:cs typeface="Calibri"/>
              </a:rPr>
              <a:t>as </a:t>
            </a:r>
            <a:r>
              <a:rPr sz="2000" spc="-15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other  </a:t>
            </a:r>
            <a:r>
              <a:rPr sz="2000" spc="-15" dirty="0">
                <a:latin typeface="Calibri"/>
                <a:cs typeface="Calibri"/>
              </a:rPr>
              <a:t>submitted programming </a:t>
            </a:r>
            <a:r>
              <a:rPr sz="2000" spc="-5" dirty="0">
                <a:latin typeface="Calibri"/>
                <a:cs typeface="Calibri"/>
              </a:rPr>
              <a:t>in terms of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quality.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There should </a:t>
            </a:r>
            <a:r>
              <a:rPr sz="2000" spc="-5" dirty="0">
                <a:latin typeface="Calibri"/>
                <a:cs typeface="Calibri"/>
              </a:rPr>
              <a:t>not be an </a:t>
            </a:r>
            <a:r>
              <a:rPr sz="2000" spc="-10" dirty="0">
                <a:latin typeface="Calibri"/>
                <a:cs typeface="Calibri"/>
              </a:rPr>
              <a:t>expectation </a:t>
            </a:r>
            <a:r>
              <a:rPr sz="2000" spc="-5" dirty="0">
                <a:latin typeface="Calibri"/>
                <a:cs typeface="Calibri"/>
              </a:rPr>
              <a:t>that a SIG </a:t>
            </a:r>
            <a:r>
              <a:rPr sz="2000" spc="-10" dirty="0">
                <a:latin typeface="Calibri"/>
                <a:cs typeface="Calibri"/>
              </a:rPr>
              <a:t>proposal </a:t>
            </a:r>
            <a:r>
              <a:rPr sz="2000" spc="-5" dirty="0">
                <a:latin typeface="Calibri"/>
                <a:cs typeface="Calibri"/>
              </a:rPr>
              <a:t>will be </a:t>
            </a:r>
            <a:r>
              <a:rPr sz="2000" spc="-10" dirty="0">
                <a:latin typeface="Calibri"/>
                <a:cs typeface="Calibri"/>
              </a:rPr>
              <a:t>automatically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accepted.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SIGs </a:t>
            </a:r>
            <a:r>
              <a:rPr sz="2400" spc="-10" dirty="0" smtClean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join </a:t>
            </a:r>
            <a:r>
              <a:rPr sz="2400" spc="-10" dirty="0">
                <a:latin typeface="Calibri"/>
                <a:cs typeface="Calibri"/>
              </a:rPr>
              <a:t>together </a:t>
            </a:r>
            <a:r>
              <a:rPr sz="2400" spc="-2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solicit </a:t>
            </a:r>
            <a:r>
              <a:rPr sz="2400" spc="-20" dirty="0">
                <a:latin typeface="Calibri"/>
                <a:cs typeface="Calibri"/>
              </a:rPr>
              <a:t>speakers </a:t>
            </a:r>
            <a:r>
              <a:rPr sz="2400" spc="-5" dirty="0">
                <a:latin typeface="Calibri"/>
                <a:cs typeface="Calibri"/>
              </a:rPr>
              <a:t>and submit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proposals</a:t>
            </a:r>
            <a:endParaRPr sz="2400" dirty="0">
              <a:latin typeface="Calibri"/>
              <a:cs typeface="Calibri"/>
            </a:endParaRPr>
          </a:p>
          <a:p>
            <a:pPr marL="241300" marR="113030" indent="-228600">
              <a:lnSpc>
                <a:spcPts val="231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If a </a:t>
            </a:r>
            <a:r>
              <a:rPr sz="2400" spc="-15" dirty="0">
                <a:latin typeface="Calibri"/>
                <a:cs typeface="Calibri"/>
              </a:rPr>
              <a:t>grader </a:t>
            </a:r>
            <a:r>
              <a:rPr sz="2400" spc="-5" dirty="0">
                <a:latin typeface="Calibri"/>
                <a:cs typeface="Calibri"/>
              </a:rPr>
              <a:t>finds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high-scoring proposal that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5" dirty="0">
                <a:latin typeface="Calibri"/>
                <a:cs typeface="Calibri"/>
              </a:rPr>
              <a:t>relevant to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SIG but not  </a:t>
            </a:r>
            <a:r>
              <a:rPr sz="2400" spc="-10" dirty="0">
                <a:latin typeface="Calibri"/>
                <a:cs typeface="Calibri"/>
              </a:rPr>
              <a:t>submitted through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SIG,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Education Committee </a:t>
            </a:r>
            <a:r>
              <a:rPr sz="2400" dirty="0">
                <a:latin typeface="Calibri"/>
                <a:cs typeface="Calibri"/>
              </a:rPr>
              <a:t>will </a:t>
            </a:r>
            <a:r>
              <a:rPr sz="2400" spc="-15" dirty="0">
                <a:latin typeface="Calibri"/>
                <a:cs typeface="Calibri"/>
              </a:rPr>
              <a:t>attempt to </a:t>
            </a:r>
            <a:r>
              <a:rPr sz="2400" spc="-5" dirty="0">
                <a:latin typeface="Calibri"/>
                <a:cs typeface="Calibri"/>
              </a:rPr>
              <a:t>put those  </a:t>
            </a:r>
            <a:r>
              <a:rPr sz="2400" dirty="0">
                <a:latin typeface="Calibri"/>
                <a:cs typeface="Calibri"/>
              </a:rPr>
              <a:t>who </a:t>
            </a:r>
            <a:r>
              <a:rPr sz="2400" spc="-10" dirty="0">
                <a:latin typeface="Calibri"/>
                <a:cs typeface="Calibri"/>
              </a:rPr>
              <a:t>submitted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programs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touch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5" dirty="0">
                <a:latin typeface="Calibri"/>
                <a:cs typeface="Calibri"/>
              </a:rPr>
              <a:t>one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another</a:t>
            </a: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611276"/>
            <a:ext cx="3036071" cy="83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870" y="5611276"/>
            <a:ext cx="2017951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9664" y="610361"/>
            <a:ext cx="63893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CSM PROPOSAL</a:t>
            </a:r>
            <a:r>
              <a:rPr spc="-285" dirty="0"/>
              <a:t> </a:t>
            </a:r>
            <a:r>
              <a:rPr dirty="0"/>
              <a:t>GRADING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2384"/>
            <a:ext cx="9659620" cy="2934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3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CSM </a:t>
            </a:r>
            <a:r>
              <a:rPr sz="2400" spc="-10" dirty="0">
                <a:latin typeface="Calibri"/>
                <a:cs typeface="Calibri"/>
              </a:rPr>
              <a:t>proposals </a:t>
            </a:r>
            <a:r>
              <a:rPr sz="2400" spc="-15" dirty="0">
                <a:latin typeface="Calibri"/>
                <a:cs typeface="Calibri"/>
              </a:rPr>
              <a:t>are graded </a:t>
            </a:r>
            <a:r>
              <a:rPr sz="2400" spc="-5" dirty="0">
                <a:latin typeface="Calibri"/>
                <a:cs typeface="Calibri"/>
              </a:rPr>
              <a:t>by </a:t>
            </a:r>
            <a:r>
              <a:rPr sz="2400" dirty="0" smtClean="0">
                <a:latin typeface="Calibri"/>
                <a:cs typeface="Calibri"/>
              </a:rPr>
              <a:t>the </a:t>
            </a:r>
            <a:r>
              <a:rPr lang="en-US" sz="2400" spc="-10" dirty="0" smtClean="0">
                <a:latin typeface="Calibri"/>
                <a:cs typeface="Calibri"/>
              </a:rPr>
              <a:t>AOPT </a:t>
            </a:r>
            <a:r>
              <a:rPr sz="2400" spc="-15" dirty="0" smtClean="0">
                <a:latin typeface="Calibri"/>
                <a:cs typeface="Calibri"/>
              </a:rPr>
              <a:t>Education </a:t>
            </a:r>
            <a:r>
              <a:rPr sz="2400" spc="-15" dirty="0">
                <a:latin typeface="Calibri"/>
                <a:cs typeface="Calibri"/>
              </a:rPr>
              <a:t>Committee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lang="en-US" sz="2400" spc="40" dirty="0" smtClean="0">
                <a:latin typeface="Calibri"/>
                <a:cs typeface="Calibri"/>
              </a:rPr>
              <a:t>members</a:t>
            </a:r>
            <a:r>
              <a:rPr sz="2400" spc="-5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Each grader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blinded </a:t>
            </a:r>
            <a:r>
              <a:rPr sz="2400" spc="-15" dirty="0">
                <a:latin typeface="Calibri"/>
                <a:cs typeface="Calibri"/>
              </a:rPr>
              <a:t>to other’s grades, </a:t>
            </a:r>
            <a:r>
              <a:rPr sz="2400" spc="-5" dirty="0">
                <a:latin typeface="Calibri"/>
                <a:cs typeface="Calibri"/>
              </a:rPr>
              <a:t>but </a:t>
            </a:r>
            <a:r>
              <a:rPr sz="2400" spc="-10" dirty="0">
                <a:latin typeface="Calibri"/>
                <a:cs typeface="Calibri"/>
              </a:rPr>
              <a:t>still </a:t>
            </a:r>
            <a:r>
              <a:rPr sz="2400" spc="-5" dirty="0">
                <a:latin typeface="Calibri"/>
                <a:cs typeface="Calibri"/>
              </a:rPr>
              <a:t>has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opportunity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read  </a:t>
            </a:r>
            <a:r>
              <a:rPr sz="2400" spc="-5" dirty="0">
                <a:latin typeface="Calibri"/>
                <a:cs typeface="Calibri"/>
              </a:rPr>
              <a:t>and add </a:t>
            </a:r>
            <a:r>
              <a:rPr sz="2400" spc="-10" dirty="0">
                <a:latin typeface="Calibri"/>
                <a:cs typeface="Calibri"/>
              </a:rPr>
              <a:t>comments </a:t>
            </a:r>
            <a:r>
              <a:rPr sz="2400" spc="-15" dirty="0">
                <a:latin typeface="Calibri"/>
                <a:cs typeface="Calibri"/>
              </a:rPr>
              <a:t>regarding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proposal.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The Chair </a:t>
            </a:r>
            <a:r>
              <a:rPr sz="2400" spc="-15" dirty="0">
                <a:latin typeface="Calibri"/>
                <a:cs typeface="Calibri"/>
              </a:rPr>
              <a:t>reviews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votes after members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spc="-15" dirty="0">
                <a:latin typeface="Calibri"/>
                <a:cs typeface="Calibri"/>
              </a:rPr>
              <a:t>graded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proposals.</a:t>
            </a:r>
            <a:endParaRPr sz="2400" dirty="0">
              <a:latin typeface="Calibri"/>
              <a:cs typeface="Calibri"/>
            </a:endParaRPr>
          </a:p>
          <a:p>
            <a:pPr marL="698500" marR="80645" lvl="1" indent="-228600">
              <a:lnSpc>
                <a:spcPts val="2160"/>
              </a:lnSpc>
              <a:spcBef>
                <a:spcPts val="56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If the </a:t>
            </a:r>
            <a:r>
              <a:rPr sz="2000" spc="-15" dirty="0">
                <a:latin typeface="Calibri"/>
                <a:cs typeface="Calibri"/>
              </a:rPr>
              <a:t>votes are </a:t>
            </a:r>
            <a:r>
              <a:rPr sz="2000" spc="-5" dirty="0">
                <a:latin typeface="Calibri"/>
                <a:cs typeface="Calibri"/>
              </a:rPr>
              <a:t>close on some </a:t>
            </a:r>
            <a:r>
              <a:rPr sz="2000" spc="-10" dirty="0">
                <a:latin typeface="Calibri"/>
                <a:cs typeface="Calibri"/>
              </a:rPr>
              <a:t>proposals, </a:t>
            </a:r>
            <a:r>
              <a:rPr sz="2000" spc="-5" dirty="0">
                <a:latin typeface="Calibri"/>
                <a:cs typeface="Calibri"/>
              </a:rPr>
              <a:t>the Chair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spc="-5" dirty="0">
                <a:latin typeface="Calibri"/>
                <a:cs typeface="Calibri"/>
              </a:rPr>
              <a:t>ask the </a:t>
            </a:r>
            <a:r>
              <a:rPr sz="2000" spc="-15" dirty="0">
                <a:latin typeface="Calibri"/>
                <a:cs typeface="Calibri"/>
              </a:rPr>
              <a:t>committee to </a:t>
            </a:r>
            <a:r>
              <a:rPr sz="2000" spc="-10" dirty="0">
                <a:latin typeface="Calibri"/>
                <a:cs typeface="Calibri"/>
              </a:rPr>
              <a:t>re-grade  </a:t>
            </a:r>
            <a:r>
              <a:rPr sz="2000" spc="-5" dirty="0">
                <a:latin typeface="Calibri"/>
                <a:cs typeface="Calibri"/>
              </a:rPr>
              <a:t>these </a:t>
            </a:r>
            <a:r>
              <a:rPr sz="2000" spc="-10" dirty="0">
                <a:latin typeface="Calibri"/>
                <a:cs typeface="Calibri"/>
              </a:rPr>
              <a:t>proposals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determine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rank-order.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Ultimately the Chair </a:t>
            </a:r>
            <a:r>
              <a:rPr sz="2000" spc="-15" dirty="0">
                <a:latin typeface="Calibri"/>
                <a:cs typeface="Calibri"/>
              </a:rPr>
              <a:t>synthesizes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results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20" dirty="0">
                <a:latin typeface="Calibri"/>
                <a:cs typeface="Calibri"/>
              </a:rPr>
              <a:t>makes </a:t>
            </a:r>
            <a:r>
              <a:rPr sz="2000" spc="-5" dirty="0">
                <a:latin typeface="Calibri"/>
                <a:cs typeface="Calibri"/>
              </a:rPr>
              <a:t>a final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selection.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9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Areas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concern are discussed </a:t>
            </a:r>
            <a:r>
              <a:rPr sz="2000" spc="-5" dirty="0">
                <a:latin typeface="Calibri"/>
                <a:cs typeface="Calibri"/>
              </a:rPr>
              <a:t>with the </a:t>
            </a:r>
            <a:r>
              <a:rPr sz="2000" spc="-15" dirty="0">
                <a:latin typeface="Calibri"/>
                <a:cs typeface="Calibri"/>
              </a:rPr>
              <a:t>committee </a:t>
            </a:r>
            <a:r>
              <a:rPr sz="2000" spc="-20" dirty="0">
                <a:latin typeface="Calibri"/>
                <a:cs typeface="Calibri"/>
              </a:rPr>
              <a:t>for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feedback.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524113"/>
            <a:ext cx="3036071" cy="83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5580888"/>
            <a:ext cx="2017951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3432" y="610361"/>
            <a:ext cx="10103485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spc="-30" dirty="0"/>
              <a:t>BYLAWS, STRATEGIC </a:t>
            </a:r>
            <a:r>
              <a:rPr sz="4100" spc="-5" dirty="0" smtClean="0"/>
              <a:t>PLAN </a:t>
            </a:r>
            <a:r>
              <a:rPr sz="4100" spc="-5" dirty="0"/>
              <a:t>AND</a:t>
            </a:r>
            <a:r>
              <a:rPr sz="4100" spc="-360" dirty="0"/>
              <a:t> </a:t>
            </a:r>
            <a:r>
              <a:rPr sz="4100" spc="-5" dirty="0" smtClean="0"/>
              <a:t>POLICIES</a:t>
            </a:r>
            <a:endParaRPr sz="4100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758949"/>
            <a:ext cx="9741535" cy="3565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02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Bylaws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lang="en-US" sz="2800" spc="-5" dirty="0" smtClean="0">
                <a:latin typeface="Calibri"/>
                <a:cs typeface="Calibri"/>
              </a:rPr>
              <a:t>AOPT</a:t>
            </a:r>
            <a:r>
              <a:rPr sz="2800" spc="-25" dirty="0" smtClean="0">
                <a:latin typeface="Calibri"/>
                <a:cs typeface="Calibri"/>
              </a:rPr>
              <a:t>’s </a:t>
            </a:r>
            <a:r>
              <a:rPr lang="en-US" sz="2800" spc="-10" dirty="0" smtClean="0">
                <a:latin typeface="Calibri"/>
                <a:cs typeface="Calibri"/>
              </a:rPr>
              <a:t>3</a:t>
            </a:r>
            <a:r>
              <a:rPr sz="2800" spc="-10" dirty="0" smtClean="0">
                <a:latin typeface="Calibri"/>
                <a:cs typeface="Calibri"/>
              </a:rPr>
              <a:t>-year </a:t>
            </a:r>
            <a:r>
              <a:rPr sz="2800" spc="-20" dirty="0">
                <a:latin typeface="Calibri"/>
                <a:cs typeface="Calibri"/>
              </a:rPr>
              <a:t>Strategic </a:t>
            </a:r>
            <a:r>
              <a:rPr sz="2800" dirty="0">
                <a:latin typeface="Calibri"/>
                <a:cs typeface="Calibri"/>
              </a:rPr>
              <a:t>Plan </a:t>
            </a:r>
            <a:r>
              <a:rPr sz="2800" spc="-15" dirty="0">
                <a:latin typeface="Calibri"/>
                <a:cs typeface="Calibri"/>
              </a:rPr>
              <a:t>can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025"/>
              </a:lnSpc>
            </a:pPr>
            <a:r>
              <a:rPr sz="2800" spc="-15" dirty="0">
                <a:latin typeface="Calibri"/>
                <a:cs typeface="Calibri"/>
              </a:rPr>
              <a:t>found </a:t>
            </a:r>
            <a:r>
              <a:rPr sz="2800" spc="-10" dirty="0">
                <a:latin typeface="Calibri"/>
                <a:cs typeface="Calibri"/>
              </a:rPr>
              <a:t>beneath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following </a:t>
            </a:r>
            <a:r>
              <a:rPr sz="2800" spc="-10" dirty="0">
                <a:latin typeface="Calibri"/>
                <a:cs typeface="Calibri"/>
              </a:rPr>
              <a:t>web site drop-down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menu: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(Orthopt.org </a:t>
            </a:r>
            <a:r>
              <a:rPr sz="2800" dirty="0">
                <a:latin typeface="Calibri"/>
                <a:cs typeface="Calibri"/>
              </a:rPr>
              <a:t>&gt;</a:t>
            </a:r>
            <a:r>
              <a:rPr sz="2800" spc="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Governance)</a:t>
            </a:r>
            <a:endParaRPr sz="2800" dirty="0">
              <a:latin typeface="Calibri"/>
              <a:cs typeface="Calibri"/>
            </a:endParaRPr>
          </a:p>
          <a:p>
            <a:pPr marL="241300" marR="263525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1572895" algn="l"/>
                <a:tab pos="1618615" algn="l"/>
              </a:tabLst>
            </a:pPr>
            <a:r>
              <a:rPr sz="2800" spc="-10" dirty="0">
                <a:latin typeface="Calibri"/>
                <a:cs typeface="Calibri"/>
              </a:rPr>
              <a:t>Policies:	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full description of </a:t>
            </a:r>
            <a:r>
              <a:rPr sz="2800" spc="-10" dirty="0">
                <a:latin typeface="Calibri"/>
                <a:cs typeface="Calibri"/>
              </a:rPr>
              <a:t>Board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Director </a:t>
            </a:r>
            <a:r>
              <a:rPr sz="2800" spc="-5" dirty="0">
                <a:latin typeface="Calibri"/>
                <a:cs typeface="Calibri"/>
              </a:rPr>
              <a:t>duties, </a:t>
            </a:r>
            <a:r>
              <a:rPr sz="2800" dirty="0">
                <a:latin typeface="Calibri"/>
                <a:cs typeface="Calibri"/>
              </a:rPr>
              <a:t>as </a:t>
            </a:r>
            <a:r>
              <a:rPr sz="2800" spc="-5" dirty="0">
                <a:latin typeface="Calibri"/>
                <a:cs typeface="Calibri"/>
              </a:rPr>
              <a:t>well as  policies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each </a:t>
            </a:r>
            <a:r>
              <a:rPr sz="2800" spc="-15" dirty="0">
                <a:latin typeface="Calibri"/>
                <a:cs typeface="Calibri"/>
              </a:rPr>
              <a:t>Committee can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5" dirty="0">
                <a:latin typeface="Calibri"/>
                <a:cs typeface="Calibri"/>
              </a:rPr>
              <a:t>found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lang="en-US" sz="2800" spc="-25" dirty="0" smtClean="0">
                <a:latin typeface="Calibri"/>
                <a:cs typeface="Calibri"/>
              </a:rPr>
              <a:t>Academy’s </a:t>
            </a:r>
            <a:r>
              <a:rPr sz="2800" spc="-15" dirty="0" smtClean="0">
                <a:latin typeface="Calibri"/>
                <a:cs typeface="Calibri"/>
              </a:rPr>
              <a:t>website</a:t>
            </a:r>
            <a:r>
              <a:rPr sz="2800" spc="-15" dirty="0">
                <a:latin typeface="Calibri"/>
                <a:cs typeface="Calibri"/>
              </a:rPr>
              <a:t>.		</a:t>
            </a:r>
            <a:r>
              <a:rPr sz="2800" spc="-5" dirty="0">
                <a:latin typeface="Calibri"/>
                <a:cs typeface="Calibri"/>
              </a:rPr>
              <a:t>Included on </a:t>
            </a:r>
            <a:r>
              <a:rPr sz="2800" dirty="0">
                <a:latin typeface="Calibri"/>
                <a:cs typeface="Calibri"/>
              </a:rPr>
              <a:t>this </a:t>
            </a:r>
            <a:r>
              <a:rPr sz="2800" spc="-10" dirty="0">
                <a:latin typeface="Calibri"/>
                <a:cs typeface="Calibri"/>
              </a:rPr>
              <a:t>page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SIG/EIG </a:t>
            </a:r>
            <a:r>
              <a:rPr sz="2800" dirty="0">
                <a:latin typeface="Calibri"/>
                <a:cs typeface="Calibri"/>
              </a:rPr>
              <a:t>Rules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60" dirty="0">
                <a:latin typeface="Calibri"/>
                <a:cs typeface="Calibri"/>
              </a:rPr>
              <a:t>Order.  </a:t>
            </a:r>
            <a:r>
              <a:rPr sz="2800" spc="-10" dirty="0">
                <a:latin typeface="Calibri"/>
                <a:cs typeface="Calibri"/>
              </a:rPr>
              <a:t>Note: </a:t>
            </a:r>
            <a:r>
              <a:rPr sz="2800" dirty="0">
                <a:latin typeface="Calibri"/>
                <a:cs typeface="Calibri"/>
              </a:rPr>
              <a:t>these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all </a:t>
            </a:r>
            <a:r>
              <a:rPr sz="2800" spc="-10" dirty="0">
                <a:latin typeface="Calibri"/>
                <a:cs typeface="Calibri"/>
              </a:rPr>
              <a:t>working documents, </a:t>
            </a:r>
            <a:r>
              <a:rPr sz="2800" spc="-15" dirty="0">
                <a:latin typeface="Calibri"/>
                <a:cs typeface="Calibri"/>
              </a:rPr>
              <a:t>reviewed </a:t>
            </a:r>
            <a:r>
              <a:rPr sz="2800" spc="-5" dirty="0">
                <a:latin typeface="Calibri"/>
                <a:cs typeface="Calibri"/>
              </a:rPr>
              <a:t>(and </a:t>
            </a:r>
            <a:r>
              <a:rPr sz="2800" spc="-10" dirty="0">
                <a:latin typeface="Calibri"/>
                <a:cs typeface="Calibri"/>
              </a:rPr>
              <a:t>updated)  </a:t>
            </a:r>
            <a:r>
              <a:rPr sz="2800" spc="-25" dirty="0">
                <a:latin typeface="Calibri"/>
                <a:cs typeface="Calibri"/>
              </a:rPr>
              <a:t>annually.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(Orthopt.org </a:t>
            </a:r>
            <a:r>
              <a:rPr sz="2800" dirty="0">
                <a:latin typeface="Calibri"/>
                <a:cs typeface="Calibri"/>
              </a:rPr>
              <a:t>&gt; </a:t>
            </a:r>
            <a:r>
              <a:rPr sz="2800" spc="-5" dirty="0">
                <a:latin typeface="Calibri"/>
                <a:cs typeface="Calibri"/>
              </a:rPr>
              <a:t>Governance </a:t>
            </a:r>
            <a:r>
              <a:rPr sz="2800" dirty="0">
                <a:latin typeface="Calibri"/>
                <a:cs typeface="Calibri"/>
              </a:rPr>
              <a:t>&gt; </a:t>
            </a:r>
            <a:r>
              <a:rPr sz="2800" spc="-5" dirty="0">
                <a:latin typeface="Calibri"/>
                <a:cs typeface="Calibri"/>
              </a:rPr>
              <a:t>Section </a:t>
            </a:r>
            <a:r>
              <a:rPr sz="2800" spc="-10" dirty="0">
                <a:latin typeface="Calibri"/>
                <a:cs typeface="Calibri"/>
              </a:rPr>
              <a:t>Policies)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5777102"/>
            <a:ext cx="2736323" cy="7685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773" y="5554776"/>
            <a:ext cx="2017951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2324" y="646938"/>
            <a:ext cx="95491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" dirty="0"/>
              <a:t>POLICY </a:t>
            </a:r>
            <a:r>
              <a:rPr sz="4000" dirty="0"/>
              <a:t>ON </a:t>
            </a:r>
            <a:r>
              <a:rPr sz="4000" spc="-95" dirty="0"/>
              <a:t>PAYING </a:t>
            </a:r>
            <a:r>
              <a:rPr sz="4000" dirty="0"/>
              <a:t>SPEAKERS – 2</a:t>
            </a:r>
            <a:r>
              <a:rPr sz="4000" spc="-360" dirty="0"/>
              <a:t> </a:t>
            </a:r>
            <a:r>
              <a:rPr sz="4000" spc="-5" dirty="0"/>
              <a:t>OPTIONS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892002"/>
              </p:ext>
            </p:extLst>
          </p:nvPr>
        </p:nvGraphicFramePr>
        <p:xfrm>
          <a:off x="1220266" y="1284858"/>
          <a:ext cx="10017760" cy="4571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1890"/>
                <a:gridCol w="3355975"/>
                <a:gridCol w="2969895"/>
              </a:tblGrid>
              <a:tr h="1524000">
                <a:tc>
                  <a:txBody>
                    <a:bodyPr/>
                    <a:lstStyle/>
                    <a:p>
                      <a:pPr marL="12065" algn="ctr">
                        <a:lnSpc>
                          <a:spcPts val="163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Pre-conference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and Off-site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courses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All Speakers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1565">
                        <a:lnSpc>
                          <a:spcPts val="163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CSM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Programs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042035">
                        <a:lnSpc>
                          <a:spcPct val="100000"/>
                        </a:lnSpc>
                      </a:pP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(2 hour</a:t>
                      </a:r>
                      <a:r>
                        <a:rPr sz="14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program)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56615">
                        <a:lnSpc>
                          <a:spcPct val="100000"/>
                        </a:lnSpc>
                      </a:pPr>
                      <a:r>
                        <a:rPr sz="1400" b="1" i="1" spc="-5" dirty="0">
                          <a:solidFill>
                            <a:srgbClr val="A04907"/>
                          </a:solidFill>
                          <a:latin typeface="Times New Roman"/>
                          <a:cs typeface="Times New Roman"/>
                        </a:rPr>
                        <a:t>Non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-PT and</a:t>
                      </a:r>
                      <a:r>
                        <a:rPr sz="1400" b="1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15" dirty="0">
                          <a:solidFill>
                            <a:srgbClr val="A04907"/>
                          </a:solidFill>
                          <a:latin typeface="Times New Roman"/>
                          <a:cs typeface="Times New Roman"/>
                        </a:rPr>
                        <a:t>Non</a:t>
                      </a:r>
                      <a:r>
                        <a:rPr sz="1400" b="1" i="1" spc="-15" dirty="0">
                          <a:latin typeface="Times New Roman"/>
                          <a:cs typeface="Times New Roman"/>
                        </a:rPr>
                        <a:t>-PTA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0325" marR="5461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(Speaker must present for at least 30% of the total  course program in order to receive this honorarium  and travel reimbursement)</a:t>
                      </a:r>
                      <a:endParaRPr sz="12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7890">
                        <a:lnSpc>
                          <a:spcPts val="163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CSM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Programs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76630" indent="-128270">
                        <a:lnSpc>
                          <a:spcPct val="100000"/>
                        </a:lnSpc>
                      </a:pP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(2 hour</a:t>
                      </a:r>
                      <a:r>
                        <a:rPr sz="14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program)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76630">
                        <a:lnSpc>
                          <a:spcPct val="100000"/>
                        </a:lnSpc>
                      </a:pPr>
                      <a:r>
                        <a:rPr sz="1400" b="1" i="1" spc="-45" dirty="0">
                          <a:latin typeface="Times New Roman"/>
                          <a:cs typeface="Times New Roman"/>
                        </a:rPr>
                        <a:t>PTs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400" b="1" i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25" dirty="0">
                          <a:latin typeface="Times New Roman"/>
                          <a:cs typeface="Times New Roman"/>
                        </a:rPr>
                        <a:t>PTAs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0960" marR="45720">
                        <a:lnSpc>
                          <a:spcPct val="100000"/>
                        </a:lnSpc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(Speaker must present for at least 20 minutes  to receive honorarium)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60325">
                        <a:lnSpc>
                          <a:spcPts val="1460"/>
                        </a:lnSpc>
                      </a:pPr>
                      <a:r>
                        <a:rPr sz="1250" spc="-15" dirty="0">
                          <a:latin typeface="Times New Roman"/>
                          <a:cs typeface="Times New Roman"/>
                        </a:rPr>
                        <a:t>Travel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at </a:t>
                      </a:r>
                      <a:r>
                        <a:rPr lang="en-US" sz="1250" spc="-5" dirty="0" smtClean="0">
                          <a:latin typeface="Times New Roman"/>
                          <a:cs typeface="Times New Roman"/>
                        </a:rPr>
                        <a:t>Academy </a:t>
                      </a:r>
                      <a:r>
                        <a:rPr sz="1250" spc="-5" dirty="0" smtClean="0">
                          <a:latin typeface="Times New Roman"/>
                          <a:cs typeface="Times New Roman"/>
                        </a:rPr>
                        <a:t>rates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(up to</a:t>
                      </a:r>
                      <a:r>
                        <a:rPr sz="12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$600.00)</a:t>
                      </a:r>
                      <a:endParaRPr sz="12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460"/>
                        </a:lnSpc>
                      </a:pPr>
                      <a:r>
                        <a:rPr sz="1250" spc="-15" dirty="0">
                          <a:latin typeface="Times New Roman"/>
                          <a:cs typeface="Times New Roman"/>
                        </a:rPr>
                        <a:t>Travel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at </a:t>
                      </a:r>
                      <a:r>
                        <a:rPr lang="en-US" sz="1250" spc="-5" dirty="0" smtClean="0">
                          <a:latin typeface="Times New Roman"/>
                          <a:cs typeface="Times New Roman"/>
                        </a:rPr>
                        <a:t>Academy</a:t>
                      </a:r>
                      <a:r>
                        <a:rPr lang="en-US" sz="1250" spc="-5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 smtClean="0">
                          <a:latin typeface="Times New Roman"/>
                          <a:cs typeface="Times New Roman"/>
                        </a:rPr>
                        <a:t>rates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(up to</a:t>
                      </a:r>
                      <a:r>
                        <a:rPr sz="12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$600.00)</a:t>
                      </a:r>
                      <a:endParaRPr sz="12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60"/>
                        </a:lnSpc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No travel</a:t>
                      </a:r>
                      <a:r>
                        <a:rPr sz="12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reimbursement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3365">
                <a:tc>
                  <a:txBody>
                    <a:bodyPr/>
                    <a:lstStyle/>
                    <a:p>
                      <a:pPr marL="60325">
                        <a:lnSpc>
                          <a:spcPts val="1460"/>
                        </a:lnSpc>
                      </a:pPr>
                      <a:r>
                        <a:rPr sz="125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For non-lab classes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:</a:t>
                      </a: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60325" marR="1168400">
                        <a:lnSpc>
                          <a:spcPct val="100000"/>
                        </a:lnSpc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$100.00 per speaking hour per speaker  </a:t>
                      </a:r>
                      <a:r>
                        <a:rPr sz="125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For lab classes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:</a:t>
                      </a: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60325" marR="59690">
                        <a:lnSpc>
                          <a:spcPct val="100000"/>
                        </a:lnSpc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$100.00 per speaking hour per speaker for &lt;24 students.  For &gt;24 students additional speakers/instructors will  also be paid $100.00 per speaking our per</a:t>
                      </a:r>
                      <a:r>
                        <a:rPr sz="12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speaker</a:t>
                      </a:r>
                      <a:endParaRPr sz="12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460"/>
                        </a:lnSpc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$100.00 per speaking</a:t>
                      </a:r>
                      <a:r>
                        <a:rPr sz="1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hour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60"/>
                        </a:lnSpc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$300 per speaking</a:t>
                      </a:r>
                      <a:r>
                        <a:rPr sz="12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hour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60325" marR="168910">
                        <a:lnSpc>
                          <a:spcPts val="1500"/>
                        </a:lnSpc>
                        <a:spcBef>
                          <a:spcPts val="10"/>
                        </a:spcBef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Per Diem and hotel for day(s) presenting and the night  prior to the program if an AM start</a:t>
                      </a:r>
                      <a:r>
                        <a:rPr sz="12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time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marR="132080">
                        <a:lnSpc>
                          <a:spcPts val="1500"/>
                        </a:lnSpc>
                        <a:spcBef>
                          <a:spcPts val="10"/>
                        </a:spcBef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Per Diem and hotel for the day presenting and the  night prior to the program if an AM start</a:t>
                      </a:r>
                      <a:r>
                        <a:rPr sz="12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time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1460"/>
                        </a:lnSpc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No per diem</a:t>
                      </a:r>
                      <a:r>
                        <a:rPr sz="12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5" dirty="0">
                          <a:latin typeface="Times New Roman"/>
                          <a:cs typeface="Times New Roman"/>
                        </a:rPr>
                        <a:t>reimbursement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marR="201930">
                        <a:lnSpc>
                          <a:spcPts val="1500"/>
                        </a:lnSpc>
                        <a:spcBef>
                          <a:spcPts val="10"/>
                        </a:spcBef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Registration for day(s) presenting reimbursed by  </a:t>
                      </a:r>
                      <a:r>
                        <a:rPr sz="1250" spc="-30" dirty="0">
                          <a:latin typeface="Times New Roman"/>
                          <a:cs typeface="Times New Roman"/>
                        </a:rPr>
                        <a:t>APTA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 marR="726440">
                        <a:lnSpc>
                          <a:spcPts val="1500"/>
                        </a:lnSpc>
                        <a:spcBef>
                          <a:spcPts val="10"/>
                        </a:spcBef>
                      </a:pPr>
                      <a:r>
                        <a:rPr sz="1250" spc="-5" dirty="0">
                          <a:latin typeface="Times New Roman"/>
                          <a:cs typeface="Times New Roman"/>
                        </a:rPr>
                        <a:t>Registration for day(s) presenting,  reimbursed by</a:t>
                      </a:r>
                      <a:r>
                        <a:rPr sz="12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0" dirty="0">
                          <a:latin typeface="Times New Roman"/>
                          <a:cs typeface="Times New Roman"/>
                        </a:rPr>
                        <a:t>APTA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943388"/>
            <a:ext cx="2426471" cy="667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726" y="5781576"/>
            <a:ext cx="1752600" cy="105367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6314" y="437641"/>
            <a:ext cx="665416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sz="3600" spc="-5" dirty="0"/>
              <a:t>CRITERIA FOR </a:t>
            </a:r>
            <a:r>
              <a:rPr sz="3600" spc="-20" dirty="0"/>
              <a:t>CANCELLATION</a:t>
            </a:r>
            <a:r>
              <a:rPr sz="3600" spc="-335" dirty="0"/>
              <a:t> </a:t>
            </a:r>
            <a:r>
              <a:rPr sz="3600" spc="-5" dirty="0"/>
              <a:t>OF</a:t>
            </a:r>
            <a:endParaRPr sz="3600"/>
          </a:p>
          <a:p>
            <a:pPr marL="1905" algn="ctr">
              <a:lnSpc>
                <a:spcPts val="4105"/>
              </a:lnSpc>
            </a:pPr>
            <a:r>
              <a:rPr sz="3600" spc="-5" dirty="0"/>
              <a:t>PRE-CONFERENCE</a:t>
            </a:r>
            <a:r>
              <a:rPr sz="3600" spc="-145" dirty="0"/>
              <a:t> </a:t>
            </a:r>
            <a:r>
              <a:rPr sz="3600" spc="-5" dirty="0"/>
              <a:t>COURSES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14" y="1779505"/>
            <a:ext cx="9707880" cy="3366947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sz="2000" spc="-5" dirty="0">
                <a:latin typeface="Calibri"/>
                <a:cs typeface="Calibri"/>
              </a:rPr>
              <a:t>Pre-conference course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cancellations</a:t>
            </a:r>
            <a:endParaRPr sz="2000" dirty="0">
              <a:latin typeface="Calibri"/>
              <a:cs typeface="Calibri"/>
            </a:endParaRPr>
          </a:p>
          <a:p>
            <a:pPr marL="698500" marR="5080" lvl="1" indent="-228600">
              <a:lnSpc>
                <a:spcPts val="2160"/>
              </a:lnSpc>
              <a:spcBef>
                <a:spcPts val="530"/>
              </a:spcBef>
              <a:buFont typeface="Arial"/>
              <a:buChar char="•"/>
              <a:tabLst>
                <a:tab pos="697865" algn="l"/>
                <a:tab pos="699135" algn="l"/>
              </a:tabLst>
            </a:pPr>
            <a:r>
              <a:rPr sz="2000" spc="-5" dirty="0">
                <a:latin typeface="Calibri"/>
                <a:cs typeface="Calibri"/>
              </a:rPr>
              <a:t>The number of </a:t>
            </a:r>
            <a:r>
              <a:rPr sz="2000" dirty="0">
                <a:latin typeface="Calibri"/>
                <a:cs typeface="Calibri"/>
              </a:rPr>
              <a:t>registrations will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dirty="0">
                <a:latin typeface="Calibri"/>
                <a:cs typeface="Calibri"/>
              </a:rPr>
              <a:t>evaluated 6 weeks </a:t>
            </a:r>
            <a:r>
              <a:rPr sz="2000" spc="-5" dirty="0">
                <a:latin typeface="Calibri"/>
                <a:cs typeface="Calibri"/>
              </a:rPr>
              <a:t>prior </a:t>
            </a:r>
            <a:r>
              <a:rPr sz="2000" dirty="0">
                <a:latin typeface="Calibri"/>
                <a:cs typeface="Calibri"/>
              </a:rPr>
              <a:t>to the </a:t>
            </a:r>
            <a:r>
              <a:rPr sz="2000" spc="-5" dirty="0">
                <a:latin typeface="Calibri"/>
                <a:cs typeface="Calibri"/>
              </a:rPr>
              <a:t>start of </a:t>
            </a:r>
            <a:r>
              <a:rPr sz="2000" dirty="0">
                <a:latin typeface="Calibri"/>
                <a:cs typeface="Calibri"/>
              </a:rPr>
              <a:t>the course.  </a:t>
            </a:r>
            <a:r>
              <a:rPr sz="2000" spc="-30" dirty="0">
                <a:latin typeface="Calibri"/>
                <a:cs typeface="Calibri"/>
              </a:rPr>
              <a:t>However, </a:t>
            </a:r>
            <a:r>
              <a:rPr sz="2000" spc="-5" dirty="0">
                <a:latin typeface="Calibri"/>
                <a:cs typeface="Calibri"/>
              </a:rPr>
              <a:t>this date will be </a:t>
            </a:r>
            <a:r>
              <a:rPr sz="2000" spc="-10" dirty="0">
                <a:latin typeface="Calibri"/>
                <a:cs typeface="Calibri"/>
              </a:rPr>
              <a:t>determined </a:t>
            </a:r>
            <a:r>
              <a:rPr sz="2000" spc="-5" dirty="0">
                <a:latin typeface="Calibri"/>
                <a:cs typeface="Calibri"/>
              </a:rPr>
              <a:t>by a </a:t>
            </a:r>
            <a:r>
              <a:rPr sz="2000" spc="-10" dirty="0">
                <a:latin typeface="Calibri"/>
                <a:cs typeface="Calibri"/>
              </a:rPr>
              <a:t>deadline </a:t>
            </a:r>
            <a:r>
              <a:rPr sz="2000" spc="-5" dirty="0">
                <a:latin typeface="Calibri"/>
                <a:cs typeface="Calibri"/>
              </a:rPr>
              <a:t>date </a:t>
            </a:r>
            <a:r>
              <a:rPr sz="2000" b="1" spc="-10" dirty="0">
                <a:latin typeface="Calibri"/>
                <a:cs typeface="Calibri"/>
              </a:rPr>
              <a:t>provided </a:t>
            </a:r>
            <a:r>
              <a:rPr sz="2000" b="1" spc="-5" dirty="0">
                <a:latin typeface="Calibri"/>
                <a:cs typeface="Calibri"/>
              </a:rPr>
              <a:t>by </a:t>
            </a:r>
            <a:r>
              <a:rPr sz="2000" b="1" spc="-35" dirty="0">
                <a:latin typeface="Calibri"/>
                <a:cs typeface="Calibri"/>
              </a:rPr>
              <a:t>APTA</a:t>
            </a:r>
            <a:r>
              <a:rPr sz="2000" spc="-35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which may  be </a:t>
            </a:r>
            <a:r>
              <a:rPr sz="2000" spc="-10" dirty="0">
                <a:latin typeface="Calibri"/>
                <a:cs typeface="Calibri"/>
              </a:rPr>
              <a:t>sooner </a:t>
            </a:r>
            <a:r>
              <a:rPr sz="2000" spc="-5" dirty="0">
                <a:latin typeface="Calibri"/>
                <a:cs typeface="Calibri"/>
              </a:rPr>
              <a:t>than, or </a:t>
            </a:r>
            <a:r>
              <a:rPr sz="2000" spc="-10" dirty="0">
                <a:latin typeface="Calibri"/>
                <a:cs typeface="Calibri"/>
              </a:rPr>
              <a:t>further </a:t>
            </a:r>
            <a:r>
              <a:rPr sz="2000" spc="-5" dirty="0">
                <a:latin typeface="Calibri"/>
                <a:cs typeface="Calibri"/>
              </a:rPr>
              <a:t>out from, a 6-week prior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date.</a:t>
            </a:r>
            <a:endParaRPr sz="2000" dirty="0">
              <a:latin typeface="Calibri"/>
              <a:cs typeface="Calibri"/>
            </a:endParaRPr>
          </a:p>
          <a:p>
            <a:pPr marL="698500" marR="65405" lvl="1" indent="-228600">
              <a:lnSpc>
                <a:spcPts val="2160"/>
              </a:lnSpc>
              <a:spcBef>
                <a:spcPts val="505"/>
              </a:spcBef>
              <a:buFont typeface="Arial"/>
              <a:buChar char="•"/>
              <a:tabLst>
                <a:tab pos="697865" algn="l"/>
                <a:tab pos="699135" algn="l"/>
              </a:tabLst>
            </a:pPr>
            <a:r>
              <a:rPr sz="2000" spc="-10" dirty="0">
                <a:latin typeface="Calibri"/>
                <a:cs typeface="Calibri"/>
              </a:rPr>
              <a:t>Should </a:t>
            </a:r>
            <a:r>
              <a:rPr sz="2000" spc="-5" dirty="0">
                <a:latin typeface="Calibri"/>
                <a:cs typeface="Calibri"/>
              </a:rPr>
              <a:t>the course be canceled due to low registration, registrants and </a:t>
            </a:r>
            <a:r>
              <a:rPr sz="2000" spc="-15" dirty="0">
                <a:latin typeface="Calibri"/>
                <a:cs typeface="Calibri"/>
              </a:rPr>
              <a:t>speakers </a:t>
            </a:r>
            <a:r>
              <a:rPr sz="2000" spc="-5" dirty="0">
                <a:latin typeface="Calibri"/>
                <a:cs typeface="Calibri"/>
              </a:rPr>
              <a:t>will </a:t>
            </a:r>
            <a:r>
              <a:rPr sz="2000" spc="-10" dirty="0">
                <a:latin typeface="Calibri"/>
                <a:cs typeface="Calibri"/>
              </a:rPr>
              <a:t>be  notified </a:t>
            </a:r>
            <a:r>
              <a:rPr sz="2000" spc="-5" dirty="0">
                <a:latin typeface="Calibri"/>
                <a:cs typeface="Calibri"/>
              </a:rPr>
              <a:t>no less than 30 days prior to the course start date by </a:t>
            </a:r>
            <a:r>
              <a:rPr sz="2000" spc="-60" dirty="0">
                <a:latin typeface="Calibri"/>
                <a:cs typeface="Calibri"/>
              </a:rPr>
              <a:t>APTA’s </a:t>
            </a:r>
            <a:r>
              <a:rPr sz="2000" spc="-5" dirty="0">
                <a:latin typeface="Calibri"/>
                <a:cs typeface="Calibri"/>
              </a:rPr>
              <a:t>conference  </a:t>
            </a:r>
            <a:r>
              <a:rPr sz="2000" spc="-20" dirty="0">
                <a:latin typeface="Calibri"/>
                <a:cs typeface="Calibri"/>
              </a:rPr>
              <a:t>registrar,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Spargo.</a:t>
            </a:r>
            <a:endParaRPr sz="2000" dirty="0">
              <a:latin typeface="Calibri"/>
              <a:cs typeface="Calibri"/>
            </a:endParaRPr>
          </a:p>
          <a:p>
            <a:pPr marL="698500" marR="144145" lvl="1" indent="-228600">
              <a:lnSpc>
                <a:spcPts val="2160"/>
              </a:lnSpc>
              <a:spcBef>
                <a:spcPts val="500"/>
              </a:spcBef>
              <a:buFont typeface="Arial"/>
              <a:buChar char="•"/>
              <a:tabLst>
                <a:tab pos="697865" algn="l"/>
                <a:tab pos="699135" algn="l"/>
              </a:tabLst>
            </a:pPr>
            <a:r>
              <a:rPr sz="2000" spc="-10" dirty="0">
                <a:latin typeface="Calibri"/>
                <a:cs typeface="Calibri"/>
              </a:rPr>
              <a:t>Cancellation occurs </a:t>
            </a:r>
            <a:r>
              <a:rPr sz="2000" spc="-5" dirty="0">
                <a:latin typeface="Calibri"/>
                <a:cs typeface="Calibri"/>
              </a:rPr>
              <a:t>when courses do not have </a:t>
            </a:r>
            <a:r>
              <a:rPr sz="2000" spc="-10" dirty="0">
                <a:latin typeface="Calibri"/>
                <a:cs typeface="Calibri"/>
              </a:rPr>
              <a:t>sufficient </a:t>
            </a:r>
            <a:r>
              <a:rPr sz="2000" spc="-5" dirty="0">
                <a:latin typeface="Calibri"/>
                <a:cs typeface="Calibri"/>
              </a:rPr>
              <a:t>registration revenue to cover  expenses. A “break-even” point is </a:t>
            </a:r>
            <a:r>
              <a:rPr sz="2000" spc="-10" dirty="0">
                <a:latin typeface="Calibri"/>
                <a:cs typeface="Calibri"/>
              </a:rPr>
              <a:t>determined </a:t>
            </a:r>
            <a:r>
              <a:rPr sz="2000" spc="-5" dirty="0">
                <a:latin typeface="Calibri"/>
                <a:cs typeface="Calibri"/>
              </a:rPr>
              <a:t>by calculating the fixed and variable  expenses compared to the </a:t>
            </a:r>
            <a:r>
              <a:rPr sz="2000" spc="-10" dirty="0">
                <a:latin typeface="Calibri"/>
                <a:cs typeface="Calibri"/>
              </a:rPr>
              <a:t>number </a:t>
            </a:r>
            <a:r>
              <a:rPr sz="2000" spc="-5" dirty="0">
                <a:latin typeface="Calibri"/>
                <a:cs typeface="Calibri"/>
              </a:rPr>
              <a:t>of registrants </a:t>
            </a:r>
            <a:r>
              <a:rPr sz="2000" spc="-10" dirty="0">
                <a:latin typeface="Calibri"/>
                <a:cs typeface="Calibri"/>
              </a:rPr>
              <a:t>needed </a:t>
            </a:r>
            <a:r>
              <a:rPr sz="2000" spc="-5" dirty="0">
                <a:latin typeface="Calibri"/>
                <a:cs typeface="Calibri"/>
              </a:rPr>
              <a:t>to match the expense  </a:t>
            </a:r>
            <a:r>
              <a:rPr sz="2000" spc="-10" dirty="0">
                <a:latin typeface="Calibri"/>
                <a:cs typeface="Calibri"/>
              </a:rPr>
              <a:t>amount.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576717"/>
            <a:ext cx="3036071" cy="83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208" y="5576717"/>
            <a:ext cx="2017951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9029" y="372872"/>
            <a:ext cx="7388859" cy="1184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560"/>
              </a:lnSpc>
              <a:spcBef>
                <a:spcPts val="100"/>
              </a:spcBef>
            </a:pPr>
            <a:r>
              <a:rPr sz="4000" spc="-5" dirty="0"/>
              <a:t>CRITERIA FOR </a:t>
            </a:r>
            <a:r>
              <a:rPr sz="4000" spc="-25" dirty="0"/>
              <a:t>CANCELLATION</a:t>
            </a:r>
            <a:r>
              <a:rPr sz="4000" spc="-350" dirty="0"/>
              <a:t> </a:t>
            </a:r>
            <a:r>
              <a:rPr sz="4000" spc="-5" dirty="0"/>
              <a:t>OF</a:t>
            </a:r>
            <a:endParaRPr sz="4000"/>
          </a:p>
          <a:p>
            <a:pPr marL="5080" algn="ctr">
              <a:lnSpc>
                <a:spcPts val="4560"/>
              </a:lnSpc>
            </a:pPr>
            <a:r>
              <a:rPr sz="4000" u="heavy" spc="-5" dirty="0">
                <a:uFill>
                  <a:solidFill>
                    <a:srgbClr val="0083A9"/>
                  </a:solidFill>
                </a:uFill>
              </a:rPr>
              <a:t>OFF-SITE</a:t>
            </a:r>
            <a:r>
              <a:rPr sz="4000" spc="-180" dirty="0"/>
              <a:t> </a:t>
            </a:r>
            <a:r>
              <a:rPr sz="4000" spc="-5" dirty="0"/>
              <a:t>COURSES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779505"/>
            <a:ext cx="9800590" cy="280269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Off-site </a:t>
            </a:r>
            <a:r>
              <a:rPr sz="2000" spc="-15" dirty="0">
                <a:latin typeface="Calibri"/>
                <a:cs typeface="Calibri"/>
              </a:rPr>
              <a:t>course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cancellations</a:t>
            </a:r>
            <a:endParaRPr sz="2000" dirty="0">
              <a:latin typeface="Calibri"/>
              <a:cs typeface="Calibri"/>
            </a:endParaRPr>
          </a:p>
          <a:p>
            <a:pPr marL="698500" marR="28575" lvl="1" indent="-228600">
              <a:lnSpc>
                <a:spcPts val="2160"/>
              </a:lnSpc>
              <a:spcBef>
                <a:spcPts val="53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The number of </a:t>
            </a:r>
            <a:r>
              <a:rPr sz="2000" spc="-10" dirty="0">
                <a:latin typeface="Calibri"/>
                <a:cs typeface="Calibri"/>
              </a:rPr>
              <a:t>registrations </a:t>
            </a:r>
            <a:r>
              <a:rPr sz="2000" spc="-5" dirty="0">
                <a:latin typeface="Calibri"/>
                <a:cs typeface="Calibri"/>
              </a:rPr>
              <a:t>will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evaluated </a:t>
            </a:r>
            <a:r>
              <a:rPr sz="2000" dirty="0">
                <a:latin typeface="Calibri"/>
                <a:cs typeface="Calibri"/>
              </a:rPr>
              <a:t>6 </a:t>
            </a:r>
            <a:r>
              <a:rPr sz="2000" spc="-10" dirty="0">
                <a:latin typeface="Calibri"/>
                <a:cs typeface="Calibri"/>
              </a:rPr>
              <a:t>weeks </a:t>
            </a:r>
            <a:r>
              <a:rPr sz="2000" spc="-5" dirty="0">
                <a:latin typeface="Calibri"/>
                <a:cs typeface="Calibri"/>
              </a:rPr>
              <a:t>prior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start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course. </a:t>
            </a:r>
            <a:r>
              <a:rPr sz="2000" dirty="0">
                <a:latin typeface="Calibri"/>
                <a:cs typeface="Calibri"/>
              </a:rPr>
              <a:t>If  </a:t>
            </a:r>
            <a:r>
              <a:rPr sz="2000" spc="-15" dirty="0">
                <a:latin typeface="Calibri"/>
                <a:cs typeface="Calibri"/>
              </a:rPr>
              <a:t>registration </a:t>
            </a:r>
            <a:r>
              <a:rPr sz="2000" spc="-10" dirty="0">
                <a:latin typeface="Calibri"/>
                <a:cs typeface="Calibri"/>
              </a:rPr>
              <a:t>numbers are </a:t>
            </a:r>
            <a:r>
              <a:rPr sz="2000" spc="-5" dirty="0">
                <a:latin typeface="Calibri"/>
                <a:cs typeface="Calibri"/>
              </a:rPr>
              <a:t>close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breakeven </a:t>
            </a:r>
            <a:r>
              <a:rPr sz="2000" spc="-10" dirty="0">
                <a:latin typeface="Calibri"/>
                <a:cs typeface="Calibri"/>
              </a:rPr>
              <a:t>point, </a:t>
            </a:r>
            <a:r>
              <a:rPr lang="en-US" sz="2000" spc="-5" dirty="0" smtClean="0">
                <a:latin typeface="Calibri"/>
                <a:cs typeface="Calibri"/>
              </a:rPr>
              <a:t>AOPT </a:t>
            </a:r>
            <a:r>
              <a:rPr sz="2000" spc="-20" dirty="0" smtClean="0">
                <a:latin typeface="Calibri"/>
                <a:cs typeface="Calibri"/>
              </a:rPr>
              <a:t>staff </a:t>
            </a:r>
            <a:r>
              <a:rPr sz="2000" spc="-5" dirty="0">
                <a:latin typeface="Calibri"/>
                <a:cs typeface="Calibri"/>
              </a:rPr>
              <a:t>will </a:t>
            </a:r>
            <a:r>
              <a:rPr sz="2000" spc="-10" dirty="0">
                <a:latin typeface="Calibri"/>
                <a:cs typeface="Calibri"/>
              </a:rPr>
              <a:t>continue </a:t>
            </a:r>
            <a:r>
              <a:rPr sz="2000" spc="-15" dirty="0">
                <a:latin typeface="Calibri"/>
                <a:cs typeface="Calibri"/>
              </a:rPr>
              <a:t>to  </a:t>
            </a:r>
            <a:r>
              <a:rPr sz="2000" spc="-5" dirty="0">
                <a:latin typeface="Calibri"/>
                <a:cs typeface="Calibri"/>
              </a:rPr>
              <a:t>monitor </a:t>
            </a:r>
            <a:r>
              <a:rPr sz="2000" spc="-10" dirty="0">
                <a:latin typeface="Calibri"/>
                <a:cs typeface="Calibri"/>
              </a:rPr>
              <a:t>incoming </a:t>
            </a:r>
            <a:r>
              <a:rPr sz="2000" spc="-15" dirty="0">
                <a:latin typeface="Calibri"/>
                <a:cs typeface="Calibri"/>
              </a:rPr>
              <a:t>registrations </a:t>
            </a:r>
            <a:r>
              <a:rPr sz="2000" spc="-10" dirty="0">
                <a:latin typeface="Calibri"/>
                <a:cs typeface="Calibri"/>
              </a:rPr>
              <a:t>over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next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week.</a:t>
            </a:r>
            <a:endParaRPr sz="2000" dirty="0">
              <a:latin typeface="Calibri"/>
              <a:cs typeface="Calibri"/>
            </a:endParaRPr>
          </a:p>
          <a:p>
            <a:pPr marL="698500" marR="201930" lvl="1" indent="-228600" algn="just">
              <a:lnSpc>
                <a:spcPts val="2160"/>
              </a:lnSpc>
              <a:spcBef>
                <a:spcPts val="505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Should the </a:t>
            </a:r>
            <a:r>
              <a:rPr sz="2000" spc="-15" dirty="0">
                <a:latin typeface="Calibri"/>
                <a:cs typeface="Calibri"/>
              </a:rPr>
              <a:t>course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canceled </a:t>
            </a:r>
            <a:r>
              <a:rPr sz="2000" spc="-5" dirty="0">
                <a:latin typeface="Calibri"/>
                <a:cs typeface="Calibri"/>
              </a:rPr>
              <a:t>due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low registration, </a:t>
            </a:r>
            <a:r>
              <a:rPr sz="2000" spc="-15" dirty="0">
                <a:latin typeface="Calibri"/>
                <a:cs typeface="Calibri"/>
              </a:rPr>
              <a:t>registrants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20" dirty="0">
                <a:latin typeface="Calibri"/>
                <a:cs typeface="Calibri"/>
              </a:rPr>
              <a:t>speakers </a:t>
            </a:r>
            <a:r>
              <a:rPr sz="2000" spc="-5" dirty="0">
                <a:latin typeface="Calibri"/>
                <a:cs typeface="Calibri"/>
              </a:rPr>
              <a:t>will </a:t>
            </a:r>
            <a:r>
              <a:rPr sz="2000" spc="-10" dirty="0">
                <a:latin typeface="Calibri"/>
                <a:cs typeface="Calibri"/>
              </a:rPr>
              <a:t>be  </a:t>
            </a:r>
            <a:r>
              <a:rPr sz="2000" spc="-5" dirty="0">
                <a:latin typeface="Calibri"/>
                <a:cs typeface="Calibri"/>
              </a:rPr>
              <a:t>notified no less than 30 </a:t>
            </a:r>
            <a:r>
              <a:rPr sz="2000" spc="-20" dirty="0">
                <a:latin typeface="Calibri"/>
                <a:cs typeface="Calibri"/>
              </a:rPr>
              <a:t>days </a:t>
            </a:r>
            <a:r>
              <a:rPr sz="2000" spc="-5" dirty="0">
                <a:latin typeface="Calibri"/>
                <a:cs typeface="Calibri"/>
              </a:rPr>
              <a:t>prior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course start date </a:t>
            </a:r>
            <a:r>
              <a:rPr sz="2000" spc="-10" dirty="0">
                <a:latin typeface="Calibri"/>
                <a:cs typeface="Calibri"/>
              </a:rPr>
              <a:t>by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lang="en-US" sz="2000" spc="-5" dirty="0" smtClean="0">
                <a:latin typeface="Calibri"/>
                <a:cs typeface="Calibri"/>
              </a:rPr>
              <a:t>AOPT</a:t>
            </a:r>
            <a:r>
              <a:rPr sz="2000" spc="-10" dirty="0" smtClean="0">
                <a:latin typeface="Calibri"/>
                <a:cs typeface="Calibri"/>
              </a:rPr>
              <a:t>  </a:t>
            </a:r>
            <a:r>
              <a:rPr sz="2000" spc="-40" dirty="0">
                <a:latin typeface="Calibri"/>
                <a:cs typeface="Calibri"/>
              </a:rPr>
              <a:t>staff.</a:t>
            </a:r>
            <a:endParaRPr sz="2000" dirty="0">
              <a:latin typeface="Calibri"/>
              <a:cs typeface="Calibri"/>
            </a:endParaRPr>
          </a:p>
          <a:p>
            <a:pPr marL="698500" marR="5080" lvl="1" indent="-228600">
              <a:lnSpc>
                <a:spcPts val="2160"/>
              </a:lnSpc>
              <a:spcBef>
                <a:spcPts val="5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Cancelation </a:t>
            </a:r>
            <a:r>
              <a:rPr sz="2000" spc="-15" dirty="0">
                <a:latin typeface="Calibri"/>
                <a:cs typeface="Calibri"/>
              </a:rPr>
              <a:t>occurs </a:t>
            </a:r>
            <a:r>
              <a:rPr sz="2000" spc="-5" dirty="0">
                <a:latin typeface="Calibri"/>
                <a:cs typeface="Calibri"/>
              </a:rPr>
              <a:t>when </a:t>
            </a:r>
            <a:r>
              <a:rPr sz="2000" spc="-15" dirty="0">
                <a:latin typeface="Calibri"/>
                <a:cs typeface="Calibri"/>
              </a:rPr>
              <a:t>courses </a:t>
            </a:r>
            <a:r>
              <a:rPr sz="2000" spc="-5" dirty="0">
                <a:latin typeface="Calibri"/>
                <a:cs typeface="Calibri"/>
              </a:rPr>
              <a:t>do not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spc="-10" dirty="0">
                <a:latin typeface="Calibri"/>
                <a:cs typeface="Calibri"/>
              </a:rPr>
              <a:t>sufficient </a:t>
            </a:r>
            <a:r>
              <a:rPr sz="2000" spc="-15" dirty="0">
                <a:latin typeface="Calibri"/>
                <a:cs typeface="Calibri"/>
              </a:rPr>
              <a:t>registration revenue to cover  </a:t>
            </a:r>
            <a:r>
              <a:rPr sz="2000" spc="-10" dirty="0">
                <a:latin typeface="Calibri"/>
                <a:cs typeface="Calibri"/>
              </a:rPr>
              <a:t>expenses. </a:t>
            </a:r>
            <a:r>
              <a:rPr sz="2000" spc="-5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“break-even” point </a:t>
            </a:r>
            <a:r>
              <a:rPr sz="2000" spc="-5" dirty="0">
                <a:latin typeface="Calibri"/>
                <a:cs typeface="Calibri"/>
              </a:rPr>
              <a:t>is determined </a:t>
            </a:r>
            <a:r>
              <a:rPr sz="2000" spc="-10" dirty="0">
                <a:latin typeface="Calibri"/>
                <a:cs typeface="Calibri"/>
              </a:rPr>
              <a:t>by </a:t>
            </a:r>
            <a:r>
              <a:rPr sz="2000" spc="-5" dirty="0">
                <a:latin typeface="Calibri"/>
                <a:cs typeface="Calibri"/>
              </a:rPr>
              <a:t>calculating the </a:t>
            </a:r>
            <a:r>
              <a:rPr sz="2000" spc="-15" dirty="0">
                <a:latin typeface="Calibri"/>
                <a:cs typeface="Calibri"/>
              </a:rPr>
              <a:t>fixed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variable  expenses compared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number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5" dirty="0">
                <a:latin typeface="Calibri"/>
                <a:cs typeface="Calibri"/>
              </a:rPr>
              <a:t>registrants </a:t>
            </a:r>
            <a:r>
              <a:rPr sz="2000" spc="-10" dirty="0">
                <a:latin typeface="Calibri"/>
                <a:cs typeface="Calibri"/>
              </a:rPr>
              <a:t>needed </a:t>
            </a:r>
            <a:r>
              <a:rPr sz="2000" spc="-15" dirty="0">
                <a:latin typeface="Calibri"/>
                <a:cs typeface="Calibri"/>
              </a:rPr>
              <a:t>to match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expense</a:t>
            </a:r>
            <a:r>
              <a:rPr sz="2000" spc="3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amount.</a:t>
            </a: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715000"/>
            <a:ext cx="3036071" cy="83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752" y="5591124"/>
            <a:ext cx="2017951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6855" y="684529"/>
            <a:ext cx="10172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spc="-20" dirty="0">
                <a:latin typeface="Corbel"/>
                <a:cs typeface="Corbel"/>
              </a:rPr>
              <a:t>ORTHOPAEDIC </a:t>
            </a:r>
            <a:r>
              <a:rPr sz="3600" i="1" spc="-5" dirty="0">
                <a:latin typeface="Corbel"/>
                <a:cs typeface="Corbel"/>
              </a:rPr>
              <a:t>PHYSICAL THERAPY </a:t>
            </a:r>
            <a:r>
              <a:rPr sz="3600" i="1" spc="-20" dirty="0">
                <a:latin typeface="Corbel"/>
                <a:cs typeface="Corbel"/>
              </a:rPr>
              <a:t>PRACTICE</a:t>
            </a:r>
            <a:r>
              <a:rPr sz="3600" i="1" spc="-420" dirty="0">
                <a:latin typeface="Corbel"/>
                <a:cs typeface="Corbel"/>
              </a:rPr>
              <a:t> </a:t>
            </a:r>
            <a:r>
              <a:rPr sz="3600" i="1" spc="-25" dirty="0">
                <a:latin typeface="Corbel"/>
                <a:cs typeface="Corbel"/>
              </a:rPr>
              <a:t>(OPTP)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57713"/>
            <a:ext cx="8257540" cy="27959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SIG Submission</a:t>
            </a:r>
            <a:r>
              <a:rPr sz="2800" spc="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Content</a:t>
            </a:r>
            <a:endParaRPr sz="28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" dirty="0">
                <a:latin typeface="Calibri"/>
                <a:cs typeface="Calibri"/>
              </a:rPr>
              <a:t>Presidents</a:t>
            </a:r>
            <a:r>
              <a:rPr sz="2400" spc="-5" dirty="0">
                <a:latin typeface="Calibri"/>
                <a:cs typeface="Calibri"/>
              </a:rPr>
              <a:t> Message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CSM or other meeting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updates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5" dirty="0">
                <a:latin typeface="Calibri"/>
                <a:cs typeface="Calibri"/>
              </a:rPr>
              <a:t>Newsworthy </a:t>
            </a:r>
            <a:r>
              <a:rPr sz="2400" spc="-5" dirty="0">
                <a:latin typeface="Calibri"/>
                <a:cs typeface="Calibri"/>
              </a:rPr>
              <a:t>or legislative </a:t>
            </a:r>
            <a:r>
              <a:rPr sz="2400" spc="-10" dirty="0">
                <a:latin typeface="Calibri"/>
                <a:cs typeface="Calibri"/>
              </a:rPr>
              <a:t>updates </a:t>
            </a:r>
            <a:r>
              <a:rPr sz="2400" spc="-5" dirty="0">
                <a:latin typeface="Calibri"/>
                <a:cs typeface="Calibri"/>
              </a:rPr>
              <a:t>specific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SIG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5" dirty="0">
                <a:latin typeface="Calibri"/>
                <a:cs typeface="Calibri"/>
              </a:rPr>
              <a:t>Each </a:t>
            </a:r>
            <a:r>
              <a:rPr sz="2400" dirty="0">
                <a:latin typeface="Calibri"/>
                <a:cs typeface="Calibri"/>
              </a:rPr>
              <a:t>SIG </a:t>
            </a:r>
            <a:r>
              <a:rPr sz="2400" spc="-15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submit up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4 </a:t>
            </a:r>
            <a:r>
              <a:rPr sz="2400" spc="-10" dirty="0">
                <a:latin typeface="Calibri"/>
                <a:cs typeface="Calibri"/>
              </a:rPr>
              <a:t>printed pages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i="1" spc="-5" dirty="0">
                <a:latin typeface="Calibri"/>
                <a:cs typeface="Calibri"/>
              </a:rPr>
              <a:t>OPTP</a:t>
            </a:r>
            <a:r>
              <a:rPr sz="2400" spc="-5" dirty="0">
                <a:latin typeface="Calibri"/>
                <a:cs typeface="Calibri"/>
              </a:rPr>
              <a:t>, per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issue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Submit longer articles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 main </a:t>
            </a:r>
            <a:r>
              <a:rPr sz="2400" spc="-5" dirty="0">
                <a:latin typeface="Calibri"/>
                <a:cs typeface="Calibri"/>
              </a:rPr>
              <a:t>body 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OPTP</a:t>
            </a:r>
            <a:endParaRPr sz="24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Articles will be </a:t>
            </a:r>
            <a:r>
              <a:rPr sz="2000" spc="-10" dirty="0">
                <a:latin typeface="Calibri"/>
                <a:cs typeface="Calibri"/>
              </a:rPr>
              <a:t>placed </a:t>
            </a:r>
            <a:r>
              <a:rPr sz="2000" spc="-5" dirty="0">
                <a:latin typeface="Calibri"/>
                <a:cs typeface="Calibri"/>
              </a:rPr>
              <a:t>in the que and </a:t>
            </a:r>
            <a:r>
              <a:rPr sz="2000" spc="-15" dirty="0">
                <a:latin typeface="Calibri"/>
                <a:cs typeface="Calibri"/>
              </a:rPr>
              <a:t>reviewed </a:t>
            </a:r>
            <a:r>
              <a:rPr sz="2000" spc="-5" dirty="0">
                <a:latin typeface="Calibri"/>
                <a:cs typeface="Calibri"/>
              </a:rPr>
              <a:t>in the </a:t>
            </a:r>
            <a:r>
              <a:rPr sz="2000" spc="-10" dirty="0">
                <a:latin typeface="Calibri"/>
                <a:cs typeface="Calibri"/>
              </a:rPr>
              <a:t>order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received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638800"/>
            <a:ext cx="3036071" cy="83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5580888"/>
            <a:ext cx="2017951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3472" y="684529"/>
            <a:ext cx="9463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dirty="0">
                <a:latin typeface="Corbel"/>
                <a:cs typeface="Corbel"/>
              </a:rPr>
              <a:t>OPTP </a:t>
            </a:r>
            <a:r>
              <a:rPr sz="3600" spc="-5" dirty="0"/>
              <a:t>CONTINUED </a:t>
            </a:r>
            <a:r>
              <a:rPr sz="3600" dirty="0"/>
              <a:t>– </a:t>
            </a:r>
            <a:r>
              <a:rPr sz="3600" spc="-5" dirty="0"/>
              <a:t>CRITERIA FOR</a:t>
            </a:r>
            <a:r>
              <a:rPr sz="3600" spc="-415" dirty="0"/>
              <a:t> </a:t>
            </a:r>
            <a:r>
              <a:rPr sz="3600" dirty="0"/>
              <a:t>SUBMISSION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57713"/>
            <a:ext cx="9707880" cy="272097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Criteria</a:t>
            </a:r>
            <a:endParaRPr sz="2800">
              <a:latin typeface="Calibri"/>
              <a:cs typeface="Calibri"/>
            </a:endParaRPr>
          </a:p>
          <a:p>
            <a:pPr marL="698500" marR="144780" lvl="1" indent="-228600">
              <a:lnSpc>
                <a:spcPts val="2590"/>
              </a:lnSpc>
              <a:spcBef>
                <a:spcPts val="57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All </a:t>
            </a:r>
            <a:r>
              <a:rPr sz="2400" spc="-5" dirty="0">
                <a:latin typeface="Calibri"/>
                <a:cs typeface="Calibri"/>
              </a:rPr>
              <a:t>SIG </a:t>
            </a:r>
            <a:r>
              <a:rPr sz="2400" spc="-15" dirty="0">
                <a:latin typeface="Calibri"/>
                <a:cs typeface="Calibri"/>
              </a:rPr>
              <a:t>newsletter </a:t>
            </a:r>
            <a:r>
              <a:rPr sz="2400" spc="-5" dirty="0">
                <a:latin typeface="Calibri"/>
                <a:cs typeface="Calibri"/>
              </a:rPr>
              <a:t>submissions </a:t>
            </a:r>
            <a:r>
              <a:rPr sz="2400" spc="-10" dirty="0">
                <a:latin typeface="Calibri"/>
                <a:cs typeface="Calibri"/>
              </a:rPr>
              <a:t>must </a:t>
            </a:r>
            <a:r>
              <a:rPr sz="2400" spc="-20" dirty="0">
                <a:latin typeface="Calibri"/>
                <a:cs typeface="Calibri"/>
              </a:rPr>
              <a:t>first </a:t>
            </a:r>
            <a:r>
              <a:rPr sz="2400" spc="-5" dirty="0">
                <a:latin typeface="Calibri"/>
                <a:cs typeface="Calibri"/>
              </a:rPr>
              <a:t>be edited and </a:t>
            </a:r>
            <a:r>
              <a:rPr sz="2400" spc="-10" dirty="0">
                <a:latin typeface="Calibri"/>
                <a:cs typeface="Calibri"/>
              </a:rPr>
              <a:t>approved by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5" dirty="0">
                <a:latin typeface="Calibri"/>
                <a:cs typeface="Calibri"/>
              </a:rPr>
              <a:t>applicable SIG </a:t>
            </a:r>
            <a:r>
              <a:rPr sz="2400" spc="-10" dirty="0">
                <a:latin typeface="Calibri"/>
                <a:cs typeface="Calibri"/>
              </a:rPr>
              <a:t>Board </a:t>
            </a:r>
            <a:r>
              <a:rPr sz="2400" spc="-5" dirty="0">
                <a:latin typeface="Calibri"/>
                <a:cs typeface="Calibri"/>
              </a:rPr>
              <a:t>Liaison prior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submission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i="1" spc="-5" dirty="0">
                <a:latin typeface="Calibri"/>
                <a:cs typeface="Calibri"/>
              </a:rPr>
              <a:t>OPTP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editors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2700 </a:t>
            </a:r>
            <a:r>
              <a:rPr sz="2400" spc="-10" dirty="0">
                <a:latin typeface="Calibri"/>
                <a:cs typeface="Calibri"/>
              </a:rPr>
              <a:t>maximum </a:t>
            </a:r>
            <a:r>
              <a:rPr sz="2400" spc="-20" dirty="0">
                <a:latin typeface="Calibri"/>
                <a:cs typeface="Calibri"/>
              </a:rPr>
              <a:t>word </a:t>
            </a:r>
            <a:r>
              <a:rPr sz="2400" spc="-15" dirty="0">
                <a:latin typeface="Calibri"/>
                <a:cs typeface="Calibri"/>
              </a:rPr>
              <a:t>count </a:t>
            </a:r>
            <a:r>
              <a:rPr sz="2400" spc="-5" dirty="0">
                <a:latin typeface="Calibri"/>
                <a:cs typeface="Calibri"/>
              </a:rPr>
              <a:t>(about </a:t>
            </a:r>
            <a:r>
              <a:rPr sz="2400" dirty="0">
                <a:latin typeface="Calibri"/>
                <a:cs typeface="Calibri"/>
              </a:rPr>
              <a:t>3 </a:t>
            </a:r>
            <a:r>
              <a:rPr sz="2400" spc="-10" dirty="0">
                <a:latin typeface="Calibri"/>
                <a:cs typeface="Calibri"/>
              </a:rPr>
              <a:t>printed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pages)</a:t>
            </a:r>
            <a:endParaRPr sz="2400">
              <a:latin typeface="Calibri"/>
              <a:cs typeface="Calibri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5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Limit </a:t>
            </a:r>
            <a:r>
              <a:rPr sz="2400" spc="-10" dirty="0">
                <a:latin typeface="Calibri"/>
                <a:cs typeface="Calibri"/>
              </a:rPr>
              <a:t>figures and/or tables </a:t>
            </a:r>
            <a:r>
              <a:rPr sz="2400" spc="-5" dirty="0">
                <a:latin typeface="Calibri"/>
                <a:cs typeface="Calibri"/>
              </a:rPr>
              <a:t>(as </a:t>
            </a:r>
            <a:r>
              <a:rPr sz="2400" spc="-10" dirty="0">
                <a:latin typeface="Calibri"/>
                <a:cs typeface="Calibri"/>
              </a:rPr>
              <a:t>copyright </a:t>
            </a:r>
            <a:r>
              <a:rPr sz="2400" spc="-5" dirty="0">
                <a:latin typeface="Calibri"/>
                <a:cs typeface="Calibri"/>
              </a:rPr>
              <a:t>permission </a:t>
            </a:r>
            <a:r>
              <a:rPr sz="2400" spc="-1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obtained </a:t>
            </a:r>
            <a:r>
              <a:rPr sz="2400" spc="-25" dirty="0">
                <a:latin typeface="Calibri"/>
                <a:cs typeface="Calibri"/>
              </a:rPr>
              <a:t>for  </a:t>
            </a:r>
            <a:r>
              <a:rPr sz="2400" spc="-15" dirty="0">
                <a:latin typeface="Calibri"/>
                <a:cs typeface="Calibri"/>
              </a:rPr>
              <a:t>borrowed</a:t>
            </a:r>
            <a:r>
              <a:rPr sz="2400" spc="-5" dirty="0">
                <a:latin typeface="Calibri"/>
                <a:cs typeface="Calibri"/>
              </a:rPr>
              <a:t> material)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" dirty="0">
                <a:latin typeface="Calibri"/>
                <a:cs typeface="Calibri"/>
              </a:rPr>
              <a:t>Adhere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AMA </a:t>
            </a:r>
            <a:r>
              <a:rPr sz="2400" spc="-10" dirty="0">
                <a:latin typeface="Calibri"/>
                <a:cs typeface="Calibri"/>
              </a:rPr>
              <a:t>style, </a:t>
            </a:r>
            <a:r>
              <a:rPr sz="2400" spc="-5" dirty="0">
                <a:latin typeface="Calibri"/>
                <a:cs typeface="Calibri"/>
              </a:rPr>
              <a:t>10</a:t>
            </a:r>
            <a:r>
              <a:rPr sz="2400" spc="-7" baseline="24305" dirty="0">
                <a:latin typeface="Calibri"/>
                <a:cs typeface="Calibri"/>
              </a:rPr>
              <a:t>th </a:t>
            </a:r>
            <a:r>
              <a:rPr sz="2400" spc="-15" dirty="0">
                <a:latin typeface="Calibri"/>
                <a:cs typeface="Calibri"/>
              </a:rPr>
              <a:t>Ed.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1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references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580888"/>
            <a:ext cx="3036071" cy="83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221" y="5580888"/>
            <a:ext cx="2017951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6338" y="610361"/>
            <a:ext cx="27203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SIG</a:t>
            </a:r>
            <a:r>
              <a:rPr spc="-105" dirty="0"/>
              <a:t> </a:t>
            </a:r>
            <a:r>
              <a:rPr spc="-40" dirty="0"/>
              <a:t>LOGOS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239"/>
            <a:ext cx="10440670" cy="16052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  <a:tab pos="8775700" algn="l"/>
              </a:tabLst>
            </a:pPr>
            <a:r>
              <a:rPr sz="2800" spc="-5" dirty="0">
                <a:latin typeface="Calibri"/>
                <a:cs typeface="Calibri"/>
              </a:rPr>
              <a:t>SIGs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welcome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5" dirty="0">
                <a:latin typeface="Calibri"/>
                <a:cs typeface="Calibri"/>
              </a:rPr>
              <a:t>create </a:t>
            </a:r>
            <a:r>
              <a:rPr sz="2800" spc="-5" dirty="0">
                <a:latin typeface="Calibri"/>
                <a:cs typeface="Calibri"/>
              </a:rPr>
              <a:t>their </a:t>
            </a:r>
            <a:r>
              <a:rPr sz="2800" spc="-10" dirty="0">
                <a:latin typeface="Calibri"/>
                <a:cs typeface="Calibri"/>
              </a:rPr>
              <a:t>own </a:t>
            </a:r>
            <a:r>
              <a:rPr sz="2800" spc="-5" dirty="0">
                <a:latin typeface="Calibri"/>
                <a:cs typeface="Calibri"/>
              </a:rPr>
              <a:t>logos, and </a:t>
            </a:r>
            <a:r>
              <a:rPr sz="2800" dirty="0">
                <a:latin typeface="Calibri"/>
                <a:cs typeface="Calibri"/>
              </a:rPr>
              <a:t>if </a:t>
            </a:r>
            <a:r>
              <a:rPr sz="2800" spc="-15" dirty="0">
                <a:latin typeface="Calibri"/>
                <a:cs typeface="Calibri"/>
              </a:rPr>
              <a:t>approved </a:t>
            </a:r>
            <a:r>
              <a:rPr sz="2800" spc="-10" dirty="0">
                <a:latin typeface="Calibri"/>
                <a:cs typeface="Calibri"/>
              </a:rPr>
              <a:t>by 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lang="en-US" sz="2800" spc="-5" dirty="0" smtClean="0">
                <a:latin typeface="Calibri"/>
                <a:cs typeface="Calibri"/>
              </a:rPr>
              <a:t>AOPT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Board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Directors,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applicable </a:t>
            </a:r>
            <a:r>
              <a:rPr sz="2800" spc="-5" dirty="0">
                <a:latin typeface="Calibri"/>
                <a:cs typeface="Calibri"/>
              </a:rPr>
              <a:t>logo  </a:t>
            </a:r>
            <a:r>
              <a:rPr sz="2800" spc="-10" dirty="0">
                <a:latin typeface="Calibri"/>
                <a:cs typeface="Calibri"/>
              </a:rPr>
              <a:t>would </a:t>
            </a:r>
            <a:r>
              <a:rPr sz="2800" spc="-5" dirty="0">
                <a:latin typeface="Calibri"/>
                <a:cs typeface="Calibri"/>
              </a:rPr>
              <a:t>then be added </a:t>
            </a:r>
            <a:r>
              <a:rPr sz="2800" spc="-15" dirty="0">
                <a:latin typeface="Calibri"/>
                <a:cs typeface="Calibri"/>
              </a:rPr>
              <a:t>into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lang="en-US" sz="2800" spc="-25" dirty="0" smtClean="0">
                <a:latin typeface="Calibri"/>
                <a:cs typeface="Calibri"/>
              </a:rPr>
              <a:t>Academy’s </a:t>
            </a:r>
            <a:r>
              <a:rPr sz="2800" dirty="0" smtClean="0">
                <a:latin typeface="Calibri"/>
                <a:cs typeface="Calibri"/>
              </a:rPr>
              <a:t>SIG</a:t>
            </a:r>
            <a:r>
              <a:rPr sz="2800" spc="130" dirty="0" smtClean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logo </a:t>
            </a:r>
            <a:r>
              <a:rPr sz="2800" spc="-15" dirty="0">
                <a:latin typeface="Calibri"/>
                <a:cs typeface="Calibri"/>
              </a:rPr>
              <a:t>template</a:t>
            </a:r>
            <a:r>
              <a:rPr sz="2800" spc="-15" dirty="0" smtClean="0">
                <a:latin typeface="Calibri"/>
                <a:cs typeface="Calibri"/>
              </a:rPr>
              <a:t>.</a:t>
            </a:r>
            <a:r>
              <a:rPr lang="en-US" sz="2800" spc="-15" dirty="0" smtClean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See  </a:t>
            </a:r>
            <a:r>
              <a:rPr sz="2800" spc="-10" dirty="0">
                <a:latin typeface="Calibri"/>
                <a:cs typeface="Calibri"/>
              </a:rPr>
              <a:t>below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an </a:t>
            </a:r>
            <a:r>
              <a:rPr sz="2800" spc="-20" dirty="0">
                <a:latin typeface="Calibri"/>
                <a:cs typeface="Calibri"/>
              </a:rPr>
              <a:t>example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lang="en-US" sz="2800" spc="-55" dirty="0">
                <a:latin typeface="Calibri"/>
                <a:cs typeface="Calibri"/>
              </a:rPr>
              <a:t>F</a:t>
            </a:r>
            <a:r>
              <a:rPr sz="2800" spc="-55" dirty="0" smtClean="0">
                <a:latin typeface="Calibri"/>
                <a:cs typeface="Calibri"/>
              </a:rPr>
              <a:t>ASIG’s </a:t>
            </a:r>
            <a:r>
              <a:rPr sz="2800" spc="-10" dirty="0">
                <a:latin typeface="Calibri"/>
                <a:cs typeface="Calibri"/>
              </a:rPr>
              <a:t>logo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frame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template: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62" y="6003797"/>
            <a:ext cx="2155116" cy="592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40" y="4006130"/>
            <a:ext cx="6672262" cy="1390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0" y="5580888"/>
            <a:ext cx="2017951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3452" y="610361"/>
            <a:ext cx="47097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MEETING</a:t>
            </a:r>
            <a:r>
              <a:rPr spc="-110" dirty="0"/>
              <a:t> </a:t>
            </a:r>
            <a:r>
              <a:rPr dirty="0"/>
              <a:t>MINUTES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239"/>
            <a:ext cx="9552305" cy="2637516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 smtClean="0">
                <a:latin typeface="Calibri"/>
                <a:cs typeface="Calibri"/>
              </a:rPr>
              <a:t>AOPT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Board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Directors </a:t>
            </a:r>
            <a:r>
              <a:rPr sz="2800" spc="-15" dirty="0">
                <a:latin typeface="Calibri"/>
                <a:cs typeface="Calibri"/>
              </a:rPr>
              <a:t>Face-to-face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15" dirty="0">
                <a:latin typeface="Calibri"/>
                <a:cs typeface="Calibri"/>
              </a:rPr>
              <a:t>Conference </a:t>
            </a:r>
            <a:r>
              <a:rPr sz="2800" spc="-5" dirty="0">
                <a:latin typeface="Calibri"/>
                <a:cs typeface="Calibri"/>
              </a:rPr>
              <a:t>Call </a:t>
            </a:r>
            <a:r>
              <a:rPr sz="2800" spc="-10" dirty="0">
                <a:latin typeface="Calibri"/>
                <a:cs typeface="Calibri"/>
              </a:rPr>
              <a:t>meeting </a:t>
            </a:r>
            <a:r>
              <a:rPr sz="2800" spc="-5" dirty="0">
                <a:latin typeface="Calibri"/>
                <a:cs typeface="Calibri"/>
              </a:rPr>
              <a:t>minutes </a:t>
            </a:r>
            <a:r>
              <a:rPr sz="2800" dirty="0">
                <a:latin typeface="Calibri"/>
                <a:cs typeface="Calibri"/>
              </a:rPr>
              <a:t>will </a:t>
            </a:r>
            <a:r>
              <a:rPr sz="2800" spc="-5" dirty="0">
                <a:latin typeface="Calibri"/>
                <a:cs typeface="Calibri"/>
              </a:rPr>
              <a:t>be emailed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lang="en-US" sz="2800" spc="-5" dirty="0" smtClean="0">
                <a:latin typeface="Calibri"/>
                <a:cs typeface="Calibri"/>
              </a:rPr>
              <a:t>AOPT </a:t>
            </a:r>
            <a:r>
              <a:rPr sz="2800" spc="-10" dirty="0" smtClean="0">
                <a:latin typeface="Calibri"/>
                <a:cs typeface="Calibri"/>
              </a:rPr>
              <a:t>Board </a:t>
            </a:r>
            <a:r>
              <a:rPr sz="2800" spc="-10" dirty="0">
                <a:latin typeface="Calibri"/>
                <a:cs typeface="Calibri"/>
              </a:rPr>
              <a:t>Members, </a:t>
            </a:r>
            <a:r>
              <a:rPr sz="2800" spc="-15" dirty="0">
                <a:latin typeface="Calibri"/>
                <a:cs typeface="Calibri"/>
              </a:rPr>
              <a:t>Committee </a:t>
            </a:r>
            <a:r>
              <a:rPr sz="2800" spc="-10" dirty="0">
                <a:latin typeface="Calibri"/>
                <a:cs typeface="Calibri"/>
              </a:rPr>
              <a:t>Chairs</a:t>
            </a:r>
            <a:r>
              <a:rPr sz="2800" spc="-10" dirty="0" smtClean="0">
                <a:latin typeface="Calibri"/>
                <a:cs typeface="Calibri"/>
              </a:rPr>
              <a:t>,</a:t>
            </a:r>
            <a:r>
              <a:rPr lang="en-US" sz="2800" spc="-10" dirty="0" smtClean="0">
                <a:latin typeface="Calibri"/>
                <a:cs typeface="Calibri"/>
              </a:rPr>
              <a:t> and</a:t>
            </a:r>
            <a:r>
              <a:rPr sz="2800" spc="-10" dirty="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SIG </a:t>
            </a:r>
            <a:r>
              <a:rPr sz="2800" spc="-10" dirty="0" smtClean="0">
                <a:latin typeface="Calibri"/>
                <a:cs typeface="Calibri"/>
              </a:rPr>
              <a:t>Presidents</a:t>
            </a:r>
            <a:r>
              <a:rPr sz="2800" spc="-15" dirty="0" smtClean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following </a:t>
            </a:r>
            <a:r>
              <a:rPr sz="2800" spc="-10" dirty="0">
                <a:latin typeface="Calibri"/>
                <a:cs typeface="Calibri"/>
              </a:rPr>
              <a:t>Board </a:t>
            </a:r>
            <a:r>
              <a:rPr sz="2800" spc="-20" dirty="0">
                <a:latin typeface="Calibri"/>
                <a:cs typeface="Calibri"/>
              </a:rPr>
              <a:t>approval.</a:t>
            </a:r>
            <a:endParaRPr sz="2800" dirty="0">
              <a:latin typeface="Calibri"/>
              <a:cs typeface="Calibri"/>
            </a:endParaRPr>
          </a:p>
          <a:p>
            <a:pPr marL="241300" marR="91440" indent="-228600">
              <a:lnSpc>
                <a:spcPts val="302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Recent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archived </a:t>
            </a:r>
            <a:r>
              <a:rPr lang="en-US" sz="2800" spc="-5" dirty="0" smtClean="0">
                <a:latin typeface="Calibri"/>
                <a:cs typeface="Calibri"/>
              </a:rPr>
              <a:t>AOPT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BOD </a:t>
            </a:r>
            <a:r>
              <a:rPr sz="2800" spc="-5" dirty="0">
                <a:latin typeface="Calibri"/>
                <a:cs typeface="Calibri"/>
              </a:rPr>
              <a:t>meeting minutes  </a:t>
            </a:r>
            <a:r>
              <a:rPr sz="2800" spc="-15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5" dirty="0">
                <a:latin typeface="Calibri"/>
                <a:cs typeface="Calibri"/>
              </a:rPr>
              <a:t>found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online:</a:t>
            </a:r>
            <a:endParaRPr sz="2800" dirty="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620"/>
              </a:spcBef>
            </a:pPr>
            <a:r>
              <a:rPr sz="2800" spc="-10" dirty="0">
                <a:latin typeface="Calibri"/>
                <a:cs typeface="Calibri"/>
              </a:rPr>
              <a:t>Orthopt.org </a:t>
            </a:r>
            <a:r>
              <a:rPr sz="2800" dirty="0">
                <a:latin typeface="Calibri"/>
                <a:cs typeface="Calibri"/>
              </a:rPr>
              <a:t>&gt; </a:t>
            </a:r>
            <a:r>
              <a:rPr sz="2800" spc="-5" dirty="0">
                <a:latin typeface="Calibri"/>
                <a:cs typeface="Calibri"/>
              </a:rPr>
              <a:t>Governance </a:t>
            </a:r>
            <a:r>
              <a:rPr sz="2800" dirty="0">
                <a:latin typeface="Calibri"/>
                <a:cs typeface="Calibri"/>
              </a:rPr>
              <a:t>&gt;</a:t>
            </a:r>
            <a:r>
              <a:rPr sz="2800" spc="-5" dirty="0">
                <a:latin typeface="Calibri"/>
                <a:cs typeface="Calibri"/>
              </a:rPr>
              <a:t> Minutes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580888"/>
            <a:ext cx="3036071" cy="83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048" y="5580888"/>
            <a:ext cx="2017951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6932" y="610361"/>
            <a:ext cx="23622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LIASIONS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87906"/>
            <a:ext cx="9556750" cy="3437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355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All </a:t>
            </a:r>
            <a:r>
              <a:rPr sz="2000" spc="-10" dirty="0">
                <a:latin typeface="Calibri"/>
                <a:cs typeface="Calibri"/>
              </a:rPr>
              <a:t>Board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Director members are liaisons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Committees, </a:t>
            </a:r>
            <a:r>
              <a:rPr sz="2000" spc="-5" dirty="0">
                <a:latin typeface="Calibri"/>
                <a:cs typeface="Calibri"/>
              </a:rPr>
              <a:t>SIGs and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EIGs: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ts val="2800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Occupational Health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lang="en-US" sz="2400" spc="-5" dirty="0" smtClean="0">
                <a:latin typeface="Calibri"/>
                <a:cs typeface="Calibri"/>
              </a:rPr>
              <a:t>Janet Konecne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ts val="2805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15" dirty="0">
                <a:latin typeface="Calibri"/>
                <a:cs typeface="Calibri"/>
              </a:rPr>
              <a:t>Foot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Ankle – </a:t>
            </a:r>
            <a:r>
              <a:rPr lang="en-US" sz="2400" dirty="0" smtClean="0">
                <a:latin typeface="Calibri"/>
                <a:cs typeface="Calibri"/>
              </a:rPr>
              <a:t>Beth Collier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ts val="2800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20" dirty="0" smtClean="0">
                <a:latin typeface="Calibri"/>
                <a:cs typeface="Calibri"/>
              </a:rPr>
              <a:t>Pain</a:t>
            </a:r>
            <a:r>
              <a:rPr lang="en-US" sz="2400" spc="-20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– </a:t>
            </a:r>
            <a:r>
              <a:rPr lang="en-US" sz="2400" spc="-15" dirty="0" smtClean="0">
                <a:latin typeface="Calibri"/>
                <a:cs typeface="Calibri"/>
              </a:rPr>
              <a:t>Beth Collier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ts val="2805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15" dirty="0">
                <a:latin typeface="Calibri"/>
                <a:cs typeface="Calibri"/>
              </a:rPr>
              <a:t>Performing </a:t>
            </a:r>
            <a:r>
              <a:rPr sz="2400" spc="-5" dirty="0">
                <a:latin typeface="Calibri"/>
                <a:cs typeface="Calibri"/>
              </a:rPr>
              <a:t>Arts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lang="en-US" sz="2400" spc="-5" dirty="0" smtClean="0">
                <a:latin typeface="Calibri"/>
                <a:cs typeface="Calibri"/>
              </a:rPr>
              <a:t>TBD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ts val="2805"/>
              </a:lnSpc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Animal </a:t>
            </a:r>
            <a:r>
              <a:rPr lang="en-US" sz="2400" spc="-10" dirty="0" smtClean="0">
                <a:latin typeface="Calibri"/>
                <a:cs typeface="Calibri"/>
              </a:rPr>
              <a:t>Physical Therapy </a:t>
            </a:r>
            <a:r>
              <a:rPr sz="2400" dirty="0" smtClean="0">
                <a:latin typeface="Calibri"/>
                <a:cs typeface="Calibri"/>
              </a:rPr>
              <a:t>– </a:t>
            </a:r>
            <a:r>
              <a:rPr lang="en-US" sz="2400" spc="-15" dirty="0" smtClean="0">
                <a:latin typeface="Calibri"/>
                <a:cs typeface="Calibri"/>
              </a:rPr>
              <a:t>TBD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ts val="2800"/>
              </a:lnSpc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Imaging – </a:t>
            </a:r>
            <a:r>
              <a:rPr lang="en-US" sz="2400" dirty="0" smtClean="0">
                <a:latin typeface="Calibri"/>
                <a:cs typeface="Calibri"/>
              </a:rPr>
              <a:t>Derrick Sueki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ts val="2840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Residency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lang="en-US" sz="2400" dirty="0" smtClean="0">
                <a:latin typeface="Calibri"/>
                <a:cs typeface="Calibri"/>
              </a:rPr>
              <a:t>Derrick Sueki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ts val="2160"/>
              </a:lnSpc>
              <a:spcBef>
                <a:spcPts val="5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PR </a:t>
            </a:r>
            <a:r>
              <a:rPr sz="2000" spc="-15" dirty="0">
                <a:latin typeface="Calibri"/>
                <a:cs typeface="Calibri"/>
              </a:rPr>
              <a:t>committee </a:t>
            </a:r>
            <a:r>
              <a:rPr sz="2000" spc="-10" dirty="0">
                <a:latin typeface="Calibri"/>
                <a:cs typeface="Calibri"/>
              </a:rPr>
              <a:t>members are assigned </a:t>
            </a:r>
            <a:r>
              <a:rPr sz="2000" spc="-5" dirty="0">
                <a:latin typeface="Calibri"/>
                <a:cs typeface="Calibri"/>
              </a:rPr>
              <a:t>as a </a:t>
            </a:r>
            <a:r>
              <a:rPr sz="2000" spc="-10" dirty="0">
                <a:latin typeface="Calibri"/>
                <a:cs typeface="Calibri"/>
              </a:rPr>
              <a:t>liaison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each SIG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public </a:t>
            </a:r>
            <a:r>
              <a:rPr sz="2000" spc="-10" dirty="0">
                <a:latin typeface="Calibri"/>
                <a:cs typeface="Calibri"/>
              </a:rPr>
              <a:t>relations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social</a:t>
            </a:r>
            <a:endParaRPr sz="2000" dirty="0">
              <a:latin typeface="Calibri"/>
              <a:cs typeface="Calibri"/>
            </a:endParaRPr>
          </a:p>
          <a:p>
            <a:pPr marL="241300">
              <a:lnSpc>
                <a:spcPts val="2160"/>
              </a:lnSpc>
            </a:pPr>
            <a:r>
              <a:rPr sz="2000" spc="-5" dirty="0">
                <a:latin typeface="Calibri"/>
                <a:cs typeface="Calibri"/>
              </a:rPr>
              <a:t>media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purposes.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580888"/>
            <a:ext cx="3036071" cy="83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5580888"/>
            <a:ext cx="2017951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1" y="610361"/>
            <a:ext cx="773861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STRATEGIC </a:t>
            </a:r>
            <a:r>
              <a:rPr lang="en-US" spc="-5" dirty="0" smtClean="0"/>
              <a:t>INITATIVE </a:t>
            </a:r>
            <a:r>
              <a:rPr spc="-5" dirty="0" smtClean="0"/>
              <a:t>PROCESS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708708"/>
            <a:ext cx="9669145" cy="3788858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lang="en-US" sz="2800" spc="-5" dirty="0" smtClean="0">
                <a:latin typeface="Calibri"/>
                <a:cs typeface="Calibri"/>
              </a:rPr>
              <a:t>Academy </a:t>
            </a:r>
            <a:r>
              <a:rPr sz="2800" dirty="0" smtClean="0">
                <a:latin typeface="Calibri"/>
                <a:cs typeface="Calibri"/>
              </a:rPr>
              <a:t>will </a:t>
            </a:r>
            <a:r>
              <a:rPr sz="2800" spc="-20" dirty="0">
                <a:latin typeface="Calibri"/>
                <a:cs typeface="Calibri"/>
              </a:rPr>
              <a:t>undertake </a:t>
            </a:r>
            <a:r>
              <a:rPr sz="2800" spc="-20" dirty="0" smtClean="0">
                <a:latin typeface="Calibri"/>
                <a:cs typeface="Calibri"/>
              </a:rPr>
              <a:t>strategic</a:t>
            </a:r>
            <a:r>
              <a:rPr lang="en-US" sz="2800" spc="-20" dirty="0">
                <a:latin typeface="Calibri"/>
                <a:cs typeface="Calibri"/>
              </a:rPr>
              <a:t> </a:t>
            </a:r>
            <a:r>
              <a:rPr lang="en-US" sz="2800" spc="-20" dirty="0" smtClean="0">
                <a:latin typeface="Calibri"/>
                <a:cs typeface="Calibri"/>
              </a:rPr>
              <a:t>framework </a:t>
            </a:r>
            <a:r>
              <a:rPr sz="2800" spc="-5" dirty="0" smtClean="0">
                <a:latin typeface="Calibri"/>
                <a:cs typeface="Calibri"/>
              </a:rPr>
              <a:t>planning </a:t>
            </a:r>
            <a:r>
              <a:rPr sz="2800" spc="-10" dirty="0">
                <a:latin typeface="Calibri"/>
                <a:cs typeface="Calibri"/>
              </a:rPr>
              <a:t>every </a:t>
            </a:r>
            <a:r>
              <a:rPr lang="en-US" sz="2800" dirty="0" smtClean="0">
                <a:latin typeface="Calibri"/>
                <a:cs typeface="Calibri"/>
              </a:rPr>
              <a:t>3</a:t>
            </a:r>
            <a:r>
              <a:rPr sz="2800" spc="5" dirty="0" smtClean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years.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Each </a:t>
            </a:r>
            <a:r>
              <a:rPr sz="2800" spc="-20" dirty="0">
                <a:latin typeface="Calibri"/>
                <a:cs typeface="Calibri"/>
              </a:rPr>
              <a:t>strategic </a:t>
            </a:r>
            <a:r>
              <a:rPr lang="en-US" sz="2800" spc="-5" dirty="0" smtClean="0">
                <a:latin typeface="Calibri"/>
                <a:cs typeface="Calibri"/>
              </a:rPr>
              <a:t>framework </a:t>
            </a:r>
            <a:r>
              <a:rPr sz="2800" spc="-5" dirty="0" smtClean="0">
                <a:latin typeface="Calibri"/>
                <a:cs typeface="Calibri"/>
              </a:rPr>
              <a:t>meeting </a:t>
            </a:r>
            <a:r>
              <a:rPr sz="2800" dirty="0">
                <a:latin typeface="Calibri"/>
                <a:cs typeface="Calibri"/>
              </a:rPr>
              <a:t>will </a:t>
            </a:r>
            <a:r>
              <a:rPr sz="2800" spc="-35" dirty="0">
                <a:latin typeface="Calibri"/>
                <a:cs typeface="Calibri"/>
              </a:rPr>
              <a:t>take </a:t>
            </a:r>
            <a:r>
              <a:rPr sz="2800" spc="-5" dirty="0">
                <a:latin typeface="Calibri"/>
                <a:cs typeface="Calibri"/>
              </a:rPr>
              <a:t>place </a:t>
            </a:r>
            <a:r>
              <a:rPr sz="2800" dirty="0">
                <a:latin typeface="Calibri"/>
                <a:cs typeface="Calibri"/>
              </a:rPr>
              <a:t>2 </a:t>
            </a:r>
            <a:r>
              <a:rPr sz="2800" spc="-25" dirty="0">
                <a:latin typeface="Calibri"/>
                <a:cs typeface="Calibri"/>
              </a:rPr>
              <a:t>days </a:t>
            </a:r>
            <a:r>
              <a:rPr sz="2800" spc="-5" dirty="0">
                <a:latin typeface="Calibri"/>
                <a:cs typeface="Calibri"/>
              </a:rPr>
              <a:t>prior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the  </a:t>
            </a:r>
            <a:r>
              <a:rPr sz="2800" spc="-25" dirty="0">
                <a:latin typeface="Calibri"/>
                <a:cs typeface="Calibri"/>
              </a:rPr>
              <a:t>Fall </a:t>
            </a:r>
            <a:r>
              <a:rPr sz="2800" spc="-10" dirty="0">
                <a:latin typeface="Calibri"/>
                <a:cs typeface="Calibri"/>
              </a:rPr>
              <a:t>Board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Directors </a:t>
            </a:r>
            <a:r>
              <a:rPr sz="2800" spc="-5" dirty="0">
                <a:latin typeface="Calibri"/>
                <a:cs typeface="Calibri"/>
              </a:rPr>
              <a:t>Meeting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Crosse.</a:t>
            </a:r>
            <a:endParaRPr sz="2800" dirty="0">
              <a:latin typeface="Calibri"/>
              <a:cs typeface="Calibri"/>
            </a:endParaRPr>
          </a:p>
          <a:p>
            <a:pPr marL="241300" marR="688975" indent="-228600">
              <a:lnSpc>
                <a:spcPts val="302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Board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Directors </a:t>
            </a:r>
            <a:r>
              <a:rPr sz="2800" dirty="0">
                <a:latin typeface="Calibri"/>
                <a:cs typeface="Calibri"/>
              </a:rPr>
              <a:t>will </a:t>
            </a:r>
            <a:r>
              <a:rPr sz="2800" spc="-15" dirty="0">
                <a:latin typeface="Calibri"/>
                <a:cs typeface="Calibri"/>
              </a:rPr>
              <a:t>approve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annual </a:t>
            </a:r>
            <a:r>
              <a:rPr lang="en-US" sz="2800" spc="-5" dirty="0" smtClean="0">
                <a:latin typeface="Calibri"/>
                <a:cs typeface="Calibri"/>
              </a:rPr>
              <a:t>AOPT </a:t>
            </a:r>
            <a:r>
              <a:rPr sz="2800" dirty="0" smtClean="0">
                <a:latin typeface="Calibri"/>
                <a:cs typeface="Calibri"/>
              </a:rPr>
              <a:t>&amp; </a:t>
            </a:r>
            <a:r>
              <a:rPr sz="2800" spc="-5" dirty="0">
                <a:latin typeface="Calibri"/>
                <a:cs typeface="Calibri"/>
              </a:rPr>
              <a:t>SIG  </a:t>
            </a:r>
            <a:r>
              <a:rPr sz="2800" spc="-10" dirty="0">
                <a:latin typeface="Calibri"/>
                <a:cs typeface="Calibri"/>
              </a:rPr>
              <a:t>budgets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Fall </a:t>
            </a:r>
            <a:r>
              <a:rPr sz="2800" dirty="0">
                <a:latin typeface="Calibri"/>
                <a:cs typeface="Calibri"/>
              </a:rPr>
              <a:t>BOD </a:t>
            </a:r>
            <a:r>
              <a:rPr sz="2800" spc="-5" dirty="0">
                <a:latin typeface="Calibri"/>
                <a:cs typeface="Calibri"/>
              </a:rPr>
              <a:t>Meeting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October.</a:t>
            </a:r>
            <a:endParaRPr sz="2800" dirty="0">
              <a:latin typeface="Calibri"/>
              <a:cs typeface="Calibri"/>
            </a:endParaRPr>
          </a:p>
          <a:p>
            <a:pPr marL="241300" marR="712470" indent="-228600">
              <a:lnSpc>
                <a:spcPts val="302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current </a:t>
            </a:r>
            <a:r>
              <a:rPr lang="en-US" sz="2800" spc="-5" dirty="0" smtClean="0">
                <a:latin typeface="Calibri"/>
                <a:cs typeface="Calibri"/>
              </a:rPr>
              <a:t>AOPT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Strategic </a:t>
            </a:r>
            <a:r>
              <a:rPr lang="en-US" sz="2800" dirty="0" smtClean="0">
                <a:latin typeface="Calibri"/>
                <a:cs typeface="Calibri"/>
              </a:rPr>
              <a:t>Framework </a:t>
            </a:r>
            <a:r>
              <a:rPr sz="2800" spc="-15" dirty="0" smtClean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5" dirty="0">
                <a:latin typeface="Calibri"/>
                <a:cs typeface="Calibri"/>
              </a:rPr>
              <a:t>found  </a:t>
            </a:r>
            <a:r>
              <a:rPr sz="2800" spc="-5" dirty="0">
                <a:latin typeface="Calibri"/>
                <a:cs typeface="Calibri"/>
              </a:rPr>
              <a:t>online:</a:t>
            </a:r>
            <a:endParaRPr sz="2800" dirty="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  <a:spcBef>
                <a:spcPts val="630"/>
              </a:spcBef>
            </a:pPr>
            <a:r>
              <a:rPr sz="2800" spc="-10" dirty="0">
                <a:latin typeface="Calibri"/>
                <a:cs typeface="Calibri"/>
              </a:rPr>
              <a:t>(</a:t>
            </a:r>
            <a:r>
              <a:rPr sz="2400" spc="-10" dirty="0">
                <a:latin typeface="Calibri"/>
                <a:cs typeface="Calibri"/>
              </a:rPr>
              <a:t>Orthopt.org </a:t>
            </a:r>
            <a:r>
              <a:rPr sz="2400" dirty="0">
                <a:latin typeface="Calibri"/>
                <a:cs typeface="Calibri"/>
              </a:rPr>
              <a:t>&gt; </a:t>
            </a:r>
            <a:r>
              <a:rPr sz="2400" spc="-5" dirty="0">
                <a:latin typeface="Calibri"/>
                <a:cs typeface="Calibri"/>
              </a:rPr>
              <a:t>Governance </a:t>
            </a:r>
            <a:r>
              <a:rPr sz="2400" dirty="0">
                <a:latin typeface="Calibri"/>
                <a:cs typeface="Calibri"/>
              </a:rPr>
              <a:t>&gt; </a:t>
            </a:r>
            <a:r>
              <a:rPr sz="2400" spc="-15" dirty="0">
                <a:latin typeface="Calibri"/>
                <a:cs typeface="Calibri"/>
              </a:rPr>
              <a:t>Strategic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Framework</a:t>
            </a:r>
            <a:r>
              <a:rPr sz="2400" dirty="0" smtClean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638800"/>
            <a:ext cx="3036071" cy="83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5580888"/>
            <a:ext cx="2017951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330" y="437641"/>
            <a:ext cx="944943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lang="en-US" sz="3600" spc="-35" dirty="0" smtClean="0"/>
              <a:t>AOPT</a:t>
            </a:r>
            <a:r>
              <a:rPr sz="3600" dirty="0" smtClean="0"/>
              <a:t> </a:t>
            </a:r>
            <a:r>
              <a:rPr sz="3600" spc="-15" dirty="0"/>
              <a:t>BOARD </a:t>
            </a:r>
            <a:r>
              <a:rPr sz="3600" spc="-5" dirty="0"/>
              <a:t>OF</a:t>
            </a:r>
            <a:r>
              <a:rPr sz="3600" spc="-175" dirty="0"/>
              <a:t> </a:t>
            </a:r>
            <a:r>
              <a:rPr sz="3600" spc="-15" dirty="0"/>
              <a:t>DIRECTORS</a:t>
            </a:r>
            <a:endParaRPr sz="3600" dirty="0"/>
          </a:p>
          <a:p>
            <a:pPr marL="1905" algn="ctr">
              <a:lnSpc>
                <a:spcPts val="4105"/>
              </a:lnSpc>
            </a:pPr>
            <a:r>
              <a:rPr sz="3600" dirty="0"/>
              <a:t>DUTIES </a:t>
            </a:r>
            <a:r>
              <a:rPr sz="3600" spc="-5" dirty="0"/>
              <a:t>AND</a:t>
            </a:r>
            <a:r>
              <a:rPr sz="3600" spc="-415" dirty="0"/>
              <a:t> </a:t>
            </a:r>
            <a:r>
              <a:rPr sz="3600" spc="-5" dirty="0"/>
              <a:t>TERMS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812289"/>
            <a:ext cx="9758045" cy="325345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marR="205104" indent="-228600">
              <a:lnSpc>
                <a:spcPts val="2160"/>
              </a:lnSpc>
              <a:spcBef>
                <a:spcPts val="3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3 Principle </a:t>
            </a:r>
            <a:r>
              <a:rPr sz="2000" spc="-15" dirty="0">
                <a:latin typeface="Calibri"/>
                <a:cs typeface="Calibri"/>
              </a:rPr>
              <a:t>Officers: </a:t>
            </a:r>
            <a:r>
              <a:rPr sz="2000" spc="-10" dirty="0">
                <a:latin typeface="Calibri"/>
                <a:cs typeface="Calibri"/>
              </a:rPr>
              <a:t>President, </a:t>
            </a:r>
            <a:r>
              <a:rPr sz="2000" spc="-5" dirty="0">
                <a:latin typeface="Calibri"/>
                <a:cs typeface="Calibri"/>
              </a:rPr>
              <a:t>Vice </a:t>
            </a:r>
            <a:r>
              <a:rPr sz="2000" spc="-10" dirty="0">
                <a:latin typeface="Calibri"/>
                <a:cs typeface="Calibri"/>
              </a:rPr>
              <a:t>President, </a:t>
            </a:r>
            <a:r>
              <a:rPr sz="2000" spc="-40" dirty="0">
                <a:latin typeface="Calibri"/>
                <a:cs typeface="Calibri"/>
              </a:rPr>
              <a:t>Treasurer,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lang="en-US" sz="2000" spc="-5" dirty="0" smtClean="0">
                <a:latin typeface="Calibri"/>
                <a:cs typeface="Calibri"/>
              </a:rPr>
              <a:t>4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Non-Officer </a:t>
            </a:r>
            <a:r>
              <a:rPr sz="2000" spc="-15" dirty="0">
                <a:latin typeface="Calibri"/>
                <a:cs typeface="Calibri"/>
              </a:rPr>
              <a:t>Directors, </a:t>
            </a:r>
            <a:r>
              <a:rPr sz="2000" spc="-5" dirty="0">
                <a:latin typeface="Calibri"/>
                <a:cs typeface="Calibri"/>
              </a:rPr>
              <a:t>all </a:t>
            </a:r>
            <a:r>
              <a:rPr sz="2000" spc="-10" dirty="0">
                <a:latin typeface="Calibri"/>
                <a:cs typeface="Calibri"/>
              </a:rPr>
              <a:t>of  </a:t>
            </a:r>
            <a:r>
              <a:rPr sz="2000" spc="-5" dirty="0">
                <a:latin typeface="Calibri"/>
                <a:cs typeface="Calibri"/>
              </a:rPr>
              <a:t>whom </a:t>
            </a:r>
            <a:r>
              <a:rPr sz="2000" spc="-10" dirty="0">
                <a:latin typeface="Calibri"/>
                <a:cs typeface="Calibri"/>
              </a:rPr>
              <a:t>must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lang="en-US" sz="2000" spc="-10" dirty="0" smtClean="0">
                <a:latin typeface="Calibri"/>
                <a:cs typeface="Calibri"/>
              </a:rPr>
              <a:t>Academy </a:t>
            </a:r>
            <a:r>
              <a:rPr sz="2000" spc="-10" dirty="0" smtClean="0">
                <a:latin typeface="Calibri"/>
                <a:cs typeface="Calibri"/>
              </a:rPr>
              <a:t>members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elected </a:t>
            </a:r>
            <a:r>
              <a:rPr sz="2000" spc="-10" dirty="0">
                <a:latin typeface="Calibri"/>
                <a:cs typeface="Calibri"/>
              </a:rPr>
              <a:t>by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lang="en-US" sz="2000" spc="-10" dirty="0" smtClean="0">
                <a:latin typeface="Calibri"/>
                <a:cs typeface="Calibri"/>
              </a:rPr>
              <a:t>Academy </a:t>
            </a:r>
            <a:r>
              <a:rPr sz="2000" spc="-10" dirty="0" smtClean="0">
                <a:latin typeface="Calibri"/>
                <a:cs typeface="Calibri"/>
              </a:rPr>
              <a:t>membership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241300" marR="430530" indent="-228600" algn="just">
              <a:lnSpc>
                <a:spcPts val="216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Each </a:t>
            </a:r>
            <a:r>
              <a:rPr sz="2000" spc="-10" dirty="0">
                <a:latin typeface="Calibri"/>
                <a:cs typeface="Calibri"/>
              </a:rPr>
              <a:t>position </a:t>
            </a:r>
            <a:r>
              <a:rPr sz="2000" spc="-5" dirty="0">
                <a:latin typeface="Calibri"/>
                <a:cs typeface="Calibri"/>
              </a:rPr>
              <a:t>is a 3-year term; no </a:t>
            </a:r>
            <a:r>
              <a:rPr sz="2000" spc="-15" dirty="0">
                <a:latin typeface="Calibri"/>
                <a:cs typeface="Calibri"/>
              </a:rPr>
              <a:t>person </a:t>
            </a:r>
            <a:r>
              <a:rPr sz="2000" spc="-5" dirty="0">
                <a:latin typeface="Calibri"/>
                <a:cs typeface="Calibri"/>
              </a:rPr>
              <a:t>shall be elected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serve more </a:t>
            </a:r>
            <a:r>
              <a:rPr sz="2000" spc="-5" dirty="0">
                <a:latin typeface="Calibri"/>
                <a:cs typeface="Calibri"/>
              </a:rPr>
              <a:t>than </a:t>
            </a:r>
            <a:r>
              <a:rPr sz="2000" spc="-10" dirty="0">
                <a:latin typeface="Calibri"/>
                <a:cs typeface="Calibri"/>
              </a:rPr>
              <a:t>two </a:t>
            </a:r>
            <a:r>
              <a:rPr sz="2000" spc="-5" dirty="0">
                <a:latin typeface="Calibri"/>
                <a:cs typeface="Calibri"/>
              </a:rPr>
              <a:t>(2) </a:t>
            </a:r>
            <a:r>
              <a:rPr sz="2000" spc="-10" dirty="0">
                <a:latin typeface="Calibri"/>
                <a:cs typeface="Calibri"/>
              </a:rPr>
              <a:t>full  consecutive terms </a:t>
            </a:r>
            <a:r>
              <a:rPr sz="2000" spc="-5" dirty="0">
                <a:latin typeface="Calibri"/>
                <a:cs typeface="Calibri"/>
              </a:rPr>
              <a:t>in the same </a:t>
            </a:r>
            <a:r>
              <a:rPr sz="2000" spc="-10" dirty="0">
                <a:latin typeface="Calibri"/>
                <a:cs typeface="Calibri"/>
              </a:rPr>
              <a:t>office; </a:t>
            </a:r>
            <a:r>
              <a:rPr sz="2000" spc="-5" dirty="0">
                <a:latin typeface="Calibri"/>
                <a:cs typeface="Calibri"/>
              </a:rPr>
              <a:t>no </a:t>
            </a:r>
            <a:r>
              <a:rPr sz="2000" spc="-15" dirty="0">
                <a:latin typeface="Calibri"/>
                <a:cs typeface="Calibri"/>
              </a:rPr>
              <a:t>person </a:t>
            </a:r>
            <a:r>
              <a:rPr sz="2000" spc="-5" dirty="0">
                <a:latin typeface="Calibri"/>
                <a:cs typeface="Calibri"/>
              </a:rPr>
              <a:t>shall </a:t>
            </a:r>
            <a:r>
              <a:rPr sz="2000" spc="-10" dirty="0">
                <a:latin typeface="Calibri"/>
                <a:cs typeface="Calibri"/>
              </a:rPr>
              <a:t>serve more </a:t>
            </a:r>
            <a:r>
              <a:rPr sz="2000" spc="-5" dirty="0">
                <a:latin typeface="Calibri"/>
                <a:cs typeface="Calibri"/>
              </a:rPr>
              <a:t>than </a:t>
            </a:r>
            <a:r>
              <a:rPr sz="2000" spc="-15" dirty="0">
                <a:latin typeface="Calibri"/>
                <a:cs typeface="Calibri"/>
              </a:rPr>
              <a:t>four </a:t>
            </a:r>
            <a:r>
              <a:rPr sz="2000" spc="-5" dirty="0">
                <a:latin typeface="Calibri"/>
                <a:cs typeface="Calibri"/>
              </a:rPr>
              <a:t>(4) </a:t>
            </a:r>
            <a:r>
              <a:rPr sz="2000" spc="-15" dirty="0">
                <a:latin typeface="Calibri"/>
                <a:cs typeface="Calibri"/>
              </a:rPr>
              <a:t>complete  </a:t>
            </a:r>
            <a:r>
              <a:rPr sz="2000" spc="-10" dirty="0">
                <a:latin typeface="Calibri"/>
                <a:cs typeface="Calibri"/>
              </a:rPr>
              <a:t>consecutive terms </a:t>
            </a:r>
            <a:r>
              <a:rPr sz="2000" spc="-5" dirty="0">
                <a:latin typeface="Calibri"/>
                <a:cs typeface="Calibri"/>
              </a:rPr>
              <a:t>on the </a:t>
            </a:r>
            <a:r>
              <a:rPr sz="2000" spc="-10" dirty="0">
                <a:latin typeface="Calibri"/>
                <a:cs typeface="Calibri"/>
              </a:rPr>
              <a:t>Board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Directors.</a:t>
            </a:r>
            <a:endParaRPr sz="2000" dirty="0">
              <a:latin typeface="Calibri"/>
              <a:cs typeface="Calibri"/>
            </a:endParaRPr>
          </a:p>
          <a:p>
            <a:pPr marL="241300" marR="490855" indent="-228600" algn="just">
              <a:lnSpc>
                <a:spcPts val="216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addition,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Education, Research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Practice Committee Chairs serve </a:t>
            </a:r>
            <a:r>
              <a:rPr sz="2000" spc="-5" dirty="0">
                <a:latin typeface="Calibri"/>
                <a:cs typeface="Calibri"/>
              </a:rPr>
              <a:t>as non-voting  advisory </a:t>
            </a:r>
            <a:r>
              <a:rPr sz="2000" spc="-10" dirty="0">
                <a:latin typeface="Calibri"/>
                <a:cs typeface="Calibri"/>
              </a:rPr>
              <a:t>members </a:t>
            </a:r>
            <a:r>
              <a:rPr sz="2000" spc="-5" dirty="0">
                <a:latin typeface="Calibri"/>
                <a:cs typeface="Calibri"/>
              </a:rPr>
              <a:t>on the </a:t>
            </a:r>
            <a:r>
              <a:rPr sz="2000" spc="-10" dirty="0">
                <a:latin typeface="Calibri"/>
                <a:cs typeface="Calibri"/>
              </a:rPr>
              <a:t>Board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Directors.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A full description of </a:t>
            </a:r>
            <a:r>
              <a:rPr sz="2000" spc="-10" dirty="0">
                <a:latin typeface="Calibri"/>
                <a:cs typeface="Calibri"/>
              </a:rPr>
              <a:t>Board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Director </a:t>
            </a:r>
            <a:r>
              <a:rPr sz="2000" spc="-5" dirty="0">
                <a:latin typeface="Calibri"/>
                <a:cs typeface="Calibri"/>
              </a:rPr>
              <a:t>duties </a:t>
            </a:r>
            <a:r>
              <a:rPr sz="2000" spc="-10" dirty="0">
                <a:latin typeface="Calibri"/>
                <a:cs typeface="Calibri"/>
              </a:rPr>
              <a:t>can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15" dirty="0">
                <a:latin typeface="Calibri"/>
                <a:cs typeface="Calibri"/>
              </a:rPr>
              <a:t>found </a:t>
            </a:r>
            <a:r>
              <a:rPr sz="2000" spc="-5" dirty="0">
                <a:latin typeface="Calibri"/>
                <a:cs typeface="Calibri"/>
              </a:rPr>
              <a:t>on the </a:t>
            </a:r>
            <a:r>
              <a:rPr lang="en-US" sz="2000" spc="-5" dirty="0" smtClean="0">
                <a:latin typeface="Calibri"/>
                <a:cs typeface="Calibri"/>
              </a:rPr>
              <a:t>AOPT </a:t>
            </a:r>
            <a:r>
              <a:rPr sz="2000" spc="-15" dirty="0" smtClean="0">
                <a:latin typeface="Calibri"/>
                <a:cs typeface="Calibri"/>
              </a:rPr>
              <a:t>website</a:t>
            </a:r>
            <a:endParaRPr sz="2000" dirty="0">
              <a:latin typeface="Calibri"/>
              <a:cs typeface="Calibri"/>
            </a:endParaRPr>
          </a:p>
          <a:p>
            <a:pPr marL="336550">
              <a:lnSpc>
                <a:spcPts val="2050"/>
              </a:lnSpc>
              <a:spcBef>
                <a:spcPts val="295"/>
              </a:spcBef>
            </a:pPr>
            <a:r>
              <a:rPr sz="1800" spc="-10" dirty="0">
                <a:latin typeface="Calibri"/>
                <a:cs typeface="Calibri"/>
              </a:rPr>
              <a:t>(Orthopt.org </a:t>
            </a:r>
            <a:r>
              <a:rPr sz="1800" dirty="0">
                <a:latin typeface="Calibri"/>
                <a:cs typeface="Calibri"/>
              </a:rPr>
              <a:t>&gt; </a:t>
            </a:r>
            <a:r>
              <a:rPr sz="1800" spc="-5" dirty="0">
                <a:latin typeface="Calibri"/>
                <a:cs typeface="Calibri"/>
              </a:rPr>
              <a:t>Governance </a:t>
            </a:r>
            <a:r>
              <a:rPr sz="1800" dirty="0">
                <a:latin typeface="Calibri"/>
                <a:cs typeface="Calibri"/>
              </a:rPr>
              <a:t>&gt; Section </a:t>
            </a:r>
            <a:r>
              <a:rPr sz="1800" spc="-10" dirty="0">
                <a:latin typeface="Calibri"/>
                <a:cs typeface="Calibri"/>
              </a:rPr>
              <a:t>Policies </a:t>
            </a:r>
            <a:r>
              <a:rPr sz="1800" dirty="0">
                <a:latin typeface="Calibri"/>
                <a:cs typeface="Calibri"/>
              </a:rPr>
              <a:t>&gt; </a:t>
            </a:r>
            <a:r>
              <a:rPr sz="1800" spc="-5" dirty="0">
                <a:latin typeface="Calibri"/>
                <a:cs typeface="Calibri"/>
              </a:rPr>
              <a:t>Board of </a:t>
            </a:r>
            <a:r>
              <a:rPr sz="1800" spc="-15" dirty="0">
                <a:latin typeface="Calibri"/>
                <a:cs typeface="Calibri"/>
              </a:rPr>
              <a:t>Directors </a:t>
            </a:r>
            <a:r>
              <a:rPr sz="1800" spc="-10" dirty="0">
                <a:latin typeface="Calibri"/>
                <a:cs typeface="Calibri"/>
              </a:rPr>
              <a:t>Policy Document </a:t>
            </a:r>
            <a:r>
              <a:rPr sz="1800" dirty="0">
                <a:latin typeface="Calibri"/>
                <a:cs typeface="Calibri"/>
              </a:rPr>
              <a:t>&gt; II. </a:t>
            </a:r>
            <a:r>
              <a:rPr sz="1800" spc="-5" dirty="0">
                <a:latin typeface="Calibri"/>
                <a:cs typeface="Calibri"/>
              </a:rPr>
              <a:t>Governance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&gt;</a:t>
            </a:r>
          </a:p>
          <a:p>
            <a:pPr marL="336550">
              <a:lnSpc>
                <a:spcPts val="2050"/>
              </a:lnSpc>
            </a:pPr>
            <a:r>
              <a:rPr sz="1800" spc="-5" dirty="0">
                <a:latin typeface="Calibri"/>
                <a:cs typeface="Calibri"/>
              </a:rPr>
              <a:t>C. Duties of </a:t>
            </a:r>
            <a:r>
              <a:rPr sz="1800" spc="-10" dirty="0">
                <a:latin typeface="Calibri"/>
                <a:cs typeface="Calibri"/>
              </a:rPr>
              <a:t>Elected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Officers)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715000"/>
            <a:ext cx="3036071" cy="835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5580888"/>
            <a:ext cx="2017951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6109" y="610361"/>
            <a:ext cx="33210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SIG</a:t>
            </a:r>
            <a:r>
              <a:rPr spc="-110" dirty="0"/>
              <a:t> </a:t>
            </a:r>
            <a:r>
              <a:rPr spc="-5" dirty="0"/>
              <a:t>PURPOSE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9625"/>
            <a:ext cx="9709150" cy="371411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Provide </a:t>
            </a:r>
            <a:r>
              <a:rPr sz="2400" spc="-5" dirty="0">
                <a:latin typeface="Calibri"/>
                <a:cs typeface="Calibri"/>
              </a:rPr>
              <a:t>educational </a:t>
            </a:r>
            <a:r>
              <a:rPr sz="2400" spc="-15" dirty="0">
                <a:latin typeface="Calibri"/>
                <a:cs typeface="Calibri"/>
              </a:rPr>
              <a:t>programming to </a:t>
            </a:r>
            <a:r>
              <a:rPr lang="en-US" sz="2400" spc="-5" dirty="0" smtClean="0">
                <a:latin typeface="Calibri"/>
                <a:cs typeface="Calibri"/>
              </a:rPr>
              <a:t>Academy </a:t>
            </a:r>
            <a:r>
              <a:rPr sz="2400" spc="-10" dirty="0" smtClean="0">
                <a:latin typeface="Calibri"/>
                <a:cs typeface="Calibri"/>
              </a:rPr>
              <a:t>membership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Serve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lang="en-US" sz="2400" spc="-5" dirty="0" smtClean="0">
                <a:latin typeface="Calibri"/>
                <a:cs typeface="Calibri"/>
              </a:rPr>
              <a:t>Academy </a:t>
            </a:r>
            <a:r>
              <a:rPr sz="2400" spc="-5" dirty="0" smtClean="0">
                <a:latin typeface="Calibri"/>
                <a:cs typeface="Calibri"/>
              </a:rPr>
              <a:t>as </a:t>
            </a:r>
            <a:r>
              <a:rPr sz="2400" spc="-5" dirty="0">
                <a:latin typeface="Calibri"/>
                <a:cs typeface="Calibri"/>
              </a:rPr>
              <a:t>an </a:t>
            </a:r>
            <a:r>
              <a:rPr sz="2400" spc="-10" dirty="0">
                <a:latin typeface="Calibri"/>
                <a:cs typeface="Calibri"/>
              </a:rPr>
              <a:t>educational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practice </a:t>
            </a:r>
            <a:r>
              <a:rPr sz="2400" spc="-10" dirty="0">
                <a:latin typeface="Calibri"/>
                <a:cs typeface="Calibri"/>
              </a:rPr>
              <a:t>resource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members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Develop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recommend practice </a:t>
            </a:r>
            <a:r>
              <a:rPr sz="2400" spc="-15" dirty="0">
                <a:latin typeface="Calibri"/>
                <a:cs typeface="Calibri"/>
              </a:rPr>
              <a:t>standards </a:t>
            </a:r>
            <a:r>
              <a:rPr sz="2400" spc="-5" dirty="0">
                <a:latin typeface="Calibri"/>
                <a:cs typeface="Calibri"/>
              </a:rPr>
              <a:t>and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terminology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ts val="23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Identify changes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legislation, </a:t>
            </a:r>
            <a:r>
              <a:rPr sz="2400" spc="-10" dirty="0">
                <a:latin typeface="Calibri"/>
                <a:cs typeface="Calibri"/>
              </a:rPr>
              <a:t>regulation,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reimbursement </a:t>
            </a:r>
            <a:r>
              <a:rPr sz="2400" dirty="0">
                <a:latin typeface="Calibri"/>
                <a:cs typeface="Calibri"/>
              </a:rPr>
              <a:t>issues </a:t>
            </a:r>
            <a:r>
              <a:rPr sz="2400" spc="-10" dirty="0">
                <a:latin typeface="Calibri"/>
                <a:cs typeface="Calibri"/>
              </a:rPr>
              <a:t>at </a:t>
            </a:r>
            <a:r>
              <a:rPr sz="2400" spc="-25" dirty="0">
                <a:latin typeface="Calibri"/>
                <a:cs typeface="Calibri"/>
              </a:rPr>
              <a:t>state  </a:t>
            </a:r>
            <a:r>
              <a:rPr sz="2400" spc="-5" dirty="0">
                <a:latin typeface="Calibri"/>
                <a:cs typeface="Calibri"/>
              </a:rPr>
              <a:t>and national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levels</a:t>
            </a:r>
            <a:endParaRPr sz="2400" dirty="0">
              <a:latin typeface="Calibri"/>
              <a:cs typeface="Calibri"/>
            </a:endParaRPr>
          </a:p>
          <a:p>
            <a:pPr marL="241300" marR="20320" indent="-228600">
              <a:lnSpc>
                <a:spcPct val="8000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Identify and </a:t>
            </a:r>
            <a:r>
              <a:rPr sz="2400" spc="-10" dirty="0">
                <a:latin typeface="Calibri"/>
                <a:cs typeface="Calibri"/>
              </a:rPr>
              <a:t>provide resource </a:t>
            </a:r>
            <a:r>
              <a:rPr sz="2400" spc="-15" dirty="0">
                <a:latin typeface="Calibri"/>
                <a:cs typeface="Calibri"/>
              </a:rPr>
              <a:t>contacts </a:t>
            </a:r>
            <a:r>
              <a:rPr sz="2400" spc="-5" dirty="0">
                <a:latin typeface="Calibri"/>
                <a:cs typeface="Calibri"/>
              </a:rPr>
              <a:t>and materials </a:t>
            </a:r>
            <a:r>
              <a:rPr sz="2400" spc="-15" dirty="0">
                <a:latin typeface="Calibri"/>
                <a:cs typeface="Calibri"/>
              </a:rPr>
              <a:t>to accurately </a:t>
            </a:r>
            <a:r>
              <a:rPr sz="2400" spc="-10" dirty="0">
                <a:latin typeface="Calibri"/>
                <a:cs typeface="Calibri"/>
              </a:rPr>
              <a:t>share  </a:t>
            </a:r>
            <a:r>
              <a:rPr sz="2400" spc="-15" dirty="0">
                <a:latin typeface="Calibri"/>
                <a:cs typeface="Calibri"/>
              </a:rPr>
              <a:t>practice </a:t>
            </a:r>
            <a:r>
              <a:rPr sz="2400" spc="-10" dirty="0">
                <a:latin typeface="Calibri"/>
                <a:cs typeface="Calibri"/>
              </a:rPr>
              <a:t>information </a:t>
            </a:r>
            <a:r>
              <a:rPr sz="2400" spc="-5" dirty="0">
                <a:latin typeface="Calibri"/>
                <a:cs typeface="Calibri"/>
              </a:rPr>
              <a:t>and address </a:t>
            </a:r>
            <a:r>
              <a:rPr sz="2400" spc="-10" dirty="0">
                <a:latin typeface="Calibri"/>
                <a:cs typeface="Calibri"/>
              </a:rPr>
              <a:t>areas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concern </a:t>
            </a:r>
            <a:r>
              <a:rPr sz="2400" spc="-15" dirty="0">
                <a:latin typeface="Calibri"/>
                <a:cs typeface="Calibri"/>
              </a:rPr>
              <a:t>related to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SIG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domain</a:t>
            </a:r>
            <a:endParaRPr sz="2400" dirty="0">
              <a:latin typeface="Calibri"/>
              <a:cs typeface="Calibri"/>
            </a:endParaRPr>
          </a:p>
          <a:p>
            <a:pPr marL="241300" marR="666115" indent="-228600" algn="just">
              <a:lnSpc>
                <a:spcPts val="230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latin typeface="Calibri"/>
                <a:cs typeface="Calibri"/>
              </a:rPr>
              <a:t>Foster </a:t>
            </a:r>
            <a:r>
              <a:rPr sz="2400" spc="-10" dirty="0">
                <a:latin typeface="Calibri"/>
                <a:cs typeface="Calibri"/>
              </a:rPr>
              <a:t>credible research </a:t>
            </a:r>
            <a:r>
              <a:rPr sz="2400" dirty="0">
                <a:latin typeface="Calibri"/>
                <a:cs typeface="Calibri"/>
              </a:rPr>
              <a:t>within the </a:t>
            </a:r>
            <a:r>
              <a:rPr sz="2400" spc="-5" dirty="0">
                <a:latin typeface="Calibri"/>
                <a:cs typeface="Calibri"/>
              </a:rPr>
              <a:t>SIG domain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conjunction </a:t>
            </a:r>
            <a:r>
              <a:rPr sz="2400" dirty="0">
                <a:latin typeface="Calibri"/>
                <a:cs typeface="Calibri"/>
              </a:rPr>
              <a:t>with the  </a:t>
            </a:r>
            <a:r>
              <a:rPr lang="en-US" sz="2400" spc="-5" dirty="0" smtClean="0">
                <a:latin typeface="Calibri"/>
                <a:cs typeface="Calibri"/>
              </a:rPr>
              <a:t>AOPT </a:t>
            </a:r>
            <a:r>
              <a:rPr sz="2400" spc="-15" dirty="0" smtClean="0">
                <a:latin typeface="Calibri"/>
                <a:cs typeface="Calibri"/>
              </a:rPr>
              <a:t>Research </a:t>
            </a:r>
            <a:r>
              <a:rPr sz="2400" spc="-15" dirty="0">
                <a:latin typeface="Calibri"/>
                <a:cs typeface="Calibri"/>
              </a:rPr>
              <a:t>Committee to promote </a:t>
            </a:r>
            <a:r>
              <a:rPr sz="2400" spc="-5" dirty="0">
                <a:latin typeface="Calibri"/>
                <a:cs typeface="Calibri"/>
              </a:rPr>
              <a:t>both scientific </a:t>
            </a:r>
            <a:r>
              <a:rPr sz="2400" spc="-10" dirty="0">
                <a:latin typeface="Calibri"/>
                <a:cs typeface="Calibri"/>
              </a:rPr>
              <a:t>foundation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10" dirty="0">
                <a:latin typeface="Calibri"/>
                <a:cs typeface="Calibri"/>
              </a:rPr>
              <a:t>interdisciplinary study </a:t>
            </a:r>
            <a:r>
              <a:rPr sz="2400" dirty="0">
                <a:latin typeface="Calibri"/>
                <a:cs typeface="Calibri"/>
              </a:rPr>
              <a:t>within the </a:t>
            </a:r>
            <a:r>
              <a:rPr sz="2400" spc="-5" dirty="0">
                <a:latin typeface="Calibri"/>
                <a:cs typeface="Calibri"/>
              </a:rPr>
              <a:t>SIG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domain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5832" y="5642145"/>
            <a:ext cx="3034168" cy="834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087" y="5564147"/>
            <a:ext cx="2017951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5308" y="610361"/>
            <a:ext cx="90398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smtClean="0"/>
              <a:t>AOPT </a:t>
            </a:r>
            <a:r>
              <a:rPr spc="-5" dirty="0" smtClean="0"/>
              <a:t>OFFICE</a:t>
            </a:r>
            <a:r>
              <a:rPr spc="-455" dirty="0" smtClean="0"/>
              <a:t> </a:t>
            </a:r>
            <a:r>
              <a:rPr spc="-35" dirty="0"/>
              <a:t>OPERATIONS/STAFF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20520" y="1463596"/>
            <a:ext cx="7893684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35" dirty="0">
                <a:latin typeface="Calibri"/>
                <a:cs typeface="Calibri"/>
              </a:rPr>
              <a:t>Terri </a:t>
            </a:r>
            <a:r>
              <a:rPr sz="1900" spc="-5" dirty="0">
                <a:latin typeface="Calibri"/>
                <a:cs typeface="Calibri"/>
              </a:rPr>
              <a:t>DeFlorian, </a:t>
            </a:r>
            <a:r>
              <a:rPr sz="1900" spc="-10" dirty="0">
                <a:latin typeface="Calibri"/>
                <a:cs typeface="Calibri"/>
              </a:rPr>
              <a:t>Executive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Director</a:t>
            </a:r>
            <a:endParaRPr sz="19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700" spc="-5" dirty="0">
                <a:latin typeface="Calibri"/>
                <a:cs typeface="Calibri"/>
              </a:rPr>
              <a:t>Manages </a:t>
            </a:r>
            <a:r>
              <a:rPr sz="1700" spc="-35" dirty="0">
                <a:latin typeface="Calibri"/>
                <a:cs typeface="Calibri"/>
              </a:rPr>
              <a:t>staff, </a:t>
            </a:r>
            <a:r>
              <a:rPr sz="1700" spc="-10" dirty="0">
                <a:latin typeface="Calibri"/>
                <a:cs typeface="Calibri"/>
              </a:rPr>
              <a:t>Board </a:t>
            </a:r>
            <a:r>
              <a:rPr sz="1700" spc="-5" dirty="0">
                <a:latin typeface="Calibri"/>
                <a:cs typeface="Calibri"/>
              </a:rPr>
              <a:t>of </a:t>
            </a:r>
            <a:r>
              <a:rPr sz="1700" spc="-10" dirty="0">
                <a:latin typeface="Calibri"/>
                <a:cs typeface="Calibri"/>
              </a:rPr>
              <a:t>Directors, </a:t>
            </a:r>
            <a:r>
              <a:rPr sz="1700" spc="-5" dirty="0">
                <a:latin typeface="Calibri"/>
                <a:cs typeface="Calibri"/>
              </a:rPr>
              <a:t>administration/finances, </a:t>
            </a:r>
            <a:r>
              <a:rPr sz="1700" spc="-10" dirty="0">
                <a:latin typeface="Calibri"/>
                <a:cs typeface="Calibri"/>
              </a:rPr>
              <a:t>property</a:t>
            </a:r>
            <a:r>
              <a:rPr sz="1700" spc="8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management</a:t>
            </a:r>
            <a:endParaRPr sz="17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50" dirty="0">
                <a:latin typeface="Calibri"/>
                <a:cs typeface="Calibri"/>
              </a:rPr>
              <a:t>Tara </a:t>
            </a:r>
            <a:r>
              <a:rPr sz="1900" spc="-5" dirty="0">
                <a:latin typeface="Calibri"/>
                <a:cs typeface="Calibri"/>
              </a:rPr>
              <a:t>Fredrickson, </a:t>
            </a:r>
            <a:r>
              <a:rPr sz="1900" spc="-10" dirty="0" smtClean="0">
                <a:latin typeface="Calibri"/>
                <a:cs typeface="Calibri"/>
              </a:rPr>
              <a:t>Ass</a:t>
            </a:r>
            <a:r>
              <a:rPr lang="en-US" sz="1900" spc="-10" dirty="0" smtClean="0">
                <a:latin typeface="Calibri"/>
                <a:cs typeface="Calibri"/>
              </a:rPr>
              <a:t>istant Executive Director</a:t>
            </a:r>
            <a:endParaRPr sz="19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700" spc="-10" dirty="0">
                <a:latin typeface="Calibri"/>
                <a:cs typeface="Calibri"/>
              </a:rPr>
              <a:t>Conference </a:t>
            </a:r>
            <a:r>
              <a:rPr sz="1700" spc="-5" dirty="0">
                <a:latin typeface="Calibri"/>
                <a:cs typeface="Calibri"/>
              </a:rPr>
              <a:t>management, </a:t>
            </a:r>
            <a:r>
              <a:rPr sz="1700" spc="-10" dirty="0">
                <a:latin typeface="Calibri"/>
                <a:cs typeface="Calibri"/>
              </a:rPr>
              <a:t>committees </a:t>
            </a:r>
            <a:r>
              <a:rPr sz="1700" spc="-5" dirty="0">
                <a:latin typeface="Calibri"/>
                <a:cs typeface="Calibri"/>
              </a:rPr>
              <a:t>and SIGs,</a:t>
            </a:r>
            <a:r>
              <a:rPr sz="1700" spc="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website</a:t>
            </a:r>
            <a:endParaRPr sz="17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900" spc="-5" dirty="0" smtClean="0">
                <a:latin typeface="Calibri"/>
                <a:cs typeface="Calibri"/>
              </a:rPr>
              <a:t>Melissa Greco</a:t>
            </a:r>
            <a:r>
              <a:rPr sz="1900" spc="-25" dirty="0" smtClean="0">
                <a:latin typeface="Calibri"/>
                <a:cs typeface="Calibri"/>
              </a:rPr>
              <a:t>, </a:t>
            </a:r>
            <a:r>
              <a:rPr lang="en-US" sz="1900" spc="-10" dirty="0" smtClean="0">
                <a:latin typeface="Calibri"/>
                <a:cs typeface="Calibri"/>
              </a:rPr>
              <a:t>Marketing </a:t>
            </a:r>
            <a:r>
              <a:rPr sz="1900" spc="-10" dirty="0" smtClean="0">
                <a:latin typeface="Calibri"/>
                <a:cs typeface="Calibri"/>
              </a:rPr>
              <a:t>Assistant</a:t>
            </a:r>
            <a:endParaRPr sz="19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700" spc="-5" dirty="0">
                <a:latin typeface="Calibri"/>
                <a:cs typeface="Calibri"/>
              </a:rPr>
              <a:t>Assists </a:t>
            </a:r>
            <a:r>
              <a:rPr sz="1700" spc="-10" dirty="0">
                <a:latin typeface="Calibri"/>
                <a:cs typeface="Calibri"/>
              </a:rPr>
              <a:t>Executive Director </a:t>
            </a:r>
            <a:r>
              <a:rPr sz="1700" spc="-5" dirty="0">
                <a:latin typeface="Calibri"/>
                <a:cs typeface="Calibri"/>
              </a:rPr>
              <a:t>and </a:t>
            </a:r>
            <a:r>
              <a:rPr lang="en-US" sz="1700" spc="-10" dirty="0" smtClean="0">
                <a:latin typeface="Calibri"/>
                <a:cs typeface="Calibri"/>
              </a:rPr>
              <a:t>Assistant Executive Director</a:t>
            </a:r>
            <a:endParaRPr sz="17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10" dirty="0">
                <a:latin typeface="Calibri"/>
                <a:cs typeface="Calibri"/>
              </a:rPr>
              <a:t>Sharon </a:t>
            </a:r>
            <a:r>
              <a:rPr sz="1900" dirty="0">
                <a:latin typeface="Calibri"/>
                <a:cs typeface="Calibri"/>
              </a:rPr>
              <a:t>Klinski, Managing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Editor</a:t>
            </a:r>
            <a:endParaRPr sz="19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700" spc="-5" dirty="0">
                <a:latin typeface="Calibri"/>
                <a:cs typeface="Calibri"/>
              </a:rPr>
              <a:t>Independent Study </a:t>
            </a:r>
            <a:r>
              <a:rPr sz="1700" spc="-10" dirty="0">
                <a:latin typeface="Calibri"/>
                <a:cs typeface="Calibri"/>
              </a:rPr>
              <a:t>Courses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(ISCs)</a:t>
            </a:r>
            <a:endParaRPr sz="17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700" i="1" spc="-5" dirty="0">
                <a:latin typeface="Calibri"/>
                <a:cs typeface="Calibri"/>
              </a:rPr>
              <a:t>Orthopaedic </a:t>
            </a:r>
            <a:r>
              <a:rPr sz="1700" i="1" spc="-10" dirty="0">
                <a:latin typeface="Calibri"/>
                <a:cs typeface="Calibri"/>
              </a:rPr>
              <a:t>Physical </a:t>
            </a:r>
            <a:r>
              <a:rPr sz="1700" i="1" spc="-5" dirty="0">
                <a:latin typeface="Calibri"/>
                <a:cs typeface="Calibri"/>
              </a:rPr>
              <a:t>Therapy Practice</a:t>
            </a:r>
            <a:r>
              <a:rPr sz="1700" i="1" spc="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(OPTP)</a:t>
            </a:r>
            <a:endParaRPr sz="17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900" spc="-15" dirty="0" smtClean="0">
                <a:latin typeface="Calibri"/>
                <a:cs typeface="Calibri"/>
              </a:rPr>
              <a:t>Nichole Walleen, Account Executive</a:t>
            </a:r>
          </a:p>
          <a:p>
            <a:pPr marL="698500" lvl="1" indent="-228600">
              <a:spcBef>
                <a:spcPts val="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900" spc="-15" dirty="0" smtClean="0">
                <a:latin typeface="Calibri"/>
                <a:cs typeface="Calibri"/>
              </a:rPr>
              <a:t>Outside contracts, project assistance </a:t>
            </a: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900" spc="-15" dirty="0" smtClean="0">
                <a:latin typeface="Calibri"/>
                <a:cs typeface="Calibri"/>
              </a:rPr>
              <a:t>Joyce Brueggeman</a:t>
            </a:r>
            <a:r>
              <a:rPr sz="1900" spc="-5" dirty="0" smtClean="0">
                <a:latin typeface="Calibri"/>
                <a:cs typeface="Calibri"/>
              </a:rPr>
              <a:t>, </a:t>
            </a:r>
            <a:r>
              <a:rPr lang="en-US" sz="1900" dirty="0" smtClean="0">
                <a:latin typeface="Calibri"/>
                <a:cs typeface="Calibri"/>
              </a:rPr>
              <a:t>Bookkeeper </a:t>
            </a:r>
            <a:endParaRPr sz="19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lang="en-US" sz="1700" spc="-5" dirty="0" smtClean="0">
                <a:latin typeface="Calibri"/>
                <a:cs typeface="Calibri"/>
              </a:rPr>
              <a:t>Budget development, financials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6093566"/>
            <a:ext cx="1828800" cy="503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5634555"/>
            <a:ext cx="2017951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114800" y="362036"/>
            <a:ext cx="4051807" cy="966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100"/>
              </a:spcBef>
            </a:pPr>
            <a:r>
              <a:rPr lang="en-US" dirty="0" smtClean="0"/>
              <a:t>AOPT </a:t>
            </a:r>
            <a:r>
              <a:rPr spc="-5" dirty="0" smtClean="0"/>
              <a:t>OFFICE</a:t>
            </a:r>
            <a:r>
              <a:rPr lang="en-US" spc="-5" dirty="0" smtClean="0"/>
              <a:t/>
            </a:r>
            <a:br>
              <a:rPr lang="en-US" spc="-5" dirty="0" smtClean="0"/>
            </a:br>
            <a:r>
              <a:rPr lang="en-US" sz="1800" spc="-5" dirty="0" smtClean="0"/>
              <a:t>Built in 1995</a:t>
            </a:r>
            <a:endParaRPr sz="1800" spc="-5" dirty="0"/>
          </a:p>
        </p:txBody>
      </p:sp>
      <p:sp>
        <p:nvSpPr>
          <p:cNvPr id="3" name="object 3"/>
          <p:cNvSpPr/>
          <p:nvPr/>
        </p:nvSpPr>
        <p:spPr>
          <a:xfrm>
            <a:off x="2737230" y="1433634"/>
            <a:ext cx="6806946" cy="50433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68" y="6019800"/>
            <a:ext cx="1969773" cy="541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822" y="5580888"/>
            <a:ext cx="2017951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3002" y="610361"/>
            <a:ext cx="42875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SIG</a:t>
            </a:r>
            <a:r>
              <a:rPr spc="-90" dirty="0"/>
              <a:t> </a:t>
            </a:r>
            <a:r>
              <a:rPr spc="-5" dirty="0"/>
              <a:t>MEMBERSHIP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5139"/>
            <a:ext cx="4336415" cy="38660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55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Qualifications </a:t>
            </a:r>
            <a:r>
              <a:rPr sz="2200" spc="-20" dirty="0">
                <a:latin typeface="Calibri"/>
                <a:cs typeface="Calibri"/>
              </a:rPr>
              <a:t>for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Membership</a:t>
            </a:r>
            <a:endParaRPr sz="2200" dirty="0">
              <a:latin typeface="Calibri"/>
              <a:cs typeface="Calibri"/>
            </a:endParaRPr>
          </a:p>
          <a:p>
            <a:pPr marL="698500" marR="86360" lvl="1" indent="-228600">
              <a:lnSpc>
                <a:spcPct val="70000"/>
              </a:lnSpc>
              <a:spcBef>
                <a:spcPts val="59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900" spc="-15" dirty="0">
                <a:latin typeface="Calibri"/>
                <a:cs typeface="Calibri"/>
              </a:rPr>
              <a:t>Any </a:t>
            </a:r>
            <a:r>
              <a:rPr lang="en-US" sz="1900" spc="-5" dirty="0" smtClean="0">
                <a:latin typeface="Calibri"/>
                <a:cs typeface="Calibri"/>
              </a:rPr>
              <a:t>AOPT</a:t>
            </a:r>
            <a:r>
              <a:rPr sz="1900" spc="-5" dirty="0" smtClean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Member </a:t>
            </a:r>
            <a:r>
              <a:rPr sz="1900" dirty="0" smtClean="0">
                <a:latin typeface="Calibri"/>
                <a:cs typeface="Calibri"/>
              </a:rPr>
              <a:t>who </a:t>
            </a:r>
            <a:r>
              <a:rPr sz="1900" dirty="0">
                <a:latin typeface="Calibri"/>
                <a:cs typeface="Calibri"/>
              </a:rPr>
              <a:t>is in </a:t>
            </a:r>
            <a:r>
              <a:rPr sz="1900" spc="-5" dirty="0">
                <a:latin typeface="Calibri"/>
                <a:cs typeface="Calibri"/>
              </a:rPr>
              <a:t>good </a:t>
            </a:r>
            <a:r>
              <a:rPr sz="1900" spc="-10" dirty="0">
                <a:latin typeface="Calibri"/>
                <a:cs typeface="Calibri"/>
              </a:rPr>
              <a:t>standing can become </a:t>
            </a:r>
            <a:r>
              <a:rPr sz="1900" dirty="0" smtClean="0">
                <a:latin typeface="Calibri"/>
                <a:cs typeface="Calibri"/>
              </a:rPr>
              <a:t>a </a:t>
            </a:r>
            <a:r>
              <a:rPr sz="1900" dirty="0">
                <a:latin typeface="Calibri"/>
                <a:cs typeface="Calibri"/>
              </a:rPr>
              <a:t>member </a:t>
            </a:r>
            <a:r>
              <a:rPr sz="1900" spc="-5" dirty="0">
                <a:latin typeface="Calibri"/>
                <a:cs typeface="Calibri"/>
              </a:rPr>
              <a:t>of </a:t>
            </a:r>
            <a:r>
              <a:rPr sz="1900" spc="-15" dirty="0">
                <a:latin typeface="Calibri"/>
                <a:cs typeface="Calibri"/>
              </a:rPr>
              <a:t>any </a:t>
            </a:r>
            <a:r>
              <a:rPr sz="1900" spc="-5" dirty="0">
                <a:latin typeface="Calibri"/>
                <a:cs typeface="Calibri"/>
              </a:rPr>
              <a:t>or all of our</a:t>
            </a:r>
            <a:r>
              <a:rPr sz="1900" spc="-7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SIGs.</a:t>
            </a:r>
            <a:endParaRPr sz="1900" dirty="0">
              <a:latin typeface="Calibri"/>
              <a:cs typeface="Calibri"/>
            </a:endParaRPr>
          </a:p>
          <a:p>
            <a:pPr marL="241300" indent="-228600">
              <a:lnSpc>
                <a:spcPts val="255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Admission </a:t>
            </a:r>
            <a:r>
              <a:rPr sz="2200" spc="-15" dirty="0">
                <a:latin typeface="Calibri"/>
                <a:cs typeface="Calibri"/>
              </a:rPr>
              <a:t>to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Membership</a:t>
            </a:r>
            <a:endParaRPr sz="2200" dirty="0">
              <a:latin typeface="Calibri"/>
              <a:cs typeface="Calibri"/>
            </a:endParaRPr>
          </a:p>
          <a:p>
            <a:pPr marL="698500" marR="5080" lvl="1" indent="-228600">
              <a:lnSpc>
                <a:spcPct val="70000"/>
              </a:lnSpc>
              <a:spcBef>
                <a:spcPts val="59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900" spc="-15" dirty="0">
                <a:latin typeface="Calibri"/>
                <a:cs typeface="Calibri"/>
              </a:rPr>
              <a:t>Any </a:t>
            </a:r>
            <a:r>
              <a:rPr lang="en-US" sz="1900" spc="-5" dirty="0" smtClean="0">
                <a:latin typeface="Calibri"/>
                <a:cs typeface="Calibri"/>
              </a:rPr>
              <a:t>Academy </a:t>
            </a:r>
            <a:r>
              <a:rPr sz="1900" spc="-5" dirty="0" smtClean="0">
                <a:latin typeface="Calibri"/>
                <a:cs typeface="Calibri"/>
              </a:rPr>
              <a:t>Member </a:t>
            </a:r>
            <a:r>
              <a:rPr sz="1900" dirty="0">
                <a:latin typeface="Calibri"/>
                <a:cs typeface="Calibri"/>
              </a:rPr>
              <a:t>who </a:t>
            </a:r>
            <a:r>
              <a:rPr sz="1900" spc="-10" dirty="0">
                <a:latin typeface="Calibri"/>
                <a:cs typeface="Calibri"/>
              </a:rPr>
              <a:t>desires to  become </a:t>
            </a:r>
            <a:r>
              <a:rPr sz="1900" dirty="0">
                <a:latin typeface="Calibri"/>
                <a:cs typeface="Calibri"/>
              </a:rPr>
              <a:t>a </a:t>
            </a:r>
            <a:r>
              <a:rPr sz="1900" spc="-5" dirty="0">
                <a:latin typeface="Calibri"/>
                <a:cs typeface="Calibri"/>
              </a:rPr>
              <a:t>SIG </a:t>
            </a:r>
            <a:r>
              <a:rPr sz="1900" dirty="0">
                <a:latin typeface="Calibri"/>
                <a:cs typeface="Calibri"/>
              </a:rPr>
              <a:t>member </a:t>
            </a:r>
            <a:r>
              <a:rPr sz="1900" spc="-5" dirty="0">
                <a:latin typeface="Calibri"/>
                <a:cs typeface="Calibri"/>
              </a:rPr>
              <a:t>shall submit</a:t>
            </a:r>
            <a:r>
              <a:rPr sz="1900" spc="-8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  </a:t>
            </a:r>
            <a:r>
              <a:rPr sz="1900" spc="-10" dirty="0">
                <a:latin typeface="Calibri"/>
                <a:cs typeface="Calibri"/>
              </a:rPr>
              <a:t>request to </a:t>
            </a:r>
            <a:r>
              <a:rPr sz="1900" dirty="0">
                <a:latin typeface="Calibri"/>
                <a:cs typeface="Calibri"/>
              </a:rPr>
              <a:t>the </a:t>
            </a:r>
            <a:r>
              <a:rPr lang="en-US" sz="1900" spc="-5" dirty="0" smtClean="0">
                <a:latin typeface="Calibri"/>
                <a:cs typeface="Calibri"/>
              </a:rPr>
              <a:t>AOPT </a:t>
            </a:r>
            <a:r>
              <a:rPr sz="1900" spc="-10" dirty="0" smtClean="0">
                <a:latin typeface="Calibri"/>
                <a:cs typeface="Calibri"/>
              </a:rPr>
              <a:t>office </a:t>
            </a:r>
            <a:r>
              <a:rPr sz="1900" dirty="0">
                <a:latin typeface="Calibri"/>
                <a:cs typeface="Calibri"/>
              </a:rPr>
              <a:t>either  via the </a:t>
            </a:r>
            <a:r>
              <a:rPr sz="1900" spc="-5" dirty="0">
                <a:latin typeface="Calibri"/>
                <a:cs typeface="Calibri"/>
              </a:rPr>
              <a:t>online </a:t>
            </a:r>
            <a:r>
              <a:rPr sz="1900" spc="-15" dirty="0">
                <a:latin typeface="Calibri"/>
                <a:cs typeface="Calibri"/>
              </a:rPr>
              <a:t>form </a:t>
            </a:r>
            <a:r>
              <a:rPr sz="1900" spc="-5" dirty="0">
                <a:latin typeface="Calibri"/>
                <a:cs typeface="Calibri"/>
              </a:rPr>
              <a:t>or by </a:t>
            </a:r>
            <a:r>
              <a:rPr sz="1900" spc="-10" dirty="0">
                <a:latin typeface="Calibri"/>
                <a:cs typeface="Calibri"/>
              </a:rPr>
              <a:t>contacting  </a:t>
            </a:r>
            <a:r>
              <a:rPr sz="1900" dirty="0">
                <a:latin typeface="Calibri"/>
                <a:cs typeface="Calibri"/>
              </a:rPr>
              <a:t>the </a:t>
            </a:r>
            <a:r>
              <a:rPr lang="en-US" sz="1900" spc="-5" dirty="0" smtClean="0">
                <a:latin typeface="Calibri"/>
                <a:cs typeface="Calibri"/>
              </a:rPr>
              <a:t>AOPT </a:t>
            </a:r>
            <a:r>
              <a:rPr sz="1900" spc="-10" dirty="0" smtClean="0">
                <a:latin typeface="Calibri"/>
                <a:cs typeface="Calibri"/>
              </a:rPr>
              <a:t>office</a:t>
            </a:r>
            <a:r>
              <a:rPr sz="1900" spc="-10" dirty="0">
                <a:latin typeface="Calibri"/>
                <a:cs typeface="Calibri"/>
              </a:rPr>
              <a:t>.</a:t>
            </a:r>
            <a:endParaRPr sz="1900" dirty="0">
              <a:latin typeface="Calibri"/>
              <a:cs typeface="Calibri"/>
            </a:endParaRPr>
          </a:p>
          <a:p>
            <a:pPr marL="698500" marR="102235" lvl="1" indent="-228600">
              <a:lnSpc>
                <a:spcPct val="70000"/>
              </a:lnSpc>
              <a:spcBef>
                <a:spcPts val="49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900" spc="-5" dirty="0">
                <a:latin typeface="Calibri"/>
                <a:cs typeface="Calibri"/>
              </a:rPr>
              <a:t>The membership </a:t>
            </a:r>
            <a:r>
              <a:rPr sz="1900" spc="-15" dirty="0">
                <a:latin typeface="Calibri"/>
                <a:cs typeface="Calibri"/>
              </a:rPr>
              <a:t>form </a:t>
            </a:r>
            <a:r>
              <a:rPr sz="1900" spc="-10" dirty="0">
                <a:latin typeface="Calibri"/>
                <a:cs typeface="Calibri"/>
              </a:rPr>
              <a:t>can </a:t>
            </a:r>
            <a:r>
              <a:rPr sz="1900" spc="-5" dirty="0">
                <a:latin typeface="Calibri"/>
                <a:cs typeface="Calibri"/>
              </a:rPr>
              <a:t>be </a:t>
            </a:r>
            <a:r>
              <a:rPr sz="1900" spc="-15" dirty="0">
                <a:latin typeface="Calibri"/>
                <a:cs typeface="Calibri"/>
              </a:rPr>
              <a:t>found  </a:t>
            </a:r>
            <a:r>
              <a:rPr sz="1900" spc="-5" dirty="0">
                <a:latin typeface="Calibri"/>
                <a:cs typeface="Calibri"/>
              </a:rPr>
              <a:t>by </a:t>
            </a:r>
            <a:r>
              <a:rPr sz="1900" spc="-10" dirty="0">
                <a:latin typeface="Calibri"/>
                <a:cs typeface="Calibri"/>
              </a:rPr>
              <a:t>going to orthopt.org </a:t>
            </a:r>
            <a:r>
              <a:rPr sz="1900" dirty="0">
                <a:latin typeface="Calibri"/>
                <a:cs typeface="Calibri"/>
              </a:rPr>
              <a:t>&gt; </a:t>
            </a:r>
            <a:r>
              <a:rPr sz="1900" spc="-5" dirty="0">
                <a:latin typeface="Calibri"/>
                <a:cs typeface="Calibri"/>
              </a:rPr>
              <a:t>Special  </a:t>
            </a:r>
            <a:r>
              <a:rPr sz="1900" spc="-10" dirty="0">
                <a:latin typeface="Calibri"/>
                <a:cs typeface="Calibri"/>
              </a:rPr>
              <a:t>Interest Groups </a:t>
            </a:r>
            <a:r>
              <a:rPr sz="1900" dirty="0">
                <a:latin typeface="Calibri"/>
                <a:cs typeface="Calibri"/>
              </a:rPr>
              <a:t>&gt; the </a:t>
            </a:r>
            <a:r>
              <a:rPr sz="1900" spc="-5" dirty="0">
                <a:latin typeface="Calibri"/>
                <a:cs typeface="Calibri"/>
              </a:rPr>
              <a:t>SIG </a:t>
            </a:r>
            <a:r>
              <a:rPr sz="1900" spc="-15" dirty="0">
                <a:latin typeface="Calibri"/>
                <a:cs typeface="Calibri"/>
              </a:rPr>
              <a:t>you </a:t>
            </a:r>
            <a:r>
              <a:rPr sz="1900" spc="-10" dirty="0">
                <a:latin typeface="Calibri"/>
                <a:cs typeface="Calibri"/>
              </a:rPr>
              <a:t>would  </a:t>
            </a:r>
            <a:r>
              <a:rPr sz="1900" spc="-15" dirty="0">
                <a:latin typeface="Calibri"/>
                <a:cs typeface="Calibri"/>
              </a:rPr>
              <a:t>like to </a:t>
            </a:r>
            <a:r>
              <a:rPr sz="1900" spc="-5" dirty="0">
                <a:latin typeface="Calibri"/>
                <a:cs typeface="Calibri"/>
              </a:rPr>
              <a:t>join </a:t>
            </a:r>
            <a:r>
              <a:rPr sz="1900" dirty="0">
                <a:latin typeface="Calibri"/>
                <a:cs typeface="Calibri"/>
              </a:rPr>
              <a:t>&gt; </a:t>
            </a:r>
            <a:r>
              <a:rPr sz="1900" spc="-5" dirty="0">
                <a:latin typeface="Calibri"/>
                <a:cs typeface="Calibri"/>
              </a:rPr>
              <a:t>Become </a:t>
            </a:r>
            <a:r>
              <a:rPr sz="1900" dirty="0">
                <a:latin typeface="Calibri"/>
                <a:cs typeface="Calibri"/>
              </a:rPr>
              <a:t>a</a:t>
            </a:r>
            <a:r>
              <a:rPr sz="1900" spc="-30" dirty="0">
                <a:latin typeface="Calibri"/>
                <a:cs typeface="Calibri"/>
              </a:rPr>
              <a:t> member.</a:t>
            </a:r>
            <a:endParaRPr sz="1900" dirty="0">
              <a:latin typeface="Calibri"/>
              <a:cs typeface="Calibri"/>
            </a:endParaRPr>
          </a:p>
          <a:p>
            <a:pPr marL="698500" marR="175895" lvl="1" indent="-228600">
              <a:lnSpc>
                <a:spcPct val="70000"/>
              </a:lnSpc>
              <a:spcBef>
                <a:spcPts val="50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900" spc="-10" dirty="0">
                <a:latin typeface="Calibri"/>
                <a:cs typeface="Calibri"/>
              </a:rPr>
              <a:t>There </a:t>
            </a:r>
            <a:r>
              <a:rPr sz="1900" dirty="0">
                <a:latin typeface="Calibri"/>
                <a:cs typeface="Calibri"/>
              </a:rPr>
              <a:t>is </a:t>
            </a:r>
            <a:r>
              <a:rPr sz="1900" spc="-5" dirty="0">
                <a:latin typeface="Calibri"/>
                <a:cs typeface="Calibri"/>
              </a:rPr>
              <a:t>no </a:t>
            </a:r>
            <a:r>
              <a:rPr sz="1900" spc="-15" dirty="0">
                <a:latin typeface="Calibri"/>
                <a:cs typeface="Calibri"/>
              </a:rPr>
              <a:t>cost </a:t>
            </a:r>
            <a:r>
              <a:rPr sz="1900" spc="-10" dirty="0">
                <a:latin typeface="Calibri"/>
                <a:cs typeface="Calibri"/>
              </a:rPr>
              <a:t>to </a:t>
            </a:r>
            <a:r>
              <a:rPr sz="1900" spc="-5" dirty="0">
                <a:latin typeface="Calibri"/>
                <a:cs typeface="Calibri"/>
              </a:rPr>
              <a:t>joining </a:t>
            </a:r>
            <a:r>
              <a:rPr sz="1900" spc="-15" dirty="0">
                <a:latin typeface="Calibri"/>
                <a:cs typeface="Calibri"/>
              </a:rPr>
              <a:t>any </a:t>
            </a:r>
            <a:r>
              <a:rPr sz="1900" spc="-5" dirty="0">
                <a:latin typeface="Calibri"/>
                <a:cs typeface="Calibri"/>
              </a:rPr>
              <a:t>or </a:t>
            </a:r>
            <a:r>
              <a:rPr sz="1900" dirty="0">
                <a:latin typeface="Calibri"/>
                <a:cs typeface="Calibri"/>
              </a:rPr>
              <a:t>all  </a:t>
            </a:r>
            <a:r>
              <a:rPr sz="1900" spc="-5" dirty="0">
                <a:latin typeface="Calibri"/>
                <a:cs typeface="Calibri"/>
              </a:rPr>
              <a:t>of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SIGs.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1194" y="5786412"/>
            <a:ext cx="2538109" cy="71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5539795"/>
            <a:ext cx="2017951" cy="1213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447800"/>
            <a:ext cx="4664062" cy="43936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COMMUNICATING </a:t>
            </a:r>
            <a:r>
              <a:rPr dirty="0"/>
              <a:t>WITH SIG</a:t>
            </a:r>
            <a:r>
              <a:rPr spc="-440" dirty="0"/>
              <a:t> </a:t>
            </a:r>
            <a:r>
              <a:rPr spc="-5" dirty="0"/>
              <a:t>MEMBERSHIP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9617"/>
            <a:ext cx="9744075" cy="3647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22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dirty="0">
                <a:latin typeface="Calibri"/>
                <a:cs typeface="Calibri"/>
              </a:rPr>
              <a:t>E-mail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blasts</a:t>
            </a:r>
            <a:endParaRPr sz="1900" dirty="0">
              <a:latin typeface="Calibri"/>
              <a:cs typeface="Calibri"/>
            </a:endParaRPr>
          </a:p>
          <a:p>
            <a:pPr marL="698500" lvl="1" indent="-228600">
              <a:lnSpc>
                <a:spcPts val="168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Calibri"/>
                <a:cs typeface="Calibri"/>
              </a:rPr>
              <a:t>SIG </a:t>
            </a:r>
            <a:r>
              <a:rPr sz="1700" spc="-10" dirty="0">
                <a:latin typeface="Calibri"/>
                <a:cs typeface="Calibri"/>
              </a:rPr>
              <a:t>leadership </a:t>
            </a:r>
            <a:r>
              <a:rPr sz="1700" spc="-5" dirty="0">
                <a:latin typeface="Calibri"/>
                <a:cs typeface="Calibri"/>
              </a:rPr>
              <a:t>has the opportunity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10" dirty="0">
                <a:latin typeface="Calibri"/>
                <a:cs typeface="Calibri"/>
              </a:rPr>
              <a:t>communicate </a:t>
            </a:r>
            <a:r>
              <a:rPr sz="1700" spc="-5" dirty="0">
                <a:latin typeface="Calibri"/>
                <a:cs typeface="Calibri"/>
              </a:rPr>
              <a:t>with their </a:t>
            </a:r>
            <a:r>
              <a:rPr sz="1700" spc="-10" dirty="0">
                <a:latin typeface="Calibri"/>
                <a:cs typeface="Calibri"/>
              </a:rPr>
              <a:t>applicable memberships </a:t>
            </a:r>
            <a:r>
              <a:rPr sz="1700" spc="-5" dirty="0">
                <a:latin typeface="Calibri"/>
                <a:cs typeface="Calibri"/>
              </a:rPr>
              <a:t>as </a:t>
            </a:r>
            <a:r>
              <a:rPr sz="1700" spc="-10" dirty="0">
                <a:latin typeface="Calibri"/>
                <a:cs typeface="Calibri"/>
              </a:rPr>
              <a:t>often </a:t>
            </a:r>
            <a:r>
              <a:rPr sz="1700" spc="-5" dirty="0">
                <a:latin typeface="Calibri"/>
                <a:cs typeface="Calibri"/>
              </a:rPr>
              <a:t>as</a:t>
            </a:r>
            <a:r>
              <a:rPr sz="1700" spc="2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they</a:t>
            </a:r>
            <a:endParaRPr sz="1700" dirty="0">
              <a:latin typeface="Calibri"/>
              <a:cs typeface="Calibri"/>
            </a:endParaRPr>
          </a:p>
          <a:p>
            <a:pPr marL="698500">
              <a:lnSpc>
                <a:spcPts val="1680"/>
              </a:lnSpc>
            </a:pPr>
            <a:r>
              <a:rPr sz="1700" spc="-10" dirty="0">
                <a:latin typeface="Calibri"/>
                <a:cs typeface="Calibri"/>
              </a:rPr>
              <a:t>would</a:t>
            </a:r>
            <a:r>
              <a:rPr sz="1700" spc="-15" dirty="0">
                <a:latin typeface="Calibri"/>
                <a:cs typeface="Calibri"/>
              </a:rPr>
              <a:t> like.</a:t>
            </a:r>
            <a:endParaRPr sz="1700" dirty="0">
              <a:latin typeface="Calibri"/>
              <a:cs typeface="Calibri"/>
            </a:endParaRPr>
          </a:p>
          <a:p>
            <a:pPr marL="698500" marR="5080" lvl="1" indent="-228600">
              <a:lnSpc>
                <a:spcPct val="70000"/>
              </a:lnSpc>
              <a:spcBef>
                <a:spcPts val="55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Calibri"/>
                <a:cs typeface="Calibri"/>
              </a:rPr>
              <a:t>The </a:t>
            </a:r>
            <a:r>
              <a:rPr sz="1700" spc="-10" dirty="0">
                <a:latin typeface="Calibri"/>
                <a:cs typeface="Calibri"/>
              </a:rPr>
              <a:t>information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be </a:t>
            </a:r>
            <a:r>
              <a:rPr sz="1700" spc="-10" dirty="0">
                <a:latin typeface="Calibri"/>
                <a:cs typeface="Calibri"/>
              </a:rPr>
              <a:t>distributed </a:t>
            </a:r>
            <a:r>
              <a:rPr sz="1700" spc="-5" dirty="0">
                <a:latin typeface="Calibri"/>
                <a:cs typeface="Calibri"/>
              </a:rPr>
              <a:t>is </a:t>
            </a:r>
            <a:r>
              <a:rPr sz="1700" spc="-10" dirty="0">
                <a:latin typeface="Calibri"/>
                <a:cs typeface="Calibri"/>
              </a:rPr>
              <a:t>submitted to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lang="en-US" sz="1700" spc="-10" dirty="0" smtClean="0">
                <a:latin typeface="Calibri"/>
                <a:cs typeface="Calibri"/>
              </a:rPr>
              <a:t>Assistant Executive Director </a:t>
            </a:r>
            <a:r>
              <a:rPr sz="1700" spc="-20" dirty="0" smtClean="0">
                <a:latin typeface="Calibri"/>
                <a:cs typeface="Calibri"/>
              </a:rPr>
              <a:t>for </a:t>
            </a:r>
            <a:r>
              <a:rPr sz="1700" spc="-25" dirty="0">
                <a:latin typeface="Calibri"/>
                <a:cs typeface="Calibri"/>
              </a:rPr>
              <a:t>review.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lang="en-US" sz="1700" spc="-10" dirty="0">
                <a:cs typeface="Calibri"/>
              </a:rPr>
              <a:t>Assistant Executive Director </a:t>
            </a:r>
            <a:r>
              <a:rPr sz="1700" spc="-5" dirty="0" smtClean="0">
                <a:latin typeface="Calibri"/>
                <a:cs typeface="Calibri"/>
              </a:rPr>
              <a:t>then </a:t>
            </a:r>
            <a:r>
              <a:rPr sz="1700" spc="-15" dirty="0">
                <a:latin typeface="Calibri"/>
                <a:cs typeface="Calibri"/>
              </a:rPr>
              <a:t>forwards </a:t>
            </a:r>
            <a:r>
              <a:rPr sz="1700" spc="-5" dirty="0">
                <a:latin typeface="Calibri"/>
                <a:cs typeface="Calibri"/>
              </a:rPr>
              <a:t>the e-blast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the applicable BOD </a:t>
            </a:r>
            <a:r>
              <a:rPr sz="1700" spc="-10" dirty="0">
                <a:latin typeface="Calibri"/>
                <a:cs typeface="Calibri"/>
              </a:rPr>
              <a:t>Liaison </a:t>
            </a:r>
            <a:r>
              <a:rPr sz="1700" spc="-20" dirty="0">
                <a:latin typeface="Calibri"/>
                <a:cs typeface="Calibri"/>
              </a:rPr>
              <a:t>for </a:t>
            </a:r>
            <a:r>
              <a:rPr sz="1700" spc="-10" dirty="0">
                <a:latin typeface="Calibri"/>
                <a:cs typeface="Calibri"/>
              </a:rPr>
              <a:t>review </a:t>
            </a:r>
            <a:r>
              <a:rPr sz="1700" spc="-5" dirty="0">
                <a:latin typeface="Calibri"/>
                <a:cs typeface="Calibri"/>
              </a:rPr>
              <a:t>and </a:t>
            </a:r>
            <a:r>
              <a:rPr sz="1700" spc="-10" dirty="0">
                <a:latin typeface="Calibri"/>
                <a:cs typeface="Calibri"/>
              </a:rPr>
              <a:t>approval. Examples of  current e-blasts</a:t>
            </a:r>
            <a:r>
              <a:rPr sz="1700" spc="-5" dirty="0">
                <a:latin typeface="Calibri"/>
                <a:cs typeface="Calibri"/>
              </a:rPr>
              <a:t> include:</a:t>
            </a:r>
            <a:endParaRPr sz="1700" dirty="0">
              <a:latin typeface="Calibri"/>
              <a:cs typeface="Calibri"/>
            </a:endParaRPr>
          </a:p>
          <a:p>
            <a:pPr marL="1155700" lvl="2" indent="-228600">
              <a:lnSpc>
                <a:spcPts val="1805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600" spc="-5" dirty="0">
                <a:latin typeface="Calibri"/>
                <a:cs typeface="Calibri"/>
              </a:rPr>
              <a:t>OHSIG: </a:t>
            </a:r>
            <a:r>
              <a:rPr sz="1600" spc="-15" dirty="0">
                <a:latin typeface="Calibri"/>
                <a:cs typeface="Calibri"/>
              </a:rPr>
              <a:t>Literature </a:t>
            </a:r>
            <a:r>
              <a:rPr sz="1600" spc="-10" dirty="0">
                <a:latin typeface="Calibri"/>
                <a:cs typeface="Calibri"/>
              </a:rPr>
              <a:t>Review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“News from your </a:t>
            </a:r>
            <a:r>
              <a:rPr sz="1600" spc="-5" dirty="0">
                <a:latin typeface="Calibri"/>
                <a:cs typeface="Calibri"/>
              </a:rPr>
              <a:t>OHSIG”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(quarterly)</a:t>
            </a:r>
            <a:endParaRPr sz="1600" dirty="0">
              <a:latin typeface="Calibri"/>
              <a:cs typeface="Calibri"/>
            </a:endParaRPr>
          </a:p>
          <a:p>
            <a:pPr marL="1155700" lvl="2" indent="-228600">
              <a:lnSpc>
                <a:spcPts val="188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600" spc="-20" dirty="0">
                <a:latin typeface="Calibri"/>
                <a:cs typeface="Calibri"/>
              </a:rPr>
              <a:t>PASIG: </a:t>
            </a:r>
            <a:r>
              <a:rPr sz="1600" spc="-10" dirty="0">
                <a:latin typeface="Calibri"/>
                <a:cs typeface="Calibri"/>
              </a:rPr>
              <a:t>“Citation </a:t>
            </a:r>
            <a:r>
              <a:rPr sz="1600" dirty="0">
                <a:latin typeface="Calibri"/>
                <a:cs typeface="Calibri"/>
              </a:rPr>
              <a:t>Blast”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(monthly)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ts val="2225"/>
              </a:lnSpc>
              <a:spcBef>
                <a:spcPts val="3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10" dirty="0">
                <a:latin typeface="Calibri"/>
                <a:cs typeface="Calibri"/>
              </a:rPr>
              <a:t>Facebook “private</a:t>
            </a:r>
            <a:r>
              <a:rPr sz="1900" spc="-5" dirty="0">
                <a:latin typeface="Calibri"/>
                <a:cs typeface="Calibri"/>
              </a:rPr>
              <a:t> pages”</a:t>
            </a:r>
            <a:endParaRPr sz="1900" dirty="0">
              <a:latin typeface="Calibri"/>
              <a:cs typeface="Calibri"/>
            </a:endParaRPr>
          </a:p>
          <a:p>
            <a:pPr marL="698500" lvl="1" indent="-228600">
              <a:lnSpc>
                <a:spcPts val="192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10" dirty="0">
                <a:latin typeface="Calibri"/>
                <a:cs typeface="Calibri"/>
              </a:rPr>
              <a:t>Creation </a:t>
            </a:r>
            <a:r>
              <a:rPr sz="1700" spc="-5" dirty="0">
                <a:latin typeface="Calibri"/>
                <a:cs typeface="Calibri"/>
              </a:rPr>
              <a:t>of a SIG </a:t>
            </a:r>
            <a:r>
              <a:rPr sz="1700" spc="-10" dirty="0">
                <a:latin typeface="Calibri"/>
                <a:cs typeface="Calibri"/>
              </a:rPr>
              <a:t>Facebook page </a:t>
            </a:r>
            <a:r>
              <a:rPr sz="1700" spc="-5" dirty="0">
                <a:latin typeface="Calibri"/>
                <a:cs typeface="Calibri"/>
              </a:rPr>
              <a:t>is </a:t>
            </a:r>
            <a:r>
              <a:rPr sz="1700" spc="-10" dirty="0">
                <a:latin typeface="Calibri"/>
                <a:cs typeface="Calibri"/>
              </a:rPr>
              <a:t>coordinated through </a:t>
            </a:r>
            <a:r>
              <a:rPr sz="1700" spc="-5" dirty="0">
                <a:latin typeface="Calibri"/>
                <a:cs typeface="Calibri"/>
              </a:rPr>
              <a:t>the PR </a:t>
            </a:r>
            <a:r>
              <a:rPr sz="1700" spc="-10" dirty="0">
                <a:latin typeface="Calibri"/>
                <a:cs typeface="Calibri"/>
              </a:rPr>
              <a:t>Committee</a:t>
            </a:r>
            <a:r>
              <a:rPr sz="1700" spc="1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Liaison.</a:t>
            </a:r>
            <a:endParaRPr sz="1700" dirty="0">
              <a:latin typeface="Calibri"/>
              <a:cs typeface="Calibri"/>
            </a:endParaRPr>
          </a:p>
          <a:p>
            <a:pPr marL="698500" lvl="1" indent="-228600">
              <a:lnSpc>
                <a:spcPts val="193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5" dirty="0">
                <a:latin typeface="Calibri"/>
                <a:cs typeface="Calibri"/>
              </a:rPr>
              <a:t>Individuals wishing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be “friends” of the </a:t>
            </a:r>
            <a:r>
              <a:rPr sz="1700" spc="-10" dirty="0">
                <a:latin typeface="Calibri"/>
                <a:cs typeface="Calibri"/>
              </a:rPr>
              <a:t>page </a:t>
            </a:r>
            <a:r>
              <a:rPr sz="1700" spc="-5" dirty="0">
                <a:latin typeface="Calibri"/>
                <a:cs typeface="Calibri"/>
              </a:rPr>
              <a:t>will be </a:t>
            </a:r>
            <a:r>
              <a:rPr sz="1700" spc="-10" dirty="0">
                <a:latin typeface="Calibri"/>
                <a:cs typeface="Calibri"/>
              </a:rPr>
              <a:t>invited </a:t>
            </a:r>
            <a:r>
              <a:rPr sz="1700" spc="-5" dirty="0">
                <a:latin typeface="Calibri"/>
                <a:cs typeface="Calibri"/>
              </a:rPr>
              <a:t>or will need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10" dirty="0">
                <a:latin typeface="Calibri"/>
                <a:cs typeface="Calibri"/>
              </a:rPr>
              <a:t>request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be</a:t>
            </a:r>
            <a:r>
              <a:rPr sz="1700" spc="15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added.</a:t>
            </a:r>
            <a:endParaRPr sz="1700" dirty="0">
              <a:latin typeface="Calibri"/>
              <a:cs typeface="Calibri"/>
            </a:endParaRPr>
          </a:p>
          <a:p>
            <a:pPr marL="698500" lvl="1" indent="-228600">
              <a:lnSpc>
                <a:spcPts val="193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15" dirty="0">
                <a:latin typeface="Calibri"/>
                <a:cs typeface="Calibri"/>
              </a:rPr>
              <a:t>Posts </a:t>
            </a:r>
            <a:r>
              <a:rPr sz="1700" spc="-5" dirty="0">
                <a:latin typeface="Calibri"/>
                <a:cs typeface="Calibri"/>
              </a:rPr>
              <a:t>need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be </a:t>
            </a:r>
            <a:r>
              <a:rPr sz="1700" spc="-10" dirty="0">
                <a:latin typeface="Calibri"/>
                <a:cs typeface="Calibri"/>
              </a:rPr>
              <a:t>monitored very </a:t>
            </a:r>
            <a:r>
              <a:rPr sz="1700" spc="-15" dirty="0">
                <a:latin typeface="Calibri"/>
                <a:cs typeface="Calibri"/>
              </a:rPr>
              <a:t>frequently. </a:t>
            </a:r>
            <a:r>
              <a:rPr sz="1700" spc="-5" dirty="0">
                <a:latin typeface="Calibri"/>
                <a:cs typeface="Calibri"/>
              </a:rPr>
              <a:t>Advertisements of </a:t>
            </a:r>
            <a:r>
              <a:rPr sz="1700" spc="-15" dirty="0">
                <a:latin typeface="Calibri"/>
                <a:cs typeface="Calibri"/>
              </a:rPr>
              <a:t>any </a:t>
            </a:r>
            <a:r>
              <a:rPr sz="1700" spc="-5" dirty="0">
                <a:latin typeface="Calibri"/>
                <a:cs typeface="Calibri"/>
              </a:rPr>
              <a:t>kind will not be</a:t>
            </a:r>
            <a:r>
              <a:rPr sz="1700" spc="18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allowed</a:t>
            </a:r>
            <a:r>
              <a:rPr sz="1700" spc="-10" dirty="0" smtClean="0">
                <a:latin typeface="Calibri"/>
                <a:cs typeface="Calibri"/>
              </a:rPr>
              <a:t>.</a:t>
            </a:r>
            <a:endParaRPr sz="1700" dirty="0">
              <a:latin typeface="Calibri"/>
              <a:cs typeface="Calibri"/>
            </a:endParaRPr>
          </a:p>
          <a:p>
            <a:pPr marL="241300" indent="-228600">
              <a:lnSpc>
                <a:spcPts val="2225"/>
              </a:lnSpc>
              <a:spcBef>
                <a:spcPts val="3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20" dirty="0">
                <a:latin typeface="Calibri"/>
                <a:cs typeface="Calibri"/>
              </a:rPr>
              <a:t>Website</a:t>
            </a:r>
            <a:endParaRPr sz="1900" dirty="0">
              <a:latin typeface="Calibri"/>
              <a:cs typeface="Calibri"/>
            </a:endParaRPr>
          </a:p>
          <a:p>
            <a:pPr marL="698500" marR="234315" lvl="1" indent="-228600">
              <a:lnSpc>
                <a:spcPct val="70000"/>
              </a:lnSpc>
              <a:spcBef>
                <a:spcPts val="56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700" spc="-10" dirty="0">
                <a:latin typeface="Calibri"/>
                <a:cs typeface="Calibri"/>
              </a:rPr>
              <a:t>Information </a:t>
            </a:r>
            <a:r>
              <a:rPr sz="1700" spc="-5" dirty="0">
                <a:latin typeface="Calibri"/>
                <a:cs typeface="Calibri"/>
              </a:rPr>
              <a:t>can be added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the SIG </a:t>
            </a:r>
            <a:r>
              <a:rPr sz="1700" spc="-10" dirty="0">
                <a:latin typeface="Calibri"/>
                <a:cs typeface="Calibri"/>
              </a:rPr>
              <a:t>websites after </a:t>
            </a:r>
            <a:r>
              <a:rPr lang="en-US" sz="1700" spc="-5" dirty="0" smtClean="0">
                <a:latin typeface="Calibri"/>
                <a:cs typeface="Calibri"/>
              </a:rPr>
              <a:t>AOPT</a:t>
            </a:r>
            <a:r>
              <a:rPr sz="1700" spc="-10" dirty="0" smtClean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BOD </a:t>
            </a:r>
            <a:r>
              <a:rPr sz="1700" spc="-10" dirty="0">
                <a:latin typeface="Calibri"/>
                <a:cs typeface="Calibri"/>
              </a:rPr>
              <a:t>approval. Requests </a:t>
            </a:r>
            <a:r>
              <a:rPr sz="1700" spc="-20" dirty="0">
                <a:latin typeface="Calibri"/>
                <a:cs typeface="Calibri"/>
              </a:rPr>
              <a:t>for </a:t>
            </a:r>
            <a:r>
              <a:rPr sz="1700" spc="-10" dirty="0" smtClean="0">
                <a:latin typeface="Calibri"/>
                <a:cs typeface="Calibri"/>
              </a:rPr>
              <a:t>website </a:t>
            </a:r>
            <a:r>
              <a:rPr sz="1700" spc="-5" dirty="0">
                <a:latin typeface="Calibri"/>
                <a:cs typeface="Calibri"/>
              </a:rPr>
              <a:t>additions </a:t>
            </a:r>
            <a:r>
              <a:rPr sz="1700" spc="-10" dirty="0">
                <a:latin typeface="Calibri"/>
                <a:cs typeface="Calibri"/>
              </a:rPr>
              <a:t>should </a:t>
            </a:r>
            <a:r>
              <a:rPr sz="1700" spc="-5" dirty="0">
                <a:latin typeface="Calibri"/>
                <a:cs typeface="Calibri"/>
              </a:rPr>
              <a:t>be sent </a:t>
            </a:r>
            <a:r>
              <a:rPr sz="1700" spc="-15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lang="en-US" sz="1700" spc="-10" dirty="0">
                <a:cs typeface="Calibri"/>
              </a:rPr>
              <a:t>Assistant Executive </a:t>
            </a:r>
            <a:r>
              <a:rPr lang="en-US" sz="1700" spc="-10" dirty="0" smtClean="0">
                <a:cs typeface="Calibri"/>
              </a:rPr>
              <a:t>Director</a:t>
            </a:r>
            <a:r>
              <a:rPr sz="1700" spc="-5" dirty="0" smtClean="0">
                <a:latin typeface="Calibri"/>
                <a:cs typeface="Calibri"/>
              </a:rPr>
              <a:t>.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824683"/>
            <a:ext cx="2576332" cy="70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5584618"/>
            <a:ext cx="2017951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COMMUNICATING </a:t>
            </a:r>
            <a:r>
              <a:rPr dirty="0"/>
              <a:t>WITH SIG</a:t>
            </a:r>
            <a:r>
              <a:rPr spc="-440" dirty="0"/>
              <a:t> </a:t>
            </a:r>
            <a:r>
              <a:rPr spc="-5" dirty="0"/>
              <a:t>MEMBERSHIP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8798"/>
            <a:ext cx="9745980" cy="269817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Member’s </a:t>
            </a:r>
            <a:r>
              <a:rPr sz="2400" spc="-5" dirty="0">
                <a:latin typeface="Calibri"/>
                <a:cs typeface="Calibri"/>
              </a:rPr>
              <a:t>E-Mail Addresses</a:t>
            </a:r>
            <a:endParaRPr sz="2400" dirty="0">
              <a:latin typeface="Calibri"/>
              <a:cs typeface="Calibri"/>
            </a:endParaRPr>
          </a:p>
          <a:p>
            <a:pPr marL="698500" marR="5080" lvl="1" indent="-228600">
              <a:lnSpc>
                <a:spcPct val="90000"/>
              </a:lnSpc>
              <a:spcBef>
                <a:spcPts val="53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5" dirty="0">
                <a:latin typeface="Calibri"/>
                <a:cs typeface="Calibri"/>
              </a:rPr>
              <a:t>Per </a:t>
            </a:r>
            <a:r>
              <a:rPr sz="2000" spc="-45" dirty="0">
                <a:latin typeface="Calibri"/>
                <a:cs typeface="Calibri"/>
              </a:rPr>
              <a:t>APTA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lang="en-US" sz="2000" spc="-5" dirty="0" smtClean="0">
                <a:latin typeface="Calibri"/>
                <a:cs typeface="Calibri"/>
              </a:rPr>
              <a:t>AOPT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policy, </a:t>
            </a:r>
            <a:r>
              <a:rPr sz="2000" dirty="0">
                <a:latin typeface="Calibri"/>
                <a:cs typeface="Calibri"/>
              </a:rPr>
              <a:t>e-mail </a:t>
            </a:r>
            <a:r>
              <a:rPr sz="2000" spc="-5" dirty="0">
                <a:latin typeface="Calibri"/>
                <a:cs typeface="Calibri"/>
              </a:rPr>
              <a:t>addresses cannot be sold nor </a:t>
            </a:r>
            <a:r>
              <a:rPr sz="2000" spc="-10" dirty="0">
                <a:latin typeface="Calibri"/>
                <a:cs typeface="Calibri"/>
              </a:rPr>
              <a:t>provided </a:t>
            </a:r>
            <a:r>
              <a:rPr sz="2000" spc="-15" dirty="0" smtClean="0">
                <a:latin typeface="Calibri"/>
                <a:cs typeface="Calibri"/>
              </a:rPr>
              <a:t>to </a:t>
            </a:r>
            <a:r>
              <a:rPr sz="2000" spc="-15" dirty="0">
                <a:latin typeface="Calibri"/>
                <a:cs typeface="Calibri"/>
              </a:rPr>
              <a:t>any </a:t>
            </a:r>
            <a:r>
              <a:rPr sz="2000" spc="-30" dirty="0">
                <a:latin typeface="Calibri"/>
                <a:cs typeface="Calibri"/>
              </a:rPr>
              <a:t>member, </a:t>
            </a:r>
            <a:r>
              <a:rPr sz="2000" spc="-15" dirty="0">
                <a:latin typeface="Calibri"/>
                <a:cs typeface="Calibri"/>
              </a:rPr>
              <a:t>regardless </a:t>
            </a: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spc="-10" dirty="0">
                <a:latin typeface="Calibri"/>
                <a:cs typeface="Calibri"/>
              </a:rPr>
              <a:t>they </a:t>
            </a:r>
            <a:r>
              <a:rPr sz="2000" spc="-15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a part of the </a:t>
            </a:r>
            <a:r>
              <a:rPr lang="en-US" sz="2000" spc="-10" dirty="0" smtClean="0">
                <a:latin typeface="Calibri"/>
                <a:cs typeface="Calibri"/>
              </a:rPr>
              <a:t>Academy </a:t>
            </a:r>
            <a:r>
              <a:rPr sz="2000" spc="-5" dirty="0" smtClean="0">
                <a:latin typeface="Calibri"/>
                <a:cs typeface="Calibri"/>
              </a:rPr>
              <a:t>or </a:t>
            </a:r>
            <a:r>
              <a:rPr sz="2000" spc="-5" dirty="0">
                <a:latin typeface="Calibri"/>
                <a:cs typeface="Calibri"/>
              </a:rPr>
              <a:t>SIG </a:t>
            </a:r>
            <a:r>
              <a:rPr sz="2000" spc="-10" dirty="0">
                <a:latin typeface="Calibri"/>
                <a:cs typeface="Calibri"/>
              </a:rPr>
              <a:t>Board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5" dirty="0">
                <a:latin typeface="Calibri"/>
                <a:cs typeface="Calibri"/>
              </a:rPr>
              <a:t>Directors. </a:t>
            </a:r>
            <a:r>
              <a:rPr sz="2000" spc="-5" dirty="0">
                <a:latin typeface="Calibri"/>
                <a:cs typeface="Calibri"/>
              </a:rPr>
              <a:t>All  </a:t>
            </a:r>
            <a:r>
              <a:rPr sz="2000" spc="-10" dirty="0">
                <a:latin typeface="Calibri"/>
                <a:cs typeface="Calibri"/>
              </a:rPr>
              <a:t>correspondence </a:t>
            </a:r>
            <a:r>
              <a:rPr sz="2000" spc="-5" dirty="0">
                <a:latin typeface="Calibri"/>
                <a:cs typeface="Calibri"/>
              </a:rPr>
              <a:t>that is </a:t>
            </a:r>
            <a:r>
              <a:rPr sz="2000" spc="-10" dirty="0">
                <a:latin typeface="Calibri"/>
                <a:cs typeface="Calibri"/>
              </a:rPr>
              <a:t>sent </a:t>
            </a:r>
            <a:r>
              <a:rPr sz="2000" spc="-5" dirty="0">
                <a:latin typeface="Calibri"/>
                <a:cs typeface="Calibri"/>
              </a:rPr>
              <a:t>out via mass </a:t>
            </a:r>
            <a:r>
              <a:rPr sz="2000" dirty="0">
                <a:latin typeface="Calibri"/>
                <a:cs typeface="Calibri"/>
              </a:rPr>
              <a:t>e-mail </a:t>
            </a:r>
            <a:r>
              <a:rPr sz="2000" spc="-5" dirty="0">
                <a:latin typeface="Calibri"/>
                <a:cs typeface="Calibri"/>
              </a:rPr>
              <a:t>will be </a:t>
            </a:r>
            <a:r>
              <a:rPr sz="2000" spc="-10" dirty="0">
                <a:latin typeface="Calibri"/>
                <a:cs typeface="Calibri"/>
              </a:rPr>
              <a:t>distributed through </a:t>
            </a:r>
            <a:r>
              <a:rPr sz="2000" spc="-5" dirty="0" smtClean="0">
                <a:latin typeface="Calibri"/>
                <a:cs typeface="Calibri"/>
              </a:rPr>
              <a:t>the </a:t>
            </a:r>
            <a:r>
              <a:rPr lang="en-US" sz="2000" spc="-5" dirty="0" smtClean="0">
                <a:latin typeface="Calibri"/>
                <a:cs typeface="Calibri"/>
              </a:rPr>
              <a:t>AOPT</a:t>
            </a:r>
            <a:r>
              <a:rPr sz="2000" spc="30" dirty="0" smtClean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office.</a:t>
            </a:r>
            <a:endParaRPr sz="2000" dirty="0">
              <a:latin typeface="Calibri"/>
              <a:cs typeface="Calibri"/>
            </a:endParaRPr>
          </a:p>
          <a:p>
            <a:pPr marL="309880" indent="-29718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309245" algn="l"/>
                <a:tab pos="309880" algn="l"/>
              </a:tabLst>
            </a:pPr>
            <a:r>
              <a:rPr sz="2400" spc="-10" dirty="0">
                <a:latin typeface="Calibri"/>
                <a:cs typeface="Calibri"/>
              </a:rPr>
              <a:t>Membership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Lists</a:t>
            </a:r>
            <a:endParaRPr sz="2400" dirty="0">
              <a:latin typeface="Calibri"/>
              <a:cs typeface="Calibri"/>
            </a:endParaRPr>
          </a:p>
          <a:p>
            <a:pPr marL="698500" marR="135890" lvl="1" indent="-228600">
              <a:lnSpc>
                <a:spcPts val="2160"/>
              </a:lnSpc>
              <a:spcBef>
                <a:spcPts val="55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Membership lists containing </a:t>
            </a:r>
            <a:r>
              <a:rPr sz="2000" spc="-20" dirty="0">
                <a:latin typeface="Calibri"/>
                <a:cs typeface="Calibri"/>
              </a:rPr>
              <a:t>first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last names, </a:t>
            </a:r>
            <a:r>
              <a:rPr sz="2000" spc="-30" dirty="0">
                <a:latin typeface="Calibri"/>
                <a:cs typeface="Calibri"/>
              </a:rPr>
              <a:t>city, </a:t>
            </a:r>
            <a:r>
              <a:rPr sz="2000" spc="-5" dirty="0">
                <a:latin typeface="Calibri"/>
                <a:cs typeface="Calibri"/>
              </a:rPr>
              <a:t>and </a:t>
            </a:r>
            <a:r>
              <a:rPr sz="2000" spc="-20" dirty="0">
                <a:latin typeface="Calibri"/>
                <a:cs typeface="Calibri"/>
              </a:rPr>
              <a:t>state </a:t>
            </a:r>
            <a:r>
              <a:rPr sz="2000" spc="-10" dirty="0">
                <a:latin typeface="Calibri"/>
                <a:cs typeface="Calibri"/>
              </a:rPr>
              <a:t>can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provided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SIG  leadership.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580888"/>
            <a:ext cx="3036071" cy="83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600" y="5580888"/>
            <a:ext cx="2017951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5942" y="610361"/>
            <a:ext cx="80467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SPECIAL INTEREST GROUPS</a:t>
            </a:r>
            <a:r>
              <a:rPr spc="-305" dirty="0"/>
              <a:t> </a:t>
            </a:r>
            <a:r>
              <a:rPr spc="-20" dirty="0"/>
              <a:t>(SIG)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2384"/>
            <a:ext cx="9558655" cy="2877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3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SIG Officers </a:t>
            </a:r>
            <a:r>
              <a:rPr sz="2400" dirty="0">
                <a:latin typeface="Calibri"/>
                <a:cs typeface="Calibri"/>
              </a:rPr>
              <a:t>consist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 President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Vice </a:t>
            </a:r>
            <a:r>
              <a:rPr sz="2400" dirty="0">
                <a:latin typeface="Calibri"/>
                <a:cs typeface="Calibri"/>
              </a:rPr>
              <a:t>President/Education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Program</a:t>
            </a:r>
          </a:p>
          <a:p>
            <a:pPr marL="241300">
              <a:lnSpc>
                <a:spcPts val="2735"/>
              </a:lnSpc>
            </a:pPr>
            <a:r>
              <a:rPr sz="2400" spc="-5" dirty="0">
                <a:latin typeface="Calibri"/>
                <a:cs typeface="Calibri"/>
              </a:rPr>
              <a:t>Chair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Have an annual budget of</a:t>
            </a:r>
            <a:r>
              <a:rPr sz="2400" dirty="0">
                <a:latin typeface="Calibri"/>
                <a:cs typeface="Calibri"/>
              </a:rPr>
              <a:t> $3750</a:t>
            </a:r>
          </a:p>
          <a:p>
            <a:pPr marL="241300" marR="5080" indent="-228600">
              <a:lnSpc>
                <a:spcPts val="259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Provide a </a:t>
            </a:r>
            <a:r>
              <a:rPr sz="2400" spc="-5" dirty="0">
                <a:latin typeface="Calibri"/>
                <a:cs typeface="Calibri"/>
              </a:rPr>
              <a:t>proposal for </a:t>
            </a:r>
            <a:r>
              <a:rPr sz="2400" dirty="0">
                <a:latin typeface="Calibri"/>
                <a:cs typeface="Calibri"/>
              </a:rPr>
              <a:t>2 </a:t>
            </a:r>
            <a:r>
              <a:rPr sz="2400" spc="-5" dirty="0">
                <a:latin typeface="Calibri"/>
                <a:cs typeface="Calibri"/>
              </a:rPr>
              <a:t>hours of </a:t>
            </a:r>
            <a:r>
              <a:rPr sz="2400" dirty="0">
                <a:latin typeface="Calibri"/>
                <a:cs typeface="Calibri"/>
              </a:rPr>
              <a:t>educational </a:t>
            </a:r>
            <a:r>
              <a:rPr sz="2400" spc="-5" dirty="0">
                <a:latin typeface="Calibri"/>
                <a:cs typeface="Calibri"/>
              </a:rPr>
              <a:t>programing </a:t>
            </a:r>
            <a:r>
              <a:rPr sz="2400" dirty="0">
                <a:latin typeface="Calibri"/>
                <a:cs typeface="Calibri"/>
              </a:rPr>
              <a:t>each year </a:t>
            </a:r>
            <a:r>
              <a:rPr sz="2400" spc="-5" dirty="0">
                <a:latin typeface="Calibri"/>
                <a:cs typeface="Calibri"/>
              </a:rPr>
              <a:t>at CSM  or </a:t>
            </a:r>
            <a:r>
              <a:rPr sz="2400" dirty="0">
                <a:latin typeface="Calibri"/>
                <a:cs typeface="Calibri"/>
              </a:rPr>
              <a:t>a Annual </a:t>
            </a:r>
            <a:r>
              <a:rPr lang="en-US" sz="2400" spc="-5" dirty="0" smtClean="0">
                <a:latin typeface="Calibri"/>
                <a:cs typeface="Calibri"/>
              </a:rPr>
              <a:t>AOPT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Meeting </a:t>
            </a:r>
            <a:r>
              <a:rPr sz="2400" spc="-5" dirty="0">
                <a:latin typeface="Calibri"/>
                <a:cs typeface="Calibri"/>
              </a:rPr>
              <a:t>as </a:t>
            </a:r>
            <a:r>
              <a:rPr sz="2400" dirty="0">
                <a:latin typeface="Calibri"/>
                <a:cs typeface="Calibri"/>
              </a:rPr>
              <a:t>requested </a:t>
            </a:r>
            <a:r>
              <a:rPr sz="2400" spc="-5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Education  Committee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Chair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Conduct an annual SIG </a:t>
            </a:r>
            <a:r>
              <a:rPr sz="2400" dirty="0">
                <a:latin typeface="Calibri"/>
                <a:cs typeface="Calibri"/>
              </a:rPr>
              <a:t>Membership Meeting </a:t>
            </a:r>
            <a:r>
              <a:rPr sz="2400" spc="-5" dirty="0">
                <a:latin typeface="Calibri"/>
                <a:cs typeface="Calibri"/>
              </a:rPr>
              <a:t>at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CSM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Hold at </a:t>
            </a:r>
            <a:r>
              <a:rPr sz="2400" dirty="0">
                <a:latin typeface="Calibri"/>
                <a:cs typeface="Calibri"/>
              </a:rPr>
              <a:t>least 2 conference calls </a:t>
            </a:r>
            <a:r>
              <a:rPr sz="2400" spc="-5" dirty="0">
                <a:latin typeface="Calibri"/>
                <a:cs typeface="Calibri"/>
              </a:rPr>
              <a:t>per </a:t>
            </a:r>
            <a:r>
              <a:rPr sz="2400" dirty="0">
                <a:latin typeface="Calibri"/>
                <a:cs typeface="Calibri"/>
              </a:rPr>
              <a:t>year to conduct </a:t>
            </a:r>
            <a:r>
              <a:rPr sz="2400" spc="-5" dirty="0">
                <a:latin typeface="Calibri"/>
                <a:cs typeface="Calibri"/>
              </a:rPr>
              <a:t>SIG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business.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06" y="5521105"/>
            <a:ext cx="3036071" cy="83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955" y="5486400"/>
            <a:ext cx="2017951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0102" y="610361"/>
            <a:ext cx="49726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GOVERNING</a:t>
            </a:r>
            <a:r>
              <a:rPr spc="-75" dirty="0"/>
              <a:t> </a:t>
            </a:r>
            <a:r>
              <a:rPr spc="-20" dirty="0"/>
              <a:t>BOARD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6851"/>
            <a:ext cx="9554210" cy="38168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2975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The SIG </a:t>
            </a:r>
            <a:r>
              <a:rPr sz="2600" spc="-10" dirty="0">
                <a:latin typeface="Calibri"/>
                <a:cs typeface="Calibri"/>
              </a:rPr>
              <a:t>Governing </a:t>
            </a:r>
            <a:r>
              <a:rPr sz="2600" spc="-15" dirty="0">
                <a:latin typeface="Calibri"/>
                <a:cs typeface="Calibri"/>
              </a:rPr>
              <a:t>Board consist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of:</a:t>
            </a:r>
            <a:endParaRPr sz="2600" dirty="0">
              <a:latin typeface="Calibri"/>
              <a:cs typeface="Calibri"/>
            </a:endParaRPr>
          </a:p>
          <a:p>
            <a:pPr marL="698500" lvl="1" indent="-228600">
              <a:lnSpc>
                <a:spcPts val="235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5" dirty="0">
                <a:latin typeface="Calibri"/>
                <a:cs typeface="Calibri"/>
              </a:rPr>
              <a:t>President </a:t>
            </a:r>
            <a:r>
              <a:rPr sz="2200" spc="-10" dirty="0">
                <a:latin typeface="Calibri"/>
                <a:cs typeface="Calibri"/>
              </a:rPr>
              <a:t>(elected by </a:t>
            </a:r>
            <a:r>
              <a:rPr sz="2200" spc="-5" dirty="0">
                <a:latin typeface="Calibri"/>
                <a:cs typeface="Calibri"/>
              </a:rPr>
              <a:t>SIG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membership)</a:t>
            </a:r>
            <a:endParaRPr sz="2200" dirty="0">
              <a:latin typeface="Calibri"/>
              <a:cs typeface="Calibri"/>
            </a:endParaRPr>
          </a:p>
          <a:p>
            <a:pPr marL="698500" lvl="1" indent="-228600">
              <a:lnSpc>
                <a:spcPts val="235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0" dirty="0">
                <a:latin typeface="Calibri"/>
                <a:cs typeface="Calibri"/>
              </a:rPr>
              <a:t>Vice-President/Education Chair (elected by </a:t>
            </a:r>
            <a:r>
              <a:rPr sz="2200" spc="-5" dirty="0">
                <a:latin typeface="Calibri"/>
                <a:cs typeface="Calibri"/>
              </a:rPr>
              <a:t>SIG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membership)</a:t>
            </a:r>
            <a:endParaRPr sz="2200" dirty="0">
              <a:latin typeface="Calibri"/>
              <a:cs typeface="Calibri"/>
            </a:endParaRPr>
          </a:p>
          <a:p>
            <a:pPr marL="698500" lvl="1" indent="-228600">
              <a:lnSpc>
                <a:spcPts val="249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sz="2200" spc="-5" dirty="0" smtClean="0">
                <a:latin typeface="Calibri"/>
                <a:cs typeface="Calibri"/>
              </a:rPr>
              <a:t>AOPT </a:t>
            </a:r>
            <a:r>
              <a:rPr sz="2200" spc="-10" dirty="0" smtClean="0">
                <a:latin typeface="Calibri"/>
                <a:cs typeface="Calibri"/>
              </a:rPr>
              <a:t>Board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5" dirty="0">
                <a:latin typeface="Calibri"/>
                <a:cs typeface="Calibri"/>
              </a:rPr>
              <a:t>Directors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Liaison</a:t>
            </a:r>
            <a:endParaRPr sz="2200" dirty="0">
              <a:latin typeface="Calibri"/>
              <a:cs typeface="Calibri"/>
            </a:endParaRPr>
          </a:p>
          <a:p>
            <a:pPr marL="241300" marR="49022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All </a:t>
            </a:r>
            <a:r>
              <a:rPr sz="2600" spc="-10" dirty="0">
                <a:latin typeface="Calibri"/>
                <a:cs typeface="Calibri"/>
              </a:rPr>
              <a:t>three members </a:t>
            </a:r>
            <a:r>
              <a:rPr sz="2600" spc="-5" dirty="0">
                <a:latin typeface="Calibri"/>
                <a:cs typeface="Calibri"/>
              </a:rPr>
              <a:t>will </a:t>
            </a:r>
            <a:r>
              <a:rPr sz="2600" spc="-20" dirty="0">
                <a:latin typeface="Calibri"/>
                <a:cs typeface="Calibri"/>
              </a:rPr>
              <a:t>attend </a:t>
            </a:r>
            <a:r>
              <a:rPr sz="2600" spc="-10" dirty="0">
                <a:latin typeface="Calibri"/>
                <a:cs typeface="Calibri"/>
              </a:rPr>
              <a:t>every </a:t>
            </a:r>
            <a:r>
              <a:rPr sz="2600" spc="-5" dirty="0">
                <a:latin typeface="Calibri"/>
                <a:cs typeface="Calibri"/>
              </a:rPr>
              <a:t>meeting of the SIG </a:t>
            </a:r>
            <a:r>
              <a:rPr sz="2600" spc="-10" dirty="0">
                <a:latin typeface="Calibri"/>
                <a:cs typeface="Calibri"/>
              </a:rPr>
              <a:t>Governing  Board, </a:t>
            </a:r>
            <a:r>
              <a:rPr sz="2600" spc="-5" dirty="0">
                <a:latin typeface="Calibri"/>
                <a:cs typeface="Calibri"/>
              </a:rPr>
              <a:t>including </a:t>
            </a:r>
            <a:r>
              <a:rPr sz="2600" spc="-20" dirty="0">
                <a:latin typeface="Calibri"/>
                <a:cs typeface="Calibri"/>
              </a:rPr>
              <a:t>conference </a:t>
            </a:r>
            <a:r>
              <a:rPr sz="2600" spc="-15" dirty="0">
                <a:latin typeface="Calibri"/>
                <a:cs typeface="Calibri"/>
              </a:rPr>
              <a:t>calls </a:t>
            </a:r>
            <a:r>
              <a:rPr sz="2600" spc="-5" dirty="0">
                <a:latin typeface="Calibri"/>
                <a:cs typeface="Calibri"/>
              </a:rPr>
              <a:t>and </a:t>
            </a:r>
            <a:r>
              <a:rPr sz="2600" spc="-20" dirty="0">
                <a:latin typeface="Calibri"/>
                <a:cs typeface="Calibri"/>
              </a:rPr>
              <a:t>face-to-face</a:t>
            </a:r>
            <a:r>
              <a:rPr sz="2600" spc="1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meetings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ts val="298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The Nominating </a:t>
            </a:r>
            <a:r>
              <a:rPr sz="2600" spc="-15" dirty="0">
                <a:latin typeface="Calibri"/>
                <a:cs typeface="Calibri"/>
              </a:rPr>
              <a:t>Committee </a:t>
            </a:r>
            <a:r>
              <a:rPr sz="2600" spc="-5" dirty="0">
                <a:latin typeface="Calibri"/>
                <a:cs typeface="Calibri"/>
              </a:rPr>
              <a:t>will </a:t>
            </a:r>
            <a:r>
              <a:rPr sz="2600" spc="-15" dirty="0">
                <a:latin typeface="Calibri"/>
                <a:cs typeface="Calibri"/>
              </a:rPr>
              <a:t>consist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of:</a:t>
            </a:r>
            <a:endParaRPr sz="2600" dirty="0">
              <a:latin typeface="Calibri"/>
              <a:cs typeface="Calibri"/>
            </a:endParaRPr>
          </a:p>
          <a:p>
            <a:pPr marL="698500" lvl="1" indent="-228600">
              <a:lnSpc>
                <a:spcPts val="235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5" dirty="0">
                <a:latin typeface="Calibri"/>
                <a:cs typeface="Calibri"/>
              </a:rPr>
              <a:t>Chair</a:t>
            </a:r>
            <a:endParaRPr sz="2200" dirty="0">
              <a:latin typeface="Calibri"/>
              <a:cs typeface="Calibri"/>
            </a:endParaRPr>
          </a:p>
          <a:p>
            <a:pPr marL="698500" lvl="1" indent="-228600">
              <a:lnSpc>
                <a:spcPts val="234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2</a:t>
            </a:r>
            <a:r>
              <a:rPr sz="2200" spc="-5" dirty="0">
                <a:latin typeface="Calibri"/>
                <a:cs typeface="Calibri"/>
              </a:rPr>
              <a:t> Members</a:t>
            </a:r>
            <a:endParaRPr sz="2200" dirty="0">
              <a:latin typeface="Calibri"/>
              <a:cs typeface="Calibri"/>
            </a:endParaRPr>
          </a:p>
          <a:p>
            <a:pPr marL="698500" lvl="1" indent="-228600">
              <a:lnSpc>
                <a:spcPts val="209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5" dirty="0">
                <a:latin typeface="Calibri"/>
                <a:cs typeface="Calibri"/>
              </a:rPr>
              <a:t>Each </a:t>
            </a:r>
            <a:r>
              <a:rPr sz="2200" spc="-45" dirty="0">
                <a:latin typeface="Calibri"/>
                <a:cs typeface="Calibri"/>
              </a:rPr>
              <a:t>year, </a:t>
            </a:r>
            <a:r>
              <a:rPr sz="2200" dirty="0">
                <a:latin typeface="Calibri"/>
                <a:cs typeface="Calibri"/>
              </a:rPr>
              <a:t>the SIG </a:t>
            </a:r>
            <a:r>
              <a:rPr sz="2200" spc="-5" dirty="0">
                <a:latin typeface="Calibri"/>
                <a:cs typeface="Calibri"/>
              </a:rPr>
              <a:t>will </a:t>
            </a:r>
            <a:r>
              <a:rPr sz="2200" dirty="0">
                <a:latin typeface="Calibri"/>
                <a:cs typeface="Calibri"/>
              </a:rPr>
              <a:t>elect </a:t>
            </a:r>
            <a:r>
              <a:rPr sz="2200" spc="-5" dirty="0">
                <a:latin typeface="Calibri"/>
                <a:cs typeface="Calibri"/>
              </a:rPr>
              <a:t>one Nominating </a:t>
            </a:r>
            <a:r>
              <a:rPr sz="2200" spc="-10" dirty="0">
                <a:latin typeface="Calibri"/>
                <a:cs typeface="Calibri"/>
              </a:rPr>
              <a:t>Committee </a:t>
            </a:r>
            <a:r>
              <a:rPr sz="2200" spc="-35" dirty="0">
                <a:latin typeface="Calibri"/>
                <a:cs typeface="Calibri"/>
              </a:rPr>
              <a:t>Member.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elected</a:t>
            </a:r>
            <a:endParaRPr sz="2200" dirty="0">
              <a:latin typeface="Calibri"/>
              <a:cs typeface="Calibri"/>
            </a:endParaRPr>
          </a:p>
          <a:p>
            <a:pPr marL="698500">
              <a:lnSpc>
                <a:spcPts val="1850"/>
              </a:lnSpc>
            </a:pPr>
            <a:r>
              <a:rPr sz="2200" spc="-5" dirty="0">
                <a:latin typeface="Calibri"/>
                <a:cs typeface="Calibri"/>
              </a:rPr>
              <a:t>individual will serve </a:t>
            </a:r>
            <a:r>
              <a:rPr sz="2200" dirty="0">
                <a:latin typeface="Calibri"/>
                <a:cs typeface="Calibri"/>
              </a:rPr>
              <a:t>2 </a:t>
            </a:r>
            <a:r>
              <a:rPr sz="2200" spc="-15" dirty="0">
                <a:latin typeface="Calibri"/>
                <a:cs typeface="Calibri"/>
              </a:rPr>
              <a:t>years </a:t>
            </a:r>
            <a:r>
              <a:rPr sz="2200" spc="-5" dirty="0">
                <a:latin typeface="Calibri"/>
                <a:cs typeface="Calibri"/>
              </a:rPr>
              <a:t>as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30" dirty="0">
                <a:latin typeface="Calibri"/>
                <a:cs typeface="Calibri"/>
              </a:rPr>
              <a:t>member, </a:t>
            </a:r>
            <a:r>
              <a:rPr sz="2200" spc="-5" dirty="0">
                <a:latin typeface="Calibri"/>
                <a:cs typeface="Calibri"/>
              </a:rPr>
              <a:t>and on </a:t>
            </a:r>
            <a:r>
              <a:rPr sz="2200" dirty="0">
                <a:latin typeface="Calibri"/>
                <a:cs typeface="Calibri"/>
              </a:rPr>
              <a:t>their </a:t>
            </a:r>
            <a:r>
              <a:rPr sz="2200" spc="-10" dirty="0">
                <a:latin typeface="Calibri"/>
                <a:cs typeface="Calibri"/>
              </a:rPr>
              <a:t>third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final year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on</a:t>
            </a:r>
            <a:endParaRPr sz="2200" dirty="0">
              <a:latin typeface="Calibri"/>
              <a:cs typeface="Calibri"/>
            </a:endParaRPr>
          </a:p>
          <a:p>
            <a:pPr marL="698500">
              <a:lnSpc>
                <a:spcPts val="2245"/>
              </a:lnSpc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committee, </a:t>
            </a:r>
            <a:r>
              <a:rPr sz="2200" dirty="0">
                <a:latin typeface="Calibri"/>
                <a:cs typeface="Calibri"/>
              </a:rPr>
              <a:t>will </a:t>
            </a:r>
            <a:r>
              <a:rPr sz="2200" spc="-5" dirty="0">
                <a:latin typeface="Calibri"/>
                <a:cs typeface="Calibri"/>
              </a:rPr>
              <a:t>act as Nominating </a:t>
            </a:r>
            <a:r>
              <a:rPr sz="2200" spc="-10" dirty="0">
                <a:latin typeface="Calibri"/>
                <a:cs typeface="Calibri"/>
              </a:rPr>
              <a:t>Committee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45" dirty="0">
                <a:latin typeface="Calibri"/>
                <a:cs typeface="Calibri"/>
              </a:rPr>
              <a:t>Chair.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31" y="5808368"/>
            <a:ext cx="2397769" cy="659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5553665"/>
            <a:ext cx="2017951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6802" y="610361"/>
            <a:ext cx="95173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REQUIRED</a:t>
            </a:r>
            <a:r>
              <a:rPr spc="-240" dirty="0"/>
              <a:t> </a:t>
            </a:r>
            <a:r>
              <a:rPr spc="-10" dirty="0"/>
              <a:t>ACTIVITIES</a:t>
            </a:r>
            <a:r>
              <a:rPr spc="-225" dirty="0"/>
              <a:t> </a:t>
            </a:r>
            <a:r>
              <a:rPr spc="-5" dirty="0"/>
              <a:t>OF</a:t>
            </a:r>
            <a:r>
              <a:rPr spc="-140" dirty="0"/>
              <a:t> </a:t>
            </a:r>
            <a:r>
              <a:rPr dirty="0"/>
              <a:t>SIG</a:t>
            </a:r>
            <a:r>
              <a:rPr spc="-215" dirty="0"/>
              <a:t> </a:t>
            </a:r>
            <a:r>
              <a:rPr spc="-5" dirty="0"/>
              <a:t>OFFICERS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73428"/>
            <a:ext cx="9829165" cy="3456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President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ts val="2160"/>
              </a:lnSpc>
              <a:spcBef>
                <a:spcPts val="3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20" dirty="0">
                <a:latin typeface="Calibri"/>
                <a:cs typeface="Calibri"/>
              </a:rPr>
              <a:t>Attends </a:t>
            </a:r>
            <a:r>
              <a:rPr lang="en-US" sz="2000" spc="-5" dirty="0" smtClean="0">
                <a:latin typeface="Calibri"/>
                <a:cs typeface="Calibri"/>
              </a:rPr>
              <a:t>Academy </a:t>
            </a:r>
            <a:r>
              <a:rPr sz="2000" spc="-10" dirty="0" smtClean="0">
                <a:latin typeface="Calibri"/>
                <a:cs typeface="Calibri"/>
              </a:rPr>
              <a:t>Membership </a:t>
            </a:r>
            <a:r>
              <a:rPr sz="2000" spc="-5" dirty="0">
                <a:latin typeface="Calibri"/>
                <a:cs typeface="Calibri"/>
              </a:rPr>
              <a:t>Meeting </a:t>
            </a:r>
            <a:r>
              <a:rPr sz="2000" dirty="0">
                <a:latin typeface="Calibri"/>
                <a:cs typeface="Calibri"/>
              </a:rPr>
              <a:t>&amp; </a:t>
            </a:r>
            <a:r>
              <a:rPr sz="2000" spc="-10" dirty="0">
                <a:latin typeface="Calibri"/>
                <a:cs typeface="Calibri"/>
              </a:rPr>
              <a:t>Board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5" dirty="0">
                <a:latin typeface="Calibri"/>
                <a:cs typeface="Calibri"/>
              </a:rPr>
              <a:t>Directors/Committee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Chairs/SIG</a:t>
            </a:r>
            <a:endParaRPr sz="2000" dirty="0">
              <a:latin typeface="Calibri"/>
              <a:cs typeface="Calibri"/>
            </a:endParaRPr>
          </a:p>
          <a:p>
            <a:pPr marL="69850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Presidents </a:t>
            </a:r>
            <a:r>
              <a:rPr sz="2000" spc="-5" dirty="0">
                <a:latin typeface="Calibri"/>
                <a:cs typeface="Calibri"/>
              </a:rPr>
              <a:t>meeting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spc="-5" dirty="0">
                <a:latin typeface="Calibri"/>
                <a:cs typeface="Calibri"/>
              </a:rPr>
              <a:t>CSM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annually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5" dirty="0">
                <a:latin typeface="Calibri"/>
                <a:cs typeface="Calibri"/>
              </a:rPr>
              <a:t>Staffs </a:t>
            </a:r>
            <a:r>
              <a:rPr sz="2000" spc="-5" dirty="0">
                <a:latin typeface="Calibri"/>
                <a:cs typeface="Calibri"/>
              </a:rPr>
              <a:t>the booth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spc="-5" dirty="0">
                <a:latin typeface="Calibri"/>
                <a:cs typeface="Calibri"/>
              </a:rPr>
              <a:t>CSM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a minimum of 2 </a:t>
            </a:r>
            <a:r>
              <a:rPr sz="2000" spc="-15" dirty="0">
                <a:latin typeface="Calibri"/>
                <a:cs typeface="Calibri"/>
              </a:rPr>
              <a:t>hours </a:t>
            </a:r>
            <a:r>
              <a:rPr sz="2000" spc="-5" dirty="0">
                <a:latin typeface="Calibri"/>
                <a:cs typeface="Calibri"/>
              </a:rPr>
              <a:t>each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year</a:t>
            </a:r>
            <a:endParaRPr sz="2000" dirty="0">
              <a:latin typeface="Calibri"/>
              <a:cs typeface="Calibri"/>
            </a:endParaRPr>
          </a:p>
          <a:p>
            <a:pPr marL="698500" marR="5080" lvl="1" indent="-228600">
              <a:lnSpc>
                <a:spcPct val="80000"/>
              </a:lnSpc>
              <a:spcBef>
                <a:spcPts val="5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Represents </a:t>
            </a:r>
            <a:r>
              <a:rPr sz="2000" spc="-5" dirty="0">
                <a:latin typeface="Calibri"/>
                <a:cs typeface="Calibri"/>
              </a:rPr>
              <a:t>the applicable SIG </a:t>
            </a:r>
            <a:r>
              <a:rPr sz="2000" spc="-10" dirty="0">
                <a:latin typeface="Calibri"/>
                <a:cs typeface="Calibri"/>
              </a:rPr>
              <a:t>at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Fall </a:t>
            </a:r>
            <a:r>
              <a:rPr lang="en-US" sz="2000" spc="-5" dirty="0" smtClean="0">
                <a:latin typeface="Calibri"/>
                <a:cs typeface="Calibri"/>
              </a:rPr>
              <a:t>AOPT</a:t>
            </a:r>
            <a:r>
              <a:rPr sz="2000" spc="-10" dirty="0" smtClean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Strategic </a:t>
            </a:r>
            <a:r>
              <a:rPr sz="2000" spc="-5" dirty="0">
                <a:latin typeface="Calibri"/>
                <a:cs typeface="Calibri"/>
              </a:rPr>
              <a:t>Planning meeting  </a:t>
            </a:r>
            <a:r>
              <a:rPr sz="2000" spc="-10" dirty="0">
                <a:latin typeface="Calibri"/>
                <a:cs typeface="Calibri"/>
              </a:rPr>
              <a:t>every </a:t>
            </a:r>
            <a:r>
              <a:rPr sz="2000" spc="-5" dirty="0">
                <a:latin typeface="Calibri"/>
                <a:cs typeface="Calibri"/>
              </a:rPr>
              <a:t>5 </a:t>
            </a:r>
            <a:r>
              <a:rPr sz="2000" spc="-15" dirty="0">
                <a:latin typeface="Calibri"/>
                <a:cs typeface="Calibri"/>
              </a:rPr>
              <a:t>years </a:t>
            </a:r>
            <a:r>
              <a:rPr sz="2000" spc="-5" dirty="0">
                <a:latin typeface="Calibri"/>
                <a:cs typeface="Calibri"/>
              </a:rPr>
              <a:t>as </a:t>
            </a:r>
            <a:r>
              <a:rPr sz="2000" spc="-10" dirty="0">
                <a:latin typeface="Calibri"/>
                <a:cs typeface="Calibri"/>
              </a:rPr>
              <a:t>well </a:t>
            </a:r>
            <a:r>
              <a:rPr sz="2000" spc="-5" dirty="0">
                <a:latin typeface="Calibri"/>
                <a:cs typeface="Calibri"/>
              </a:rPr>
              <a:t>as other </a:t>
            </a:r>
            <a:r>
              <a:rPr lang="en-US" sz="2000" spc="-10" dirty="0" smtClean="0">
                <a:latin typeface="Calibri"/>
                <a:cs typeface="Calibri"/>
              </a:rPr>
              <a:t>Academy </a:t>
            </a:r>
            <a:r>
              <a:rPr sz="2000" spc="-5" dirty="0" smtClean="0">
                <a:latin typeface="Calibri"/>
                <a:cs typeface="Calibri"/>
              </a:rPr>
              <a:t>meetings </a:t>
            </a:r>
            <a:r>
              <a:rPr sz="2000" spc="-5" dirty="0">
                <a:latin typeface="Calibri"/>
                <a:cs typeface="Calibri"/>
              </a:rPr>
              <a:t>when </a:t>
            </a:r>
            <a:r>
              <a:rPr sz="2000" spc="-10" dirty="0">
                <a:latin typeface="Calibri"/>
                <a:cs typeface="Calibri"/>
              </a:rPr>
              <a:t>requested by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BOD</a:t>
            </a:r>
            <a:endParaRPr sz="2000" dirty="0">
              <a:latin typeface="Calibri"/>
              <a:cs typeface="Calibri"/>
            </a:endParaRPr>
          </a:p>
          <a:p>
            <a:pPr marL="698500" marR="96520" lvl="1" indent="-228600">
              <a:lnSpc>
                <a:spcPct val="80000"/>
              </a:lnSpc>
              <a:spcBef>
                <a:spcPts val="5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Provides </a:t>
            </a:r>
            <a:r>
              <a:rPr sz="2000" spc="-5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written report </a:t>
            </a:r>
            <a:r>
              <a:rPr sz="2000" spc="-5" dirty="0">
                <a:latin typeface="Calibri"/>
                <a:cs typeface="Calibri"/>
              </a:rPr>
              <a:t>on SIG activities one </a:t>
            </a:r>
            <a:r>
              <a:rPr sz="2000" spc="-10" dirty="0">
                <a:latin typeface="Calibri"/>
                <a:cs typeface="Calibri"/>
              </a:rPr>
              <a:t>month </a:t>
            </a:r>
            <a:r>
              <a:rPr sz="2000" spc="-5" dirty="0">
                <a:latin typeface="Calibri"/>
                <a:cs typeface="Calibri"/>
              </a:rPr>
              <a:t>prior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20" dirty="0">
                <a:latin typeface="Calibri"/>
                <a:cs typeface="Calibri"/>
              </a:rPr>
              <a:t>Fall </a:t>
            </a:r>
            <a:r>
              <a:rPr sz="2000" spc="-5" dirty="0">
                <a:latin typeface="Calibri"/>
                <a:cs typeface="Calibri"/>
              </a:rPr>
              <a:t>BOD meeting, </a:t>
            </a:r>
            <a:r>
              <a:rPr lang="en-US" sz="2000" spc="-10" dirty="0" smtClean="0">
                <a:latin typeface="Calibri"/>
                <a:cs typeface="Calibri"/>
              </a:rPr>
              <a:t>Academy </a:t>
            </a:r>
            <a:r>
              <a:rPr sz="2000" spc="-5" dirty="0" smtClean="0">
                <a:latin typeface="Calibri"/>
                <a:cs typeface="Calibri"/>
              </a:rPr>
              <a:t>BOD </a:t>
            </a:r>
            <a:r>
              <a:rPr sz="2000" spc="-5" dirty="0">
                <a:latin typeface="Calibri"/>
                <a:cs typeface="Calibri"/>
              </a:rPr>
              <a:t>meeting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spc="-5" dirty="0">
                <a:latin typeface="Calibri"/>
                <a:cs typeface="Calibri"/>
              </a:rPr>
              <a:t>CSM, and July BOD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meeting</a:t>
            </a:r>
            <a:endParaRPr sz="20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Submits </a:t>
            </a:r>
            <a:r>
              <a:rPr sz="2000" spc="-5" dirty="0">
                <a:latin typeface="Calibri"/>
                <a:cs typeface="Calibri"/>
              </a:rPr>
              <a:t>a SIG </a:t>
            </a:r>
            <a:r>
              <a:rPr sz="2000" spc="-10" dirty="0">
                <a:latin typeface="Calibri"/>
                <a:cs typeface="Calibri"/>
              </a:rPr>
              <a:t>informational </a:t>
            </a:r>
            <a:r>
              <a:rPr sz="2000" spc="-15" dirty="0">
                <a:latin typeface="Calibri"/>
                <a:cs typeface="Calibri"/>
              </a:rPr>
              <a:t>update </a:t>
            </a:r>
            <a:r>
              <a:rPr sz="2000" spc="-10" dirty="0">
                <a:latin typeface="Calibri"/>
                <a:cs typeface="Calibri"/>
              </a:rPr>
              <a:t>and/or article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i="1" spc="-10" dirty="0">
                <a:latin typeface="Calibri"/>
                <a:cs typeface="Calibri"/>
              </a:rPr>
              <a:t>OPTP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spc="-10" dirty="0">
                <a:latin typeface="Calibri"/>
                <a:cs typeface="Calibri"/>
              </a:rPr>
              <a:t>least </a:t>
            </a:r>
            <a:r>
              <a:rPr sz="2000" spc="-5" dirty="0">
                <a:latin typeface="Calibri"/>
                <a:cs typeface="Calibri"/>
              </a:rPr>
              <a:t>2 times per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year</a:t>
            </a:r>
            <a:endParaRPr sz="2000" dirty="0">
              <a:latin typeface="Calibri"/>
              <a:cs typeface="Calibri"/>
            </a:endParaRPr>
          </a:p>
          <a:p>
            <a:pPr marL="698500" marR="105410" lvl="1" indent="-228600">
              <a:lnSpc>
                <a:spcPts val="1920"/>
              </a:lnSpc>
              <a:spcBef>
                <a:spcPts val="484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latin typeface="Calibri"/>
                <a:cs typeface="Calibri"/>
              </a:rPr>
              <a:t>Provides </a:t>
            </a:r>
            <a:r>
              <a:rPr sz="2000" spc="-5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report to </a:t>
            </a:r>
            <a:r>
              <a:rPr sz="2000" spc="-5" dirty="0">
                <a:latin typeface="Calibri"/>
                <a:cs typeface="Calibri"/>
              </a:rPr>
              <a:t>the BOD </a:t>
            </a:r>
            <a:r>
              <a:rPr sz="2000" spc="-20" dirty="0">
                <a:latin typeface="Calibri"/>
                <a:cs typeface="Calibri"/>
              </a:rPr>
              <a:t>for </a:t>
            </a:r>
            <a:r>
              <a:rPr sz="2000" spc="-15" dirty="0">
                <a:latin typeface="Calibri"/>
                <a:cs typeface="Calibri"/>
              </a:rPr>
              <a:t>review at </a:t>
            </a:r>
            <a:r>
              <a:rPr sz="2000" spc="-5" dirty="0">
                <a:latin typeface="Calibri"/>
                <a:cs typeface="Calibri"/>
              </a:rPr>
              <a:t>the CSM </a:t>
            </a:r>
            <a:r>
              <a:rPr sz="2000" spc="-10" dirty="0">
                <a:latin typeface="Calibri"/>
                <a:cs typeface="Calibri"/>
              </a:rPr>
              <a:t>Board </a:t>
            </a:r>
            <a:r>
              <a:rPr sz="2000" spc="-5" dirty="0">
                <a:latin typeface="Calibri"/>
                <a:cs typeface="Calibri"/>
              </a:rPr>
              <a:t>Meeting </a:t>
            </a:r>
            <a:r>
              <a:rPr sz="2000" spc="-10" dirty="0">
                <a:latin typeface="Calibri"/>
                <a:cs typeface="Calibri"/>
              </a:rPr>
              <a:t>during </a:t>
            </a:r>
            <a:r>
              <a:rPr sz="2000" spc="-5" dirty="0">
                <a:latin typeface="Calibri"/>
                <a:cs typeface="Calibri"/>
              </a:rPr>
              <a:t>their </a:t>
            </a:r>
            <a:r>
              <a:rPr sz="2000" spc="-10" dirty="0">
                <a:latin typeface="Calibri"/>
                <a:cs typeface="Calibri"/>
              </a:rPr>
              <a:t>third  year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20" dirty="0">
                <a:latin typeface="Calibri"/>
                <a:cs typeface="Calibri"/>
              </a:rPr>
              <a:t>Presidency, </a:t>
            </a:r>
            <a:r>
              <a:rPr sz="2000" spc="-10" dirty="0">
                <a:latin typeface="Calibri"/>
                <a:cs typeface="Calibri"/>
              </a:rPr>
              <a:t>indicating </a:t>
            </a:r>
            <a:r>
              <a:rPr sz="2000" spc="-5" dirty="0">
                <a:latin typeface="Calibri"/>
                <a:cs typeface="Calibri"/>
              </a:rPr>
              <a:t>how the SIG has </a:t>
            </a:r>
            <a:r>
              <a:rPr sz="2000" spc="-10" dirty="0">
                <a:latin typeface="Calibri"/>
                <a:cs typeface="Calibri"/>
              </a:rPr>
              <a:t>fulfilled </a:t>
            </a:r>
            <a:r>
              <a:rPr sz="2000" spc="-5" dirty="0">
                <a:latin typeface="Calibri"/>
                <a:cs typeface="Calibri"/>
              </a:rPr>
              <a:t>the six purposes </a:t>
            </a:r>
            <a:r>
              <a:rPr sz="2000" spc="-10" dirty="0">
                <a:latin typeface="Calibri"/>
                <a:cs typeface="Calibri"/>
              </a:rPr>
              <a:t>documented </a:t>
            </a:r>
            <a:r>
              <a:rPr sz="2000" spc="-20" dirty="0">
                <a:latin typeface="Calibri"/>
                <a:cs typeface="Calibri"/>
              </a:rPr>
              <a:t>for  </a:t>
            </a:r>
            <a:r>
              <a:rPr sz="2000" spc="-5" dirty="0">
                <a:latin typeface="Calibri"/>
                <a:cs typeface="Calibri"/>
              </a:rPr>
              <a:t>SIGs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57609" y="3797808"/>
            <a:ext cx="834390" cy="1783080"/>
          </a:xfrm>
          <a:custGeom>
            <a:avLst/>
            <a:gdLst/>
            <a:ahLst/>
            <a:cxnLst/>
            <a:rect l="l" t="t" r="r" b="b"/>
            <a:pathLst>
              <a:path w="834390" h="1783079">
                <a:moveTo>
                  <a:pt x="834390" y="0"/>
                </a:moveTo>
                <a:lnTo>
                  <a:pt x="0" y="891540"/>
                </a:lnTo>
                <a:lnTo>
                  <a:pt x="834390" y="1783080"/>
                </a:lnTo>
                <a:lnTo>
                  <a:pt x="834390" y="0"/>
                </a:lnTo>
                <a:close/>
              </a:path>
            </a:pathLst>
          </a:custGeom>
          <a:solidFill>
            <a:srgbClr val="0054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620520" cy="1691005"/>
          </a:xfrm>
          <a:custGeom>
            <a:avLst/>
            <a:gdLst/>
            <a:ahLst/>
            <a:cxnLst/>
            <a:rect l="l" t="t" r="r" b="b"/>
            <a:pathLst>
              <a:path w="1620520" h="1691005">
                <a:moveTo>
                  <a:pt x="1620012" y="0"/>
                </a:moveTo>
                <a:lnTo>
                  <a:pt x="0" y="0"/>
                </a:lnTo>
                <a:lnTo>
                  <a:pt x="0" y="1690877"/>
                </a:lnTo>
                <a:lnTo>
                  <a:pt x="1620012" y="0"/>
                </a:lnTo>
                <a:close/>
              </a:path>
            </a:pathLst>
          </a:custGeom>
          <a:solidFill>
            <a:srgbClr val="008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561637"/>
            <a:ext cx="3036071" cy="83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1314" y="5547989"/>
            <a:ext cx="2017951" cy="12132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49815573B1CF4E8E6FC1E5EFBB5B1E" ma:contentTypeVersion="16" ma:contentTypeDescription="Create a new document." ma:contentTypeScope="" ma:versionID="876d5bc288cbf192800c7af02a05edad">
  <xsd:schema xmlns:xsd="http://www.w3.org/2001/XMLSchema" xmlns:xs="http://www.w3.org/2001/XMLSchema" xmlns:p="http://schemas.microsoft.com/office/2006/metadata/properties" xmlns:ns2="bc241f0e-a1d4-4532-a091-537a9973e2a9" xmlns:ns3="1504bfdf-5c28-4ae3-9a5c-8e920b857553" targetNamespace="http://schemas.microsoft.com/office/2006/metadata/properties" ma:root="true" ma:fieldsID="7d6739808ecc29133ad95bb8ebc998fb" ns2:_="" ns3:_="">
    <xsd:import namespace="bc241f0e-a1d4-4532-a091-537a9973e2a9"/>
    <xsd:import namespace="1504bfdf-5c28-4ae3-9a5c-8e920b8575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41f0e-a1d4-4532-a091-537a9973e2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fe4be54-359c-40c3-8026-ff0bded2dd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4bfdf-5c28-4ae3-9a5c-8e920b85755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4a5124-0fb4-48ce-a224-8daf88fcf5a0}" ma:internalName="TaxCatchAll" ma:showField="CatchAllData" ma:web="1504bfdf-5c28-4ae3-9a5c-8e920b8575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04bfdf-5c28-4ae3-9a5c-8e920b857553" xsi:nil="true"/>
    <lcf76f155ced4ddcb4097134ff3c332f xmlns="bc241f0e-a1d4-4532-a091-537a9973e2a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3D2692-5F35-4795-B12F-64A501C55F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72D8D9-4970-4160-8604-28366AA94E61}"/>
</file>

<file path=customXml/itemProps3.xml><?xml version="1.0" encoding="utf-8"?>
<ds:datastoreItem xmlns:ds="http://schemas.openxmlformats.org/officeDocument/2006/customXml" ds:itemID="{DB66E435-2670-453F-A3E1-4383F0149218}">
  <ds:schemaRefs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bc241f0e-a1d4-4532-a091-537a9973e2a9"/>
    <ds:schemaRef ds:uri="1504bfdf-5c28-4ae3-9a5c-8e920b857553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3155</Words>
  <Application>Microsoft Office PowerPoint</Application>
  <PresentationFormat>Widescreen</PresentationFormat>
  <Paragraphs>233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Corbel</vt:lpstr>
      <vt:lpstr>Times New Roman</vt:lpstr>
      <vt:lpstr>Office Theme</vt:lpstr>
      <vt:lpstr>PowerPoint Presentation</vt:lpstr>
      <vt:lpstr>BYLAWS, STRATEGIC PLAN AND POLICIES</vt:lpstr>
      <vt:lpstr>SIG PURPOSE</vt:lpstr>
      <vt:lpstr>SIG MEMBERSHIP</vt:lpstr>
      <vt:lpstr>COMMUNICATING WITH SIG MEMBERSHIP</vt:lpstr>
      <vt:lpstr>COMMUNICATING WITH SIG MEMBERSHIP</vt:lpstr>
      <vt:lpstr>SPECIAL INTEREST GROUPS (SIG)</vt:lpstr>
      <vt:lpstr>GOVERNING BOARD</vt:lpstr>
      <vt:lpstr>REQUIRED ACTIVITIES OF SIG OFFICERS</vt:lpstr>
      <vt:lpstr>REQUIRED ACTIVITIES OF SIG OFFICERS</vt:lpstr>
      <vt:lpstr>ELECTION PROCESS/TERMS OF OFFICE</vt:lpstr>
      <vt:lpstr>BOARD, COMMITTEE, SIG POLICY - DISMISSAL</vt:lpstr>
      <vt:lpstr>SIG BUDGETS - $3,750 ANNUAL BUDGET</vt:lpstr>
      <vt:lpstr>SAMPLE SIG BUDGET</vt:lpstr>
      <vt:lpstr>SIG ENCUMBERED FUNDS</vt:lpstr>
      <vt:lpstr>SIG ENCUMBERED FUNDS</vt:lpstr>
      <vt:lpstr>REIMBURSEMENT POLICY/FORM</vt:lpstr>
      <vt:lpstr>SUBMITTING PROPOSALS FOR CSM PROGRAMING</vt:lpstr>
      <vt:lpstr>CSM PROPOSAL GRADING</vt:lpstr>
      <vt:lpstr>POLICY ON PAYING SPEAKERS – 2 OPTIONS</vt:lpstr>
      <vt:lpstr>CRITERIA FOR CANCELLATION OF PRE-CONFERENCE COURSES</vt:lpstr>
      <vt:lpstr>CRITERIA FOR CANCELLATION OF OFF-SITE COURSES</vt:lpstr>
      <vt:lpstr>ORTHOPAEDIC PHYSICAL THERAPY PRACTICE (OPTP)</vt:lpstr>
      <vt:lpstr>OPTP CONTINUED – CRITERIA FOR SUBMISSION</vt:lpstr>
      <vt:lpstr>SIG LOGOS</vt:lpstr>
      <vt:lpstr>MEETING MINUTES</vt:lpstr>
      <vt:lpstr>LIASIONS</vt:lpstr>
      <vt:lpstr>STRATEGIC INITATIVE PROCESS</vt:lpstr>
      <vt:lpstr>AOPT BOARD OF DIRECTORS DUTIES AND TERMS</vt:lpstr>
      <vt:lpstr>AOPT OFFICE OPERATIONS/STAFF</vt:lpstr>
      <vt:lpstr>AOPT OFFICE Built in 1995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ORTHOPAEDIC SECTION MEMBERSHIP MEETING</dc:title>
  <dc:creator>Leah Vogt</dc:creator>
  <cp:lastModifiedBy>Tara Fredrickson</cp:lastModifiedBy>
  <cp:revision>47</cp:revision>
  <cp:lastPrinted>2019-01-11T21:03:33Z</cp:lastPrinted>
  <dcterms:created xsi:type="dcterms:W3CDTF">2019-01-11T20:08:05Z</dcterms:created>
  <dcterms:modified xsi:type="dcterms:W3CDTF">2022-06-02T15:59:38Z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2019-01-11T00:00:00Z</vt:filetime>
  </property>
  <property fmtid="{D5CDD505-2E9C-101B-9397-08002B2CF9AE}" pid="5" name="ContentTypeId">
    <vt:lpwstr>0x010100C349815573B1CF4E8E6FC1E5EFBB5B1E</vt:lpwstr>
  </property>
</Properties>
</file>