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75C7A5-52CD-4C5F-BCB6-3E0AB783FE96}" v="13" dt="2022-11-17T22:36:56.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5" autoAdjust="0"/>
    <p:restoredTop sz="94660"/>
  </p:normalViewPr>
  <p:slideViewPr>
    <p:cSldViewPr snapToGrid="0">
      <p:cViewPr varScale="1">
        <p:scale>
          <a:sx n="116" d="100"/>
          <a:sy n="116" d="100"/>
        </p:scale>
        <p:origin x="102"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uber, James" userId="4d7d7f7d-cb37-493f-90d7-c8c9df01449f" providerId="ADAL" clId="{A975C7A5-52CD-4C5F-BCB6-3E0AB783FE96}"/>
    <pc:docChg chg="custSel modSld">
      <pc:chgData name="Dauber, James" userId="4d7d7f7d-cb37-493f-90d7-c8c9df01449f" providerId="ADAL" clId="{A975C7A5-52CD-4C5F-BCB6-3E0AB783FE96}" dt="2022-11-17T22:37:31.316" v="203" actId="20577"/>
      <pc:docMkLst>
        <pc:docMk/>
      </pc:docMkLst>
      <pc:sldChg chg="addSp delSp modSp mod">
        <pc:chgData name="Dauber, James" userId="4d7d7f7d-cb37-493f-90d7-c8c9df01449f" providerId="ADAL" clId="{A975C7A5-52CD-4C5F-BCB6-3E0AB783FE96}" dt="2022-11-17T16:04:49.168" v="178" actId="14100"/>
        <pc:sldMkLst>
          <pc:docMk/>
          <pc:sldMk cId="2502570398" sldId="256"/>
        </pc:sldMkLst>
        <pc:spChg chg="mod">
          <ac:chgData name="Dauber, James" userId="4d7d7f7d-cb37-493f-90d7-c8c9df01449f" providerId="ADAL" clId="{A975C7A5-52CD-4C5F-BCB6-3E0AB783FE96}" dt="2022-11-17T16:00:20.387" v="146" actId="1076"/>
          <ac:spMkLst>
            <pc:docMk/>
            <pc:sldMk cId="2502570398" sldId="256"/>
            <ac:spMk id="2" creationId="{5F257211-AC69-7573-2A2A-9F719FD634CE}"/>
          </ac:spMkLst>
        </pc:spChg>
        <pc:spChg chg="mod">
          <ac:chgData name="Dauber, James" userId="4d7d7f7d-cb37-493f-90d7-c8c9df01449f" providerId="ADAL" clId="{A975C7A5-52CD-4C5F-BCB6-3E0AB783FE96}" dt="2022-11-17T16:00:17.370" v="145" actId="1076"/>
          <ac:spMkLst>
            <pc:docMk/>
            <pc:sldMk cId="2502570398" sldId="256"/>
            <ac:spMk id="3" creationId="{8807EFBD-A711-8831-779E-A25228FC029D}"/>
          </ac:spMkLst>
        </pc:spChg>
        <pc:picChg chg="add del mod">
          <ac:chgData name="Dauber, James" userId="4d7d7f7d-cb37-493f-90d7-c8c9df01449f" providerId="ADAL" clId="{A975C7A5-52CD-4C5F-BCB6-3E0AB783FE96}" dt="2022-11-17T16:00:57.550" v="150" actId="21"/>
          <ac:picMkLst>
            <pc:docMk/>
            <pc:sldMk cId="2502570398" sldId="256"/>
            <ac:picMk id="5" creationId="{5CE04E07-64EB-3E69-6BEB-D885F9412120}"/>
          </ac:picMkLst>
        </pc:picChg>
        <pc:picChg chg="add del mod">
          <ac:chgData name="Dauber, James" userId="4d7d7f7d-cb37-493f-90d7-c8c9df01449f" providerId="ADAL" clId="{A975C7A5-52CD-4C5F-BCB6-3E0AB783FE96}" dt="2022-11-17T16:00:05.955" v="143" actId="21"/>
          <ac:picMkLst>
            <pc:docMk/>
            <pc:sldMk cId="2502570398" sldId="256"/>
            <ac:picMk id="7" creationId="{EECBFB8D-1C5F-6840-C26B-5843DDC1702E}"/>
          </ac:picMkLst>
        </pc:picChg>
        <pc:picChg chg="add del mod">
          <ac:chgData name="Dauber, James" userId="4d7d7f7d-cb37-493f-90d7-c8c9df01449f" providerId="ADAL" clId="{A975C7A5-52CD-4C5F-BCB6-3E0AB783FE96}" dt="2022-11-17T15:55:04.526" v="141" actId="21"/>
          <ac:picMkLst>
            <pc:docMk/>
            <pc:sldMk cId="2502570398" sldId="256"/>
            <ac:picMk id="9" creationId="{2A8A982A-2E80-2E10-44A9-A083EDA927C4}"/>
          </ac:picMkLst>
        </pc:picChg>
        <pc:picChg chg="add mod">
          <ac:chgData name="Dauber, James" userId="4d7d7f7d-cb37-493f-90d7-c8c9df01449f" providerId="ADAL" clId="{A975C7A5-52CD-4C5F-BCB6-3E0AB783FE96}" dt="2022-11-17T16:04:49.168" v="178" actId="14100"/>
          <ac:picMkLst>
            <pc:docMk/>
            <pc:sldMk cId="2502570398" sldId="256"/>
            <ac:picMk id="11" creationId="{3D1913B8-A541-56D4-2633-B38DA062C202}"/>
          </ac:picMkLst>
        </pc:picChg>
        <pc:picChg chg="add del mod">
          <ac:chgData name="Dauber, James" userId="4d7d7f7d-cb37-493f-90d7-c8c9df01449f" providerId="ADAL" clId="{A975C7A5-52CD-4C5F-BCB6-3E0AB783FE96}" dt="2022-11-17T16:01:23.937" v="156" actId="21"/>
          <ac:picMkLst>
            <pc:docMk/>
            <pc:sldMk cId="2502570398" sldId="256"/>
            <ac:picMk id="13" creationId="{A27A7C63-3048-6E88-4FF0-65F8B8424BAC}"/>
          </ac:picMkLst>
        </pc:picChg>
        <pc:picChg chg="add del mod">
          <ac:chgData name="Dauber, James" userId="4d7d7f7d-cb37-493f-90d7-c8c9df01449f" providerId="ADAL" clId="{A975C7A5-52CD-4C5F-BCB6-3E0AB783FE96}" dt="2022-11-17T16:02:23.379" v="162" actId="21"/>
          <ac:picMkLst>
            <pc:docMk/>
            <pc:sldMk cId="2502570398" sldId="256"/>
            <ac:picMk id="15" creationId="{3024B763-B7E4-911F-C886-477E09C0D0D0}"/>
          </ac:picMkLst>
        </pc:picChg>
        <pc:picChg chg="add del mod">
          <ac:chgData name="Dauber, James" userId="4d7d7f7d-cb37-493f-90d7-c8c9df01449f" providerId="ADAL" clId="{A975C7A5-52CD-4C5F-BCB6-3E0AB783FE96}" dt="2022-11-17T16:03:04.713" v="168" actId="21"/>
          <ac:picMkLst>
            <pc:docMk/>
            <pc:sldMk cId="2502570398" sldId="256"/>
            <ac:picMk id="17" creationId="{578ECE8D-93B6-3C36-F28B-3439CEB168A6}"/>
          </ac:picMkLst>
        </pc:picChg>
        <pc:picChg chg="add del mod">
          <ac:chgData name="Dauber, James" userId="4d7d7f7d-cb37-493f-90d7-c8c9df01449f" providerId="ADAL" clId="{A975C7A5-52CD-4C5F-BCB6-3E0AB783FE96}" dt="2022-11-17T16:04:02.245" v="175" actId="21"/>
          <ac:picMkLst>
            <pc:docMk/>
            <pc:sldMk cId="2502570398" sldId="256"/>
            <ac:picMk id="19" creationId="{65BC6ACD-815B-7AC1-F336-18287B899AC1}"/>
          </ac:picMkLst>
        </pc:picChg>
        <pc:picChg chg="add mod">
          <ac:chgData name="Dauber, James" userId="4d7d7f7d-cb37-493f-90d7-c8c9df01449f" providerId="ADAL" clId="{A975C7A5-52CD-4C5F-BCB6-3E0AB783FE96}" dt="2022-11-17T16:04:12.847" v="177" actId="14100"/>
          <ac:picMkLst>
            <pc:docMk/>
            <pc:sldMk cId="2502570398" sldId="256"/>
            <ac:picMk id="21" creationId="{7D0E3C05-DCFA-403F-C2C0-F44F2A1A1467}"/>
          </ac:picMkLst>
        </pc:picChg>
      </pc:sldChg>
      <pc:sldChg chg="modSp mod">
        <pc:chgData name="Dauber, James" userId="4d7d7f7d-cb37-493f-90d7-c8c9df01449f" providerId="ADAL" clId="{A975C7A5-52CD-4C5F-BCB6-3E0AB783FE96}" dt="2022-11-17T22:37:18.800" v="199" actId="20577"/>
        <pc:sldMkLst>
          <pc:docMk/>
          <pc:sldMk cId="1152352179" sldId="260"/>
        </pc:sldMkLst>
        <pc:spChg chg="mod">
          <ac:chgData name="Dauber, James" userId="4d7d7f7d-cb37-493f-90d7-c8c9df01449f" providerId="ADAL" clId="{A975C7A5-52CD-4C5F-BCB6-3E0AB783FE96}" dt="2022-11-17T22:37:18.800" v="199" actId="20577"/>
          <ac:spMkLst>
            <pc:docMk/>
            <pc:sldMk cId="1152352179" sldId="260"/>
            <ac:spMk id="3" creationId="{81112367-B069-2445-DA4C-0807B0A4AA37}"/>
          </ac:spMkLst>
        </pc:spChg>
      </pc:sldChg>
      <pc:sldChg chg="modSp mod">
        <pc:chgData name="Dauber, James" userId="4d7d7f7d-cb37-493f-90d7-c8c9df01449f" providerId="ADAL" clId="{A975C7A5-52CD-4C5F-BCB6-3E0AB783FE96}" dt="2022-11-17T22:37:31.316" v="203" actId="20577"/>
        <pc:sldMkLst>
          <pc:docMk/>
          <pc:sldMk cId="2871952609" sldId="261"/>
        </pc:sldMkLst>
        <pc:spChg chg="mod">
          <ac:chgData name="Dauber, James" userId="4d7d7f7d-cb37-493f-90d7-c8c9df01449f" providerId="ADAL" clId="{A975C7A5-52CD-4C5F-BCB6-3E0AB783FE96}" dt="2022-11-17T22:37:31.316" v="203" actId="20577"/>
          <ac:spMkLst>
            <pc:docMk/>
            <pc:sldMk cId="2871952609" sldId="261"/>
            <ac:spMk id="3" creationId="{81112367-B069-2445-DA4C-0807B0A4AA37}"/>
          </ac:spMkLst>
        </pc:spChg>
      </pc:sldChg>
      <pc:sldChg chg="modSp mod">
        <pc:chgData name="Dauber, James" userId="4d7d7f7d-cb37-493f-90d7-c8c9df01449f" providerId="ADAL" clId="{A975C7A5-52CD-4C5F-BCB6-3E0AB783FE96}" dt="2022-11-17T22:37:09.933" v="195" actId="20577"/>
        <pc:sldMkLst>
          <pc:docMk/>
          <pc:sldMk cId="3445692890" sldId="262"/>
        </pc:sldMkLst>
        <pc:spChg chg="mod">
          <ac:chgData name="Dauber, James" userId="4d7d7f7d-cb37-493f-90d7-c8c9df01449f" providerId="ADAL" clId="{A975C7A5-52CD-4C5F-BCB6-3E0AB783FE96}" dt="2022-11-17T22:37:09.933" v="195" actId="20577"/>
          <ac:spMkLst>
            <pc:docMk/>
            <pc:sldMk cId="3445692890" sldId="262"/>
            <ac:spMk id="3" creationId="{81112367-B069-2445-DA4C-0807B0A4AA37}"/>
          </ac:spMkLst>
        </pc:spChg>
      </pc:sldChg>
      <pc:sldChg chg="modSp mod">
        <pc:chgData name="Dauber, James" userId="4d7d7f7d-cb37-493f-90d7-c8c9df01449f" providerId="ADAL" clId="{A975C7A5-52CD-4C5F-BCB6-3E0AB783FE96}" dt="2022-11-17T22:36:56.109" v="191" actId="20577"/>
        <pc:sldMkLst>
          <pc:docMk/>
          <pc:sldMk cId="1420062790" sldId="263"/>
        </pc:sldMkLst>
        <pc:spChg chg="mod">
          <ac:chgData name="Dauber, James" userId="4d7d7f7d-cb37-493f-90d7-c8c9df01449f" providerId="ADAL" clId="{A975C7A5-52CD-4C5F-BCB6-3E0AB783FE96}" dt="2022-11-17T22:36:48.097" v="187" actId="20577"/>
          <ac:spMkLst>
            <pc:docMk/>
            <pc:sldMk cId="1420062790" sldId="263"/>
            <ac:spMk id="3" creationId="{81112367-B069-2445-DA4C-0807B0A4AA37}"/>
          </ac:spMkLst>
        </pc:spChg>
        <pc:spChg chg="mod">
          <ac:chgData name="Dauber, James" userId="4d7d7f7d-cb37-493f-90d7-c8c9df01449f" providerId="ADAL" clId="{A975C7A5-52CD-4C5F-BCB6-3E0AB783FE96}" dt="2022-11-17T22:36:56.109" v="191" actId="20577"/>
          <ac:spMkLst>
            <pc:docMk/>
            <pc:sldMk cId="1420062790" sldId="263"/>
            <ac:spMk id="4" creationId="{CB612EF6-0203-ADFF-6CE4-72C1E1F4E09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9ED9D-981B-D2AD-89C7-5B8EAC151A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52ED09-20F9-7703-AFCC-B7FACE5C04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52BDA7-5CCA-E14E-FE53-1883588DC200}"/>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5" name="Footer Placeholder 4">
            <a:extLst>
              <a:ext uri="{FF2B5EF4-FFF2-40B4-BE49-F238E27FC236}">
                <a16:creationId xmlns:a16="http://schemas.microsoft.com/office/drawing/2014/main" id="{BB36636A-0CD4-99CB-64D9-CC1F2AEFC2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D21AB2-1428-13BF-C019-283ED5FF5FC4}"/>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387911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43841-9310-C0BC-2C5A-037CE9F2AD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021F3D-C074-F720-CF90-84CE0FD9C4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B473F-5855-1C7E-19DA-CB5DB9A68948}"/>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5" name="Footer Placeholder 4">
            <a:extLst>
              <a:ext uri="{FF2B5EF4-FFF2-40B4-BE49-F238E27FC236}">
                <a16:creationId xmlns:a16="http://schemas.microsoft.com/office/drawing/2014/main" id="{2D50B5C8-D6E7-5B3A-3272-8D38775AD5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DC6279-5A9E-A3EB-DB36-7B9B8CD7A55F}"/>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275799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483CA-33E6-D9CB-417A-9159FC7C4A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16FD36-05AD-C270-1902-7D79B4A0BF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8834E8-611F-AE4A-39CC-C4356EAFB1E3}"/>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5" name="Footer Placeholder 4">
            <a:extLst>
              <a:ext uri="{FF2B5EF4-FFF2-40B4-BE49-F238E27FC236}">
                <a16:creationId xmlns:a16="http://schemas.microsoft.com/office/drawing/2014/main" id="{45E60BD3-4AEC-C942-F7D9-D7FDDB15FC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AB0048-9FED-E085-63B2-0C6FBE0C1A82}"/>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271364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F6E1A-BF0D-4013-7F09-0294B7C294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2CA581-D0EF-4962-54FE-D96CB52B0E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D7756B-BB23-BE4F-B0D5-50F713999A0B}"/>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5" name="Footer Placeholder 4">
            <a:extLst>
              <a:ext uri="{FF2B5EF4-FFF2-40B4-BE49-F238E27FC236}">
                <a16:creationId xmlns:a16="http://schemas.microsoft.com/office/drawing/2014/main" id="{79B36F0C-B4CA-DBFE-95BC-0911CAB8C7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BD8D2-389E-5EB8-88DF-398C2B4C2590}"/>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309143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9E7C6-A61D-93E8-DADE-56AC86B071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AAC3A5-1734-F742-E7D0-41B9740BD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6B585F-DB2D-AD99-452D-B0E13CB28E6A}"/>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5" name="Footer Placeholder 4">
            <a:extLst>
              <a:ext uri="{FF2B5EF4-FFF2-40B4-BE49-F238E27FC236}">
                <a16:creationId xmlns:a16="http://schemas.microsoft.com/office/drawing/2014/main" id="{723D9D83-381B-3C89-3DC4-722EE1CB4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90F9A-5DC4-1860-D13B-3EAC9BE0F346}"/>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120534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039B3-3EEE-BB6C-DF79-F63EF0766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B3D6B6-F5FA-C976-433B-48C6327ACD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124F67-9394-31C4-0761-EE453F33B9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BCC8EA-33BD-51A5-F3AA-9C7607ABCEC8}"/>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6" name="Footer Placeholder 5">
            <a:extLst>
              <a:ext uri="{FF2B5EF4-FFF2-40B4-BE49-F238E27FC236}">
                <a16:creationId xmlns:a16="http://schemas.microsoft.com/office/drawing/2014/main" id="{5D8AA706-E2BE-0D66-EE85-D9B9CC8D62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94A10A-9D32-E81A-8102-F71CBA0276A9}"/>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414805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96384-6DC6-6319-8017-78EA3A71D8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7119AD-EDDB-1957-DEE8-08D573FA7B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3D6099-E7C2-0B62-F5F7-71776C66B6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0EE3B2-7A3D-778A-A6A6-24F68673B3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219090-B50B-6CF3-93C1-327C25D8B7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419002-1888-F283-BA8D-C19C4CE54F15}"/>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8" name="Footer Placeholder 7">
            <a:extLst>
              <a:ext uri="{FF2B5EF4-FFF2-40B4-BE49-F238E27FC236}">
                <a16:creationId xmlns:a16="http://schemas.microsoft.com/office/drawing/2014/main" id="{52241142-FC70-7736-8C15-E65DED8DFA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C78F3B-9D2F-F869-6FAF-BB895016D970}"/>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1435235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DF79-C67F-D421-5BB9-1ABF3C102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4B8C06-2413-F1D6-F2CF-DCC54EF4F474}"/>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4" name="Footer Placeholder 3">
            <a:extLst>
              <a:ext uri="{FF2B5EF4-FFF2-40B4-BE49-F238E27FC236}">
                <a16:creationId xmlns:a16="http://schemas.microsoft.com/office/drawing/2014/main" id="{C3EEE3E8-5A48-8D47-DC16-095FED5EF0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B9475-C99D-AA1D-557E-60BBB0873FF1}"/>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670906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D78D56-DE5F-8420-3DFB-3954BDFA1768}"/>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3" name="Footer Placeholder 2">
            <a:extLst>
              <a:ext uri="{FF2B5EF4-FFF2-40B4-BE49-F238E27FC236}">
                <a16:creationId xmlns:a16="http://schemas.microsoft.com/office/drawing/2014/main" id="{16493A9A-A256-2D7B-E7D8-AA2A7F54986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DADAF8-2086-6840-DE21-35FE5FA13B78}"/>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614673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7A418-04DF-534F-B4D4-8C8D050C37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5D4A1B-261D-FD95-704B-BCF876EBCD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51BC74-AB4C-86D9-974D-3FB22D95DA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FD8BE-35E4-C78A-42CF-DD43A557467C}"/>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6" name="Footer Placeholder 5">
            <a:extLst>
              <a:ext uri="{FF2B5EF4-FFF2-40B4-BE49-F238E27FC236}">
                <a16:creationId xmlns:a16="http://schemas.microsoft.com/office/drawing/2014/main" id="{B649798D-4426-E338-11F5-EE2E929767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80E2EE-0B32-896D-4202-83FFAFA9CC8E}"/>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404849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E11F5-FD33-9767-B5F9-9AC609640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4B992D-DBF4-D2FB-E43D-269BF73984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7E705C-BDAC-9428-9B26-0628E5D7BE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645164-E208-EBA2-EF3B-13447AD4C9F5}"/>
              </a:ext>
            </a:extLst>
          </p:cNvPr>
          <p:cNvSpPr>
            <a:spLocks noGrp="1"/>
          </p:cNvSpPr>
          <p:nvPr>
            <p:ph type="dt" sz="half" idx="10"/>
          </p:nvPr>
        </p:nvSpPr>
        <p:spPr/>
        <p:txBody>
          <a:bodyPr/>
          <a:lstStyle/>
          <a:p>
            <a:fld id="{D0AB2A23-F4D2-492D-9869-D0A806ACEF24}" type="datetimeFigureOut">
              <a:rPr lang="en-US" smtClean="0"/>
              <a:t>11/17/2022</a:t>
            </a:fld>
            <a:endParaRPr lang="en-US"/>
          </a:p>
        </p:txBody>
      </p:sp>
      <p:sp>
        <p:nvSpPr>
          <p:cNvPr id="6" name="Footer Placeholder 5">
            <a:extLst>
              <a:ext uri="{FF2B5EF4-FFF2-40B4-BE49-F238E27FC236}">
                <a16:creationId xmlns:a16="http://schemas.microsoft.com/office/drawing/2014/main" id="{2068FAEB-BA71-0274-6054-FD8297BD28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1D9931-E222-CA5E-8090-0F017E1AA607}"/>
              </a:ext>
            </a:extLst>
          </p:cNvPr>
          <p:cNvSpPr>
            <a:spLocks noGrp="1"/>
          </p:cNvSpPr>
          <p:nvPr>
            <p:ph type="sldNum" sz="quarter" idx="12"/>
          </p:nvPr>
        </p:nvSpPr>
        <p:spPr/>
        <p:txBody>
          <a:bodyPr/>
          <a:lstStyle/>
          <a:p>
            <a:fld id="{523EE4BE-049A-49E3-9AA8-2057B7B0ADDB}" type="slidenum">
              <a:rPr lang="en-US" smtClean="0"/>
              <a:t>‹#›</a:t>
            </a:fld>
            <a:endParaRPr lang="en-US"/>
          </a:p>
        </p:txBody>
      </p:sp>
    </p:spTree>
    <p:extLst>
      <p:ext uri="{BB962C8B-B14F-4D97-AF65-F5344CB8AC3E}">
        <p14:creationId xmlns:p14="http://schemas.microsoft.com/office/powerpoint/2010/main" val="408219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F4461F-DC31-C116-DAC2-7271554CF8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BC063A-A687-5711-8614-002D56F19D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F15BFA-499F-E883-D87D-A3E0A6A8ED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B2A23-F4D2-492D-9869-D0A806ACEF24}" type="datetimeFigureOut">
              <a:rPr lang="en-US" smtClean="0"/>
              <a:t>11/17/2022</a:t>
            </a:fld>
            <a:endParaRPr lang="en-US"/>
          </a:p>
        </p:txBody>
      </p:sp>
      <p:sp>
        <p:nvSpPr>
          <p:cNvPr id="5" name="Footer Placeholder 4">
            <a:extLst>
              <a:ext uri="{FF2B5EF4-FFF2-40B4-BE49-F238E27FC236}">
                <a16:creationId xmlns:a16="http://schemas.microsoft.com/office/drawing/2014/main" id="{7EFBD83C-DA21-E382-EDA6-249109C352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9C5CE6-45DE-8AFB-F561-526B1F635E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3EE4BE-049A-49E3-9AA8-2057B7B0ADDB}" type="slidenum">
              <a:rPr lang="en-US" smtClean="0"/>
              <a:t>‹#›</a:t>
            </a:fld>
            <a:endParaRPr lang="en-US"/>
          </a:p>
        </p:txBody>
      </p:sp>
    </p:spTree>
    <p:extLst>
      <p:ext uri="{BB962C8B-B14F-4D97-AF65-F5344CB8AC3E}">
        <p14:creationId xmlns:p14="http://schemas.microsoft.com/office/powerpoint/2010/main" val="1488799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57211-AC69-7573-2A2A-9F719FD634CE}"/>
              </a:ext>
            </a:extLst>
          </p:cNvPr>
          <p:cNvSpPr>
            <a:spLocks noGrp="1"/>
          </p:cNvSpPr>
          <p:nvPr>
            <p:ph type="ctrTitle"/>
          </p:nvPr>
        </p:nvSpPr>
        <p:spPr>
          <a:xfrm>
            <a:off x="2788508" y="817563"/>
            <a:ext cx="6614984" cy="937096"/>
          </a:xfrm>
        </p:spPr>
        <p:txBody>
          <a:bodyPr/>
          <a:lstStyle/>
          <a:p>
            <a:r>
              <a:rPr lang="en-US" b="1" dirty="0">
                <a:solidFill>
                  <a:srgbClr val="00B050"/>
                </a:solidFill>
              </a:rPr>
              <a:t>Mind Your Language</a:t>
            </a:r>
          </a:p>
        </p:txBody>
      </p:sp>
      <p:sp>
        <p:nvSpPr>
          <p:cNvPr id="3" name="Subtitle 2">
            <a:extLst>
              <a:ext uri="{FF2B5EF4-FFF2-40B4-BE49-F238E27FC236}">
                <a16:creationId xmlns:a16="http://schemas.microsoft.com/office/drawing/2014/main" id="{8807EFBD-A711-8831-779E-A25228FC029D}"/>
              </a:ext>
            </a:extLst>
          </p:cNvPr>
          <p:cNvSpPr>
            <a:spLocks noGrp="1"/>
          </p:cNvSpPr>
          <p:nvPr>
            <p:ph type="subTitle" idx="1"/>
          </p:nvPr>
        </p:nvSpPr>
        <p:spPr>
          <a:xfrm>
            <a:off x="1425146" y="2224284"/>
            <a:ext cx="9144000" cy="1540475"/>
          </a:xfrm>
        </p:spPr>
        <p:txBody>
          <a:bodyPr>
            <a:noAutofit/>
          </a:bodyPr>
          <a:lstStyle/>
          <a:p>
            <a:r>
              <a:rPr lang="en-US" sz="3200" b="1" dirty="0"/>
              <a:t>Calibrating your questions to generate a favorable response:</a:t>
            </a:r>
          </a:p>
          <a:p>
            <a:r>
              <a:rPr lang="en-US" sz="3200" b="1" dirty="0">
                <a:solidFill>
                  <a:srgbClr val="7030A0"/>
                </a:solidFill>
              </a:rPr>
              <a:t>The West Virginia Experience</a:t>
            </a:r>
          </a:p>
        </p:txBody>
      </p:sp>
      <p:pic>
        <p:nvPicPr>
          <p:cNvPr id="11" name="Picture 10" descr="A picture containing logo&#10;&#10;Description automatically generated">
            <a:extLst>
              <a:ext uri="{FF2B5EF4-FFF2-40B4-BE49-F238E27FC236}">
                <a16:creationId xmlns:a16="http://schemas.microsoft.com/office/drawing/2014/main" id="{3D1913B8-A541-56D4-2633-B38DA062C2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910" y="4167320"/>
            <a:ext cx="2594598" cy="2594598"/>
          </a:xfrm>
          <a:prstGeom prst="rect">
            <a:avLst/>
          </a:prstGeom>
        </p:spPr>
      </p:pic>
      <p:pic>
        <p:nvPicPr>
          <p:cNvPr id="21" name="Picture 20" descr="A sign on a brick wall&#10;&#10;Description automatically generated with medium confidence">
            <a:extLst>
              <a:ext uri="{FF2B5EF4-FFF2-40B4-BE49-F238E27FC236}">
                <a16:creationId xmlns:a16="http://schemas.microsoft.com/office/drawing/2014/main" id="{7D0E3C05-DCFA-403F-C2C0-F44F2A1A14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7092" y="4904602"/>
            <a:ext cx="4464908" cy="1953397"/>
          </a:xfrm>
          <a:prstGeom prst="rect">
            <a:avLst/>
          </a:prstGeom>
        </p:spPr>
      </p:pic>
    </p:spTree>
    <p:extLst>
      <p:ext uri="{BB962C8B-B14F-4D97-AF65-F5344CB8AC3E}">
        <p14:creationId xmlns:p14="http://schemas.microsoft.com/office/powerpoint/2010/main" val="2502570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Published Board opinion  </a:t>
            </a:r>
            <a:r>
              <a:rPr lang="en-US" sz="2000" b="1" dirty="0"/>
              <a:t>(22 Dec 2021)</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636373" y="2465153"/>
            <a:ext cx="10515600" cy="3227191"/>
          </a:xfrm>
        </p:spPr>
        <p:txBody>
          <a:bodyPr>
            <a:noAutofit/>
          </a:bodyPr>
          <a:lstStyle/>
          <a:p>
            <a:pPr marL="118745" marR="0" indent="0">
              <a:spcBef>
                <a:spcPts val="0"/>
              </a:spcBef>
              <a:spcAft>
                <a:spcPts val="0"/>
              </a:spcAft>
              <a:buNone/>
            </a:pPr>
            <a:r>
              <a:rPr lang="en-US"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“Therefore, the Board is of the opinion that a licensed physical therapist in West Virginia </a:t>
            </a:r>
            <a:r>
              <a:rPr lang="en-US"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may refer a patient to a radiologist (e.g., order imaging)</a:t>
            </a:r>
            <a:r>
              <a:rPr lang="en-US"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with clinical justification, </a:t>
            </a:r>
            <a:r>
              <a:rPr lang="en-US"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 any diagnostic imaging study</a:t>
            </a:r>
            <a:r>
              <a:rPr lang="en-US"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which is within the recognized standards of practice and education (including education in imaging) for a physical therapist. </a:t>
            </a:r>
            <a:r>
              <a:rPr lang="en-US" kern="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In summary, the Board is of the opinion that imaging referral is within the scope of the practice of ‘physical therapy’ as defined by West Virginia Code 30-2-8.”</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3656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WV Practice Act</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838200" y="2548638"/>
            <a:ext cx="10515600" cy="1760723"/>
          </a:xfrm>
        </p:spPr>
        <p:txBody>
          <a:bodyPr>
            <a:normAutofit/>
          </a:bodyPr>
          <a:lstStyle/>
          <a:p>
            <a:pPr marL="0" indent="0">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16-1-8.7.</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i="1" dirty="0">
                <a:effectLst/>
                <a:latin typeface="Calibri" panose="020F0502020204030204" pitchFamily="34" charset="0"/>
                <a:ea typeface="Calibri" panose="020F0502020204030204" pitchFamily="34" charset="0"/>
                <a:cs typeface="Times New Roman" panose="02020603050405020304" pitchFamily="18" charset="0"/>
              </a:rPr>
              <a:t>A physical therapist may refer a patient to an appropriate health care practitioner if the physical therapist has reasonable cause to believe that symptoms or conditions are present that require services beyond the scope of the practice of physical therapy</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4164143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WV Practice Act</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838200" y="2548638"/>
            <a:ext cx="10515600" cy="1760723"/>
          </a:xfrm>
        </p:spPr>
        <p:txBody>
          <a:bodyPr>
            <a:normAutofit/>
          </a:bodyPr>
          <a:lstStyle/>
          <a:p>
            <a:pPr marL="0" indent="0">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16-1-8-7.</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i="1" dirty="0">
                <a:effectLst/>
                <a:latin typeface="Calibri" panose="020F0502020204030204" pitchFamily="34" charset="0"/>
                <a:ea typeface="Calibri" panose="020F0502020204030204" pitchFamily="34" charset="0"/>
                <a:cs typeface="Times New Roman" panose="02020603050405020304" pitchFamily="18" charset="0"/>
              </a:rPr>
              <a:t>A physical therapist </a:t>
            </a:r>
            <a:r>
              <a:rPr lang="en-US"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may</a:t>
            </a:r>
            <a:r>
              <a:rPr lang="en-US" i="1" dirty="0">
                <a:effectLst/>
                <a:latin typeface="Calibri" panose="020F0502020204030204" pitchFamily="34" charset="0"/>
                <a:ea typeface="Calibri" panose="020F0502020204030204" pitchFamily="34" charset="0"/>
                <a:cs typeface="Times New Roman" panose="02020603050405020304" pitchFamily="18" charset="0"/>
              </a:rPr>
              <a:t> refer a patient to an appropriate health care practitioner if the physical therapist has reasonable cause to believe that symptoms or conditions are present that require services beyond the scope of the practice of physical therapy</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2871952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Initial question to Board  </a:t>
            </a:r>
            <a:r>
              <a:rPr lang="en-US" sz="2000" b="1" dirty="0"/>
              <a:t>(9 Jun 2021)</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838200" y="1718831"/>
            <a:ext cx="10515600" cy="4480088"/>
          </a:xfrm>
        </p:spPr>
        <p:txBody>
          <a:bodyPr>
            <a:noAutofit/>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Our national governing body, the American Physical Therapy Association (APTA), has produced multiple documents including the</a:t>
            </a: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r>
              <a:rPr lang="en-US" sz="24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Guide to Physical Therapist Practice</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a:t>
            </a:r>
            <a:r>
              <a:rPr lang="en-US" sz="24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Normative Model of Physical Therapist Professional Education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400" i="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APTA House of Delegates Policies</a:t>
            </a:r>
            <a:r>
              <a:rPr lang="en-US" sz="2400" dirty="0">
                <a:effectLst/>
                <a:latin typeface="Calibri" panose="020F0502020204030204" pitchFamily="34" charset="0"/>
                <a:ea typeface="Calibri" panose="020F0502020204030204" pitchFamily="34" charset="0"/>
                <a:cs typeface="Times New Roman" panose="02020603050405020304" pitchFamily="18" charset="0"/>
              </a:rPr>
              <a:t> which contain specific language directing</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PTs to refer to another health care professional if required services for evaluation or treatment are beyond the scope of the PT. Specifically, the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Code of Ethics</a:t>
            </a:r>
            <a:r>
              <a:rPr lang="en-US" sz="2400" dirty="0">
                <a:effectLst/>
                <a:latin typeface="Calibri" panose="020F0502020204030204" pitchFamily="34" charset="0"/>
                <a:ea typeface="Calibri" panose="020F0502020204030204" pitchFamily="34" charset="0"/>
                <a:cs typeface="Times New Roman" panose="02020603050405020304" pitchFamily="18" charset="0"/>
              </a:rPr>
              <a:t>, Principle 3C states “Physical therapists shall make judgments within their scope of practice and level of expertise and shall communicate with, collaborate with, or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refer to</a:t>
            </a:r>
            <a:r>
              <a:rPr lang="en-US" sz="2400" dirty="0">
                <a:effectLst/>
                <a:latin typeface="Calibri" panose="020F0502020204030204" pitchFamily="34" charset="0"/>
                <a:ea typeface="Calibri" panose="020F0502020204030204" pitchFamily="34" charset="0"/>
                <a:cs typeface="Times New Roman" panose="02020603050405020304" pitchFamily="18" charset="0"/>
              </a:rPr>
              <a:t> peers or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other health care professionals when necessary</a:t>
            </a:r>
            <a:r>
              <a:rPr lang="en-US" sz="2400" dirty="0">
                <a:effectLst/>
                <a:latin typeface="Calibri" panose="020F0502020204030204" pitchFamily="34" charset="0"/>
                <a:ea typeface="Calibri" panose="020F0502020204030204" pitchFamily="34" charset="0"/>
                <a:cs typeface="Times New Roman" panose="02020603050405020304" pitchFamily="18" charset="0"/>
              </a:rPr>
              <a:t>.” Likewise, the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Normative Model of Physical Therapist Professional Education</a:t>
            </a:r>
            <a:r>
              <a:rPr lang="en-US" sz="2400" dirty="0">
                <a:effectLst/>
                <a:latin typeface="Calibri" panose="020F0502020204030204" pitchFamily="34" charset="0"/>
                <a:ea typeface="Calibri" panose="020F0502020204030204" pitchFamily="34" charset="0"/>
                <a:cs typeface="Times New Roman" panose="02020603050405020304" pitchFamily="18" charset="0"/>
              </a:rPr>
              <a:t> includes a specific requirement to “…determine the need for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referral to other health care providers</a:t>
            </a:r>
            <a:r>
              <a:rPr lang="en-US" sz="2400" dirty="0">
                <a:effectLst/>
                <a:latin typeface="Calibri" panose="020F0502020204030204" pitchFamily="34" charset="0"/>
                <a:ea typeface="Calibri" panose="020F0502020204030204" pitchFamily="34" charset="0"/>
                <a:cs typeface="Times New Roman" panose="02020603050405020304" pitchFamily="18" charset="0"/>
              </a:rPr>
              <a:t>.” The language used by our national governing body seems to clearly delineate a duty to act, rather than an option to do so.</a:t>
            </a:r>
            <a:endParaRPr lang="en-US" sz="2400" dirty="0"/>
          </a:p>
        </p:txBody>
      </p:sp>
    </p:spTree>
    <p:extLst>
      <p:ext uri="{BB962C8B-B14F-4D97-AF65-F5344CB8AC3E}">
        <p14:creationId xmlns:p14="http://schemas.microsoft.com/office/powerpoint/2010/main" val="202624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Initial question to Board </a:t>
            </a:r>
            <a:r>
              <a:rPr lang="en-US" sz="2000" b="1" dirty="0"/>
              <a:t>(9 Jun 2021)</a:t>
            </a:r>
            <a:endParaRPr lang="en-US" sz="2000" b="1" dirty="0">
              <a:solidFill>
                <a:srgbClr val="0070C0"/>
              </a:solidFill>
            </a:endParaRP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838200" y="2253221"/>
            <a:ext cx="10515600" cy="3530063"/>
          </a:xfrm>
        </p:spPr>
        <p:txBody>
          <a:bodyPr>
            <a:noAutofit/>
          </a:bodyPr>
          <a:lstStyle/>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My request for the Board’s interpretation is specifically:</a:t>
            </a:r>
          </a:p>
          <a:p>
            <a:pPr marL="0" indent="0">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In the case where a PT has reasonable cause to believe that symptoms or conditions are present that require services beyond the scope of the practice of the PT, does the PT have a duty to refer a patient to an appropriate health care practitioner for assistance in managing the case when warranted? </a:t>
            </a:r>
            <a:endParaRPr lang="en-US" dirty="0"/>
          </a:p>
        </p:txBody>
      </p:sp>
    </p:spTree>
    <p:extLst>
      <p:ext uri="{BB962C8B-B14F-4D97-AF65-F5344CB8AC3E}">
        <p14:creationId xmlns:p14="http://schemas.microsoft.com/office/powerpoint/2010/main" val="2975029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Board response</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838200" y="2870658"/>
            <a:ext cx="10515600" cy="1416254"/>
          </a:xfrm>
        </p:spPr>
        <p:txBody>
          <a:bodyPr>
            <a:noAutofit/>
          </a:bodyPr>
          <a:lstStyle/>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a:t>
            </a:r>
            <a:r>
              <a:rPr lang="en-US" b="1" i="1" dirty="0">
                <a:effectLst/>
                <a:latin typeface="Calibri" panose="020F0502020204030204" pitchFamily="34" charset="0"/>
                <a:ea typeface="Calibri" panose="020F0502020204030204" pitchFamily="34" charset="0"/>
                <a:cs typeface="Times New Roman" panose="02020603050405020304" pitchFamily="18" charset="0"/>
              </a:rPr>
              <a:t>Per our Board, a physical therapist has the duty to refer any patient to the appropriate provider when the treatment is outside the physical therapist scope of practice according to 16-1-8-7.</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115235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Board response</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838200" y="2870658"/>
            <a:ext cx="10515600" cy="1416254"/>
          </a:xfrm>
        </p:spPr>
        <p:txBody>
          <a:bodyPr>
            <a:noAutofit/>
          </a:bodyPr>
          <a:lstStyle/>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a:t>
            </a:r>
            <a:r>
              <a:rPr lang="en-US" b="1" i="1" dirty="0">
                <a:effectLst/>
                <a:latin typeface="Calibri" panose="020F0502020204030204" pitchFamily="34" charset="0"/>
                <a:ea typeface="Calibri" panose="020F0502020204030204" pitchFamily="34" charset="0"/>
                <a:cs typeface="Times New Roman" panose="02020603050405020304" pitchFamily="18" charset="0"/>
              </a:rPr>
              <a:t>Per our Board, a physical therapist has the duty to refer any patient to the appropriate provider when the </a:t>
            </a:r>
            <a:r>
              <a:rPr lang="en-US" b="1"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treatment</a:t>
            </a:r>
            <a:r>
              <a:rPr lang="en-US" b="1" i="1" dirty="0">
                <a:effectLst/>
                <a:latin typeface="Calibri" panose="020F0502020204030204" pitchFamily="34" charset="0"/>
                <a:ea typeface="Calibri" panose="020F0502020204030204" pitchFamily="34" charset="0"/>
                <a:cs typeface="Times New Roman" panose="02020603050405020304" pitchFamily="18" charset="0"/>
              </a:rPr>
              <a:t> is outside the physical therapist scope of practice according to 16-1-8-7.</a:t>
            </a:r>
            <a:r>
              <a:rPr lang="en-US"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p>
        </p:txBody>
      </p:sp>
    </p:spTree>
    <p:extLst>
      <p:ext uri="{BB962C8B-B14F-4D97-AF65-F5344CB8AC3E}">
        <p14:creationId xmlns:p14="http://schemas.microsoft.com/office/powerpoint/2010/main" val="3445692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a:xfrm>
            <a:off x="838200" y="365125"/>
            <a:ext cx="6567616" cy="1325563"/>
          </a:xfrm>
        </p:spPr>
        <p:txBody>
          <a:bodyPr/>
          <a:lstStyle/>
          <a:p>
            <a:r>
              <a:rPr lang="en-US" b="1" dirty="0">
                <a:solidFill>
                  <a:srgbClr val="0070C0"/>
                </a:solidFill>
              </a:rPr>
              <a:t>Follow-up questions   </a:t>
            </a:r>
            <a:r>
              <a:rPr lang="en-US" sz="2000" b="1" dirty="0"/>
              <a:t>(16 Jul 2021)</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364525" y="1806711"/>
            <a:ext cx="10515600" cy="1483382"/>
          </a:xfrm>
        </p:spPr>
        <p:txBody>
          <a:bodyPr>
            <a:noAutofit/>
          </a:bodyPr>
          <a:lstStyle/>
          <a:p>
            <a:pPr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The Board recently provided an opinion that 16-1-8-7. not only allows, but requires, a physical therapist to refer a patient to the “appropriate provider” when the therapist concludes it is warranted.</a:t>
            </a:r>
          </a:p>
        </p:txBody>
      </p:sp>
      <p:sp>
        <p:nvSpPr>
          <p:cNvPr id="4" name="Content Placeholder 2">
            <a:extLst>
              <a:ext uri="{FF2B5EF4-FFF2-40B4-BE49-F238E27FC236}">
                <a16:creationId xmlns:a16="http://schemas.microsoft.com/office/drawing/2014/main" id="{CB612EF6-0203-ADFF-6CE4-72C1E1F4E09B}"/>
              </a:ext>
            </a:extLst>
          </p:cNvPr>
          <p:cNvSpPr txBox="1">
            <a:spLocks/>
          </p:cNvSpPr>
          <p:nvPr/>
        </p:nvSpPr>
        <p:spPr>
          <a:xfrm>
            <a:off x="479854" y="3567907"/>
            <a:ext cx="10515600" cy="31871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lnSpc>
                <a:spcPct val="107000"/>
              </a:lnSpc>
              <a:spcBef>
                <a:spcPts val="0"/>
              </a:spcBef>
              <a:spcAft>
                <a:spcPts val="800"/>
              </a:spcAft>
              <a:buNone/>
            </a:pPr>
            <a:r>
              <a:rPr lang="en-US" dirty="0">
                <a:latin typeface="Calibri" panose="020F0502020204030204" pitchFamily="34" charset="0"/>
                <a:ea typeface="Calibri" panose="020F0502020204030204" pitchFamily="34" charset="0"/>
                <a:cs typeface="Times New Roman" panose="02020603050405020304" pitchFamily="18" charset="0"/>
              </a:rPr>
              <a:t>My questions are specifically:</a:t>
            </a:r>
          </a:p>
          <a:p>
            <a:pPr marL="571500" indent="-342900">
              <a:lnSpc>
                <a:spcPct val="107000"/>
              </a:lnSpc>
              <a:spcBef>
                <a:spcPts val="0"/>
              </a:spcBef>
              <a:spcAft>
                <a:spcPts val="800"/>
              </a:spcAft>
              <a:buAutoNum type="arabicPeriod"/>
            </a:pPr>
            <a:r>
              <a:rPr lang="en-US" b="1" dirty="0">
                <a:effectLst/>
                <a:latin typeface="Calibri" panose="020F0502020204030204" pitchFamily="34" charset="0"/>
                <a:ea typeface="Calibri" panose="020F0502020204030204" pitchFamily="34" charset="0"/>
                <a:cs typeface="Times New Roman" panose="02020603050405020304" pitchFamily="18" charset="0"/>
              </a:rPr>
              <a:t>In reference to 16-1-8-7., does the Board consider a board-certified radiologist to be an “appropriate provider?”</a:t>
            </a:r>
          </a:p>
          <a:p>
            <a:pPr marL="571500" indent="-342900">
              <a:lnSpc>
                <a:spcPct val="107000"/>
              </a:lnSpc>
              <a:spcBef>
                <a:spcPts val="0"/>
              </a:spcBef>
              <a:spcAft>
                <a:spcPts val="800"/>
              </a:spcAft>
              <a:buAutoNum type="arabicPeriod"/>
            </a:pPr>
            <a:r>
              <a:rPr lang="en-US" b="1" dirty="0">
                <a:effectLst/>
                <a:latin typeface="Calibri" panose="020F0502020204030204" pitchFamily="34" charset="0"/>
                <a:ea typeface="Calibri" panose="020F0502020204030204" pitchFamily="34" charset="0"/>
                <a:cs typeface="Times New Roman" panose="02020603050405020304" pitchFamily="18" charset="0"/>
              </a:rPr>
              <a:t>Does section 16-1-8-7., or any other part of the WV practice act, prohibit physical therapists from referring patients directly for diagnostic imaging studies?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006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62DD6-9A00-6887-9AB7-231B3F7B60C3}"/>
              </a:ext>
            </a:extLst>
          </p:cNvPr>
          <p:cNvSpPr>
            <a:spLocks noGrp="1"/>
          </p:cNvSpPr>
          <p:nvPr>
            <p:ph type="title"/>
          </p:nvPr>
        </p:nvSpPr>
        <p:spPr/>
        <p:txBody>
          <a:bodyPr/>
          <a:lstStyle/>
          <a:p>
            <a:r>
              <a:rPr lang="en-US" b="1" dirty="0">
                <a:solidFill>
                  <a:srgbClr val="0070C0"/>
                </a:solidFill>
              </a:rPr>
              <a:t>Board response</a:t>
            </a:r>
          </a:p>
        </p:txBody>
      </p:sp>
      <p:sp>
        <p:nvSpPr>
          <p:cNvPr id="3" name="Content Placeholder 2">
            <a:extLst>
              <a:ext uri="{FF2B5EF4-FFF2-40B4-BE49-F238E27FC236}">
                <a16:creationId xmlns:a16="http://schemas.microsoft.com/office/drawing/2014/main" id="{81112367-B069-2445-DA4C-0807B0A4AA37}"/>
              </a:ext>
            </a:extLst>
          </p:cNvPr>
          <p:cNvSpPr>
            <a:spLocks noGrp="1"/>
          </p:cNvSpPr>
          <p:nvPr>
            <p:ph idx="1"/>
          </p:nvPr>
        </p:nvSpPr>
        <p:spPr>
          <a:xfrm>
            <a:off x="603422" y="2613436"/>
            <a:ext cx="10515600" cy="1990932"/>
          </a:xfrm>
        </p:spPr>
        <p:txBody>
          <a:bodyPr>
            <a:noAutofit/>
          </a:bodyPr>
          <a:lstStyle/>
          <a:p>
            <a:pPr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en-US" b="1" dirty="0">
                <a:effectLst/>
                <a:latin typeface="Calibri" panose="020F0502020204030204" pitchFamily="34" charset="0"/>
                <a:ea typeface="Calibri" panose="020F0502020204030204" pitchFamily="34" charset="0"/>
                <a:cs typeface="Times New Roman" panose="02020603050405020304" pitchFamily="18" charset="0"/>
              </a:rPr>
              <a:t>Per our Board members, according to 16-1-8-7, a board-certified radiologist is an appropriate provider. No, there is no part of the WV Practice Act that prohibits physical therapists from referring patients directly for diagnostic imaging studies</a:t>
            </a:r>
            <a:r>
              <a:rPr lang="en-US"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790941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670</Words>
  <Application>Microsoft Office PowerPoint</Application>
  <PresentationFormat>Widescreen</PresentationFormat>
  <Paragraphs>26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Mind Your Language</vt:lpstr>
      <vt:lpstr>WV Practice Act</vt:lpstr>
      <vt:lpstr>WV Practice Act</vt:lpstr>
      <vt:lpstr>Initial question to Board  (9 Jun 2021)</vt:lpstr>
      <vt:lpstr>Initial question to Board (9 Jun 2021)</vt:lpstr>
      <vt:lpstr>Board response</vt:lpstr>
      <vt:lpstr>Board response</vt:lpstr>
      <vt:lpstr>Follow-up questions   (16 Jul 2021)</vt:lpstr>
      <vt:lpstr>Board response</vt:lpstr>
      <vt:lpstr>Published Board opinion  (22 Dec 2021)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Dauber, James</dc:creator>
  <cp:lastModifiedBy>Dauber, James</cp:lastModifiedBy>
  <cp:revision>1</cp:revision>
  <dcterms:created xsi:type="dcterms:W3CDTF">2022-11-17T13:37:56Z</dcterms:created>
  <dcterms:modified xsi:type="dcterms:W3CDTF">2022-11-17T22:37:34Z</dcterms:modified>
</cp:coreProperties>
</file>