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9" r:id="rId3"/>
    <p:sldId id="260" r:id="rId4"/>
    <p:sldId id="261" r:id="rId5"/>
    <p:sldId id="263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7200" dirty="0"/>
              <a:t>FIGHT FOR YOUR RIGHT</a:t>
            </a:r>
            <a:br>
              <a:rPr lang="en-US" sz="7200" dirty="0"/>
            </a:br>
            <a:r>
              <a:rPr lang="en-US" sz="3100" dirty="0"/>
              <a:t>TO PRACTICE AT THE TOP OF YOUR LICENSE.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Brian Schmitz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President,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apta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arizona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1AFCCE3-AF50-DF30-3E26-85CA97B69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582" y="4471778"/>
            <a:ext cx="3044958" cy="14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BDE08-102B-9040-D710-34E7BB7B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Introduction/Background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C7648-06D3-43FA-F82D-2B35B1C07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APTA State Advocacy Resource (November 2021)</a:t>
            </a:r>
          </a:p>
          <a:p>
            <a:pPr lvl="1"/>
            <a:r>
              <a:rPr lang="en-US" dirty="0"/>
              <a:t>Physical Therapy Practice Act is </a:t>
            </a:r>
            <a:r>
              <a:rPr lang="en-US" b="1" u="sng" dirty="0"/>
              <a:t>silent</a:t>
            </a:r>
            <a:r>
              <a:rPr lang="en-US" u="sng" dirty="0"/>
              <a:t> </a:t>
            </a:r>
            <a:r>
              <a:rPr lang="en-US" dirty="0"/>
              <a:t>on the use of radiological imaging or </a:t>
            </a:r>
            <a:r>
              <a:rPr lang="en-US" b="1" u="sng" dirty="0"/>
              <a:t>ordering radiological imaging</a:t>
            </a:r>
          </a:p>
          <a:p>
            <a:pPr lvl="1"/>
            <a:r>
              <a:rPr lang="en-US" dirty="0"/>
              <a:t>Requires physical therapists to practice within the scope of the act and </a:t>
            </a:r>
            <a:r>
              <a:rPr lang="en-US" b="1" u="sng" dirty="0"/>
              <a:t>refer patients to the proper health care provider</a:t>
            </a:r>
            <a:r>
              <a:rPr lang="en-US" dirty="0"/>
              <a:t> when services beyond the scope of physical therapy are required</a:t>
            </a:r>
          </a:p>
          <a:p>
            <a:pPr lvl="1"/>
            <a:r>
              <a:rPr lang="en-US" b="1" u="sng" dirty="0"/>
              <a:t>Examining, evaluating and testing persons </a:t>
            </a:r>
            <a:r>
              <a:rPr lang="en-US" dirty="0"/>
              <a:t>who have mechanical, physiological and developmental impairments, functional limitations and disabilities or other health and movement related conditions in order to determine a diagnosis, a prognosis, and a plan of therapeutic intervention and to assess the ongoing effects of intervention.</a:t>
            </a:r>
          </a:p>
          <a:p>
            <a:r>
              <a:rPr lang="en-US" dirty="0"/>
              <a:t>Presentation to Arizona State Board of Physical Therapy (December 2021)</a:t>
            </a:r>
          </a:p>
          <a:p>
            <a:pPr lvl="1"/>
            <a:r>
              <a:rPr lang="en-US" dirty="0"/>
              <a:t>State Board of Physical Therapy does not issue opinions</a:t>
            </a:r>
          </a:p>
          <a:p>
            <a:pPr lvl="1"/>
            <a:r>
              <a:rPr lang="en-US" dirty="0"/>
              <a:t>Arizona Rulemaking Moratorium January 2022</a:t>
            </a:r>
          </a:p>
          <a:p>
            <a:pPr lvl="1"/>
            <a:r>
              <a:rPr lang="en-US" dirty="0"/>
              <a:t>No Legislative Precedent </a:t>
            </a:r>
          </a:p>
          <a:p>
            <a:r>
              <a:rPr lang="en-US" dirty="0"/>
              <a:t>Discussion of Possible Legislative Change </a:t>
            </a:r>
          </a:p>
        </p:txBody>
      </p:sp>
    </p:spTree>
    <p:extLst>
      <p:ext uri="{BB962C8B-B14F-4D97-AF65-F5344CB8AC3E}">
        <p14:creationId xmlns:p14="http://schemas.microsoft.com/office/powerpoint/2010/main" val="332445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A91C-D9FB-FA85-364A-98ED993F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Internal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9DCE9-9FDE-3883-1822-DD0AABBE6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APTA Arizona Annual Board Retreat January 2022</a:t>
            </a:r>
          </a:p>
          <a:p>
            <a:pPr marL="0" indent="0">
              <a:buNone/>
            </a:pPr>
            <a:r>
              <a:rPr lang="en-US" dirty="0"/>
              <a:t>	Within PT Scope of Practice</a:t>
            </a:r>
          </a:p>
          <a:p>
            <a:pPr marL="0" indent="0">
              <a:buNone/>
            </a:pPr>
            <a:r>
              <a:rPr lang="en-US" dirty="0"/>
              <a:t>	Necessary to the practice of Physical Therapy</a:t>
            </a:r>
          </a:p>
          <a:p>
            <a:pPr marL="0" indent="0">
              <a:buNone/>
            </a:pPr>
            <a:r>
              <a:rPr lang="en-US" dirty="0"/>
              <a:t>	Establish Legal Precedent</a:t>
            </a:r>
          </a:p>
          <a:p>
            <a:pPr marL="0" indent="0">
              <a:buNone/>
            </a:pPr>
            <a:r>
              <a:rPr lang="en-US" dirty="0"/>
              <a:t>Dorn Policy Group</a:t>
            </a:r>
          </a:p>
          <a:p>
            <a:pPr marL="0" indent="0">
              <a:buNone/>
            </a:pPr>
            <a:r>
              <a:rPr lang="en-US" dirty="0"/>
              <a:t>	Senate Health Committee Legislative Counsel Attorney </a:t>
            </a:r>
          </a:p>
          <a:p>
            <a:pPr marL="0" indent="0">
              <a:buNone/>
            </a:pPr>
            <a:r>
              <a:rPr lang="en-US" dirty="0"/>
              <a:t>	Radiologic Technologists Statute: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wish to apply ionizing radiation to humans must hold a certificate or be a licensed 	practitioner . . 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these persons are governed by their own licensing acts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Senator Nancy </a:t>
            </a:r>
            <a:r>
              <a:rPr lang="en-US" dirty="0" err="1"/>
              <a:t>Barto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APTA CSM February 2022</a:t>
            </a:r>
          </a:p>
          <a:p>
            <a:pPr marL="0" indent="0">
              <a:buNone/>
            </a:pPr>
            <a:r>
              <a:rPr lang="en-US" dirty="0"/>
              <a:t>Introduction of Legislation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7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571DC-ACEC-30CE-F97F-5F8272E5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SB.1312: Physical Therapy, Practice;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DB2FA-2EE7-E9C7-A5A5-D52E6B150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Language: 32-2041.01. Musculoskeletal imaging; ordering; requirements</a:t>
            </a:r>
          </a:p>
          <a:p>
            <a:r>
              <a:rPr lang="en-US" b="1" u="sng" dirty="0"/>
              <a:t>A PHYSICAL THERAPIST MAY ORDER MUSCULOSKELETAL IMAGING</a:t>
            </a:r>
            <a:r>
              <a:rPr lang="en-US" dirty="0"/>
              <a:t>. THE IMAGING SHALL BE PERFORMED BY A HEALTH CARE PROVIDER WHO IS AUTHORIZED PURSUANT TO THIS TITLE TO PERFORM THE IMAGING AND SHALL BE INTERPRETED BY A PHYSICIAN WHO IS LICENSED PURSUANT TO CHAPTER 13, 14 OR 17 OF THIS TITLE AND TRAINED IN RADIOLOGY INTERPRETATION.</a:t>
            </a:r>
          </a:p>
        </p:txBody>
      </p:sp>
    </p:spTree>
    <p:extLst>
      <p:ext uri="{BB962C8B-B14F-4D97-AF65-F5344CB8AC3E}">
        <p14:creationId xmlns:p14="http://schemas.microsoft.com/office/powerpoint/2010/main" val="97038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BC414-B449-A5B6-C895-4EC7C687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SB.1312: Physical Therapy, Practice;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AF4FD-429C-DC40-ECB5-A636AAA1B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Passed Senate Unanimously (28 – 0) February 24, 2022</a:t>
            </a:r>
          </a:p>
          <a:p>
            <a:r>
              <a:rPr lang="en-US" dirty="0"/>
              <a:t>House Health and Human Services Committee (7 – 2) March 14, 2022</a:t>
            </a:r>
          </a:p>
          <a:p>
            <a:r>
              <a:rPr lang="en-US" dirty="0"/>
              <a:t>Amended Version Introduced  March 28, 2022</a:t>
            </a:r>
          </a:p>
          <a:p>
            <a:r>
              <a:rPr lang="en-US" dirty="0"/>
              <a:t>Passed House (53 – 0) May 31, 2022</a:t>
            </a:r>
          </a:p>
          <a:p>
            <a:r>
              <a:rPr lang="en-US" dirty="0"/>
              <a:t>Passed Senate (26 – 0) June 7, 2022</a:t>
            </a:r>
          </a:p>
          <a:p>
            <a:r>
              <a:rPr lang="en-US" dirty="0"/>
              <a:t>Signed into Law June 13, 2022 and effective September 13,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9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571DC-ACEC-30CE-F97F-5F8272E5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SB.1312: Physical Therapy, Practice;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DB2FA-2EE7-E9C7-A5A5-D52E6B150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Amended Language: 32-2041.01. 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A. A physical therapist may order musculoskeletal imaging </a:t>
            </a:r>
            <a:r>
              <a:rPr lang="en-US" b="1" i="0" u="sng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consisting of plain film radiographs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. The imaging shall be performed by a health care practitioner who is authorized pursuant to this title to perform the imaging and shall be interpreted by a physician who is licensed pursuant to chapter 13, 14 or 17 of this title and trained in radiology interpretation.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B. A physical therapist shall report results for all imaging tests the physical therapist orders pursuant to subsection A of this section to the </a:t>
            </a:r>
            <a:r>
              <a:rPr lang="en-US" b="1" i="0" u="sng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patient's health care practitioner of record or the referring health care practitioner, if designated, within seven days after receiving the results. If the patient does not have a health care practitioner of record, the physical therapist shall refer the patient to an appropriate health care practitioner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if the physical therapist has reasonable cause to believe that any symptoms or conditions are present that may require services beyond the physical therapist's scope of practice.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8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C557-52E6-2F8D-9470-A45CB3F1B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SB.1312: Implementation and Future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5FB5E-FDF9-696E-57E3-6C72B5486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Bill introduced to State Board of Physical Therapy October 25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  <a:p>
            <a:r>
              <a:rPr lang="en-US" dirty="0"/>
              <a:t>Member and Non-member Education</a:t>
            </a:r>
          </a:p>
          <a:p>
            <a:r>
              <a:rPr lang="en-US" dirty="0"/>
              <a:t>Data Collection </a:t>
            </a:r>
          </a:p>
          <a:p>
            <a:r>
              <a:rPr lang="en-US" dirty="0"/>
              <a:t>State Board Complaints, Establishing Legal Precedent</a:t>
            </a:r>
          </a:p>
          <a:p>
            <a:r>
              <a:rPr lang="en-US" dirty="0"/>
              <a:t>Sunset Review 2023</a:t>
            </a:r>
          </a:p>
          <a:p>
            <a:r>
              <a:rPr lang="en-US" dirty="0"/>
              <a:t>Further Legislative Consideration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BEDC0-CEA6-0BCF-E05F-C6613BEA0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685" y="3100152"/>
            <a:ext cx="3044958" cy="177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8873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49815573B1CF4E8E6FC1E5EFBB5B1E" ma:contentTypeVersion="16" ma:contentTypeDescription="Create a new document." ma:contentTypeScope="" ma:versionID="876d5bc288cbf192800c7af02a05edad">
  <xsd:schema xmlns:xsd="http://www.w3.org/2001/XMLSchema" xmlns:xs="http://www.w3.org/2001/XMLSchema" xmlns:p="http://schemas.microsoft.com/office/2006/metadata/properties" xmlns:ns2="bc241f0e-a1d4-4532-a091-537a9973e2a9" xmlns:ns3="1504bfdf-5c28-4ae3-9a5c-8e920b857553" targetNamespace="http://schemas.microsoft.com/office/2006/metadata/properties" ma:root="true" ma:fieldsID="7d6739808ecc29133ad95bb8ebc998fb" ns2:_="" ns3:_="">
    <xsd:import namespace="bc241f0e-a1d4-4532-a091-537a9973e2a9"/>
    <xsd:import namespace="1504bfdf-5c28-4ae3-9a5c-8e920b8575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41f0e-a1d4-4532-a091-537a9973e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e4be54-359c-40c3-8026-ff0bded2dd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4bfdf-5c28-4ae3-9a5c-8e920b85755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4a5124-0fb4-48ce-a224-8daf88fcf5a0}" ma:internalName="TaxCatchAll" ma:showField="CatchAllData" ma:web="1504bfdf-5c28-4ae3-9a5c-8e920b8575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448E00-99F9-47CC-8984-E9B77874E0AE}"/>
</file>

<file path=customXml/itemProps2.xml><?xml version="1.0" encoding="utf-8"?>
<ds:datastoreItem xmlns:ds="http://schemas.openxmlformats.org/officeDocument/2006/customXml" ds:itemID="{482DFA07-AFF4-403B-BB58-726ACC29E2DA}"/>
</file>

<file path=docProps/app.xml><?xml version="1.0" encoding="utf-8"?>
<Properties xmlns="http://schemas.openxmlformats.org/officeDocument/2006/extended-properties" xmlns:vt="http://schemas.openxmlformats.org/officeDocument/2006/docPropsVTypes">
  <Template>{276AB58C-BE00-411B-95AE-35188DC81C6B}tf56160789_win32</Template>
  <TotalTime>264</TotalTime>
  <Words>623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Bookman Old Style</vt:lpstr>
      <vt:lpstr>Calibri</vt:lpstr>
      <vt:lpstr>Franklin Gothic Book</vt:lpstr>
      <vt:lpstr>Lato</vt:lpstr>
      <vt:lpstr>1_RetrospectVTI</vt:lpstr>
      <vt:lpstr>FIGHT FOR YOUR RIGHT TO PRACTICE AT THE TOP OF YOUR LICENSE.</vt:lpstr>
      <vt:lpstr>Introduction/Background</vt:lpstr>
      <vt:lpstr>Internal Discussion</vt:lpstr>
      <vt:lpstr>SB.1312: Physical Therapy, Practice; Imaging</vt:lpstr>
      <vt:lpstr>SB.1312: Physical Therapy, Practice; Imaging</vt:lpstr>
      <vt:lpstr>SB.1312: Physical Therapy, Practice; Imaging</vt:lpstr>
      <vt:lpstr>SB.1312: Implementation and Future 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FIGHT FOR YOUR RIGHT TO PRACTICE AT THE TOP OF YOUR LICENSE.</dc:title>
  <dc:creator>Brian Schmitz</dc:creator>
  <cp:lastModifiedBy>Brian Schmitz</cp:lastModifiedBy>
  <cp:revision>3</cp:revision>
  <dcterms:created xsi:type="dcterms:W3CDTF">2022-11-08T20:38:53Z</dcterms:created>
  <dcterms:modified xsi:type="dcterms:W3CDTF">2022-11-11T12:20:21Z</dcterms:modified>
</cp:coreProperties>
</file>