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9296400" cy="7010400"/>
  <p:embeddedFontLst>
    <p:embeddedFont>
      <p:font typeface="Calibri" panose="020F0502020204030204" pitchFamily="34" charset="0"/>
      <p:regular r:id="rId38"/>
      <p:bold r:id="rId39"/>
      <p:italic r:id="rId40"/>
      <p:boldItalic r:id="rId41"/>
    </p:embeddedFont>
    <p:embeddedFont>
      <p:font typeface="Corbel" panose="020B05030202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upQI9Evx1sOCJwAYfht0VO3nK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94660"/>
  </p:normalViewPr>
  <p:slideViewPr>
    <p:cSldViewPr snapToGrid="0">
      <p:cViewPr varScale="1">
        <p:scale>
          <a:sx n="78" d="100"/>
          <a:sy n="78" d="100"/>
        </p:scale>
        <p:origin x="696" y="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9075" cy="3508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738" y="0"/>
            <a:ext cx="4029075" cy="3508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0275" y="3373438"/>
            <a:ext cx="7435850" cy="27606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9563"/>
            <a:ext cx="4029075" cy="3508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738" y="6659563"/>
            <a:ext cx="4029075" cy="3508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rbusiness.azcentral.com/multidisciplinary-teams-importance-teamwork-21959.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3.workcompcentral.com/workcompworld/index/post/4045637524837327365#:~:text=Great%20Communication%20is%20Key%20to%20Optimizing%20Physical%20Therapy%20Outcomes,-3455%20views&amp;text=A%20recent%20comprehensive%20study%20released,positive%20outcomes%20for%20back%20injur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3.workcompcentral.com/workcompworld/index/post/4045637524837327365#:~:text=Great%20Communication%20is%20Key%20to%20Optimizing%20Physical%20Therapy%20Outcomes,-3455%20views&amp;text=A%20recent%20comprehensive%20study%20released,positive%20outcomes%20for%20back%20injur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3.workcompcentral.com/workcompworld/index/post/4045637524837327365#:~:text=Great%20Communication%20is%20Key%20to%20Optimizing%20Physical%20Therapy%20Outcomes,-3455%20views&amp;text=A%20recent%20comprehensive%20study%20released,positive%20outcomes%20for%20back%20injuri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3.workcompcentral.com/workcompworld/index/post/4045637524837327365#:~:text=Great%20Communication%20is%20Key%20to%20Optimizing%20Physical%20Therapy%20Outcomes,-3455%20views&amp;text=A%20recent%20comprehensive%20study%20released,positive%20outcomes%20for%20back%20injuri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url?sa=i&amp;url=https%3A%2F%2Fwww.shutterstock.com%2Fsearch%2Fregulations-cartoon&amp;psig=AOvVaw1z1CHReiirK-jEBiURO2Pe&amp;ust=1679077101141000&amp;source=images&amp;cd=vfe&amp;ved=0CA8QjRxqFwoTCJDjnOOH4f0CFQAAAAAdAAAAABA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citynews.com/uploads/2016/10/collaboration_innovation-600x50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30275" y="3373438"/>
            <a:ext cx="7435850" cy="27606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A72A1E"/>
                </a:solidFill>
              </a:rPr>
              <a:t>Intro</a:t>
            </a:r>
            <a:endParaRPr>
              <a:solidFill>
                <a:srgbClr val="A72A1E"/>
              </a:solidFill>
            </a:endParaRPr>
          </a:p>
          <a:p>
            <a:pPr marL="0" lvl="0" indent="0" algn="l" rtl="0">
              <a:spcBef>
                <a:spcPts val="0"/>
              </a:spcBef>
              <a:spcAft>
                <a:spcPts val="0"/>
              </a:spcAft>
              <a:buNone/>
            </a:pPr>
            <a:endParaRPr>
              <a:solidFill>
                <a:srgbClr val="A72A1E"/>
              </a:solidFill>
            </a:endParaRPr>
          </a:p>
          <a:p>
            <a:pPr marL="0" lvl="0" indent="0" algn="l" rtl="0">
              <a:spcBef>
                <a:spcPts val="0"/>
              </a:spcBef>
              <a:spcAft>
                <a:spcPts val="0"/>
              </a:spcAft>
              <a:buNone/>
            </a:pPr>
            <a:r>
              <a:rPr lang="en-US"/>
              <a:t>Hello, my name is Jacob Gredvig, I am a physical therapist and member of the OHSIG. I have created a lunch and learn presentation about the role of PT in occupational health. The purpose of this presentation is to be available for others to use to discuss with stakeholders the growing role that PTs play in occupational health and the benefits they provide when given an opportunity to be in an entry point position. It highlights the new RTW CPG, as well as the new OHP certificate as a prime way for interested employers to find qualified individuals that will meet their needs. This presentation was created with support from Ginnie Halling, Rick Wickstrom, Cory Blickenstaff, Jen Klose, and Lori Deal, as well as some resource assistance from Drew Snyder.</a:t>
            </a:r>
            <a:endParaRPr/>
          </a:p>
        </p:txBody>
      </p:sp>
      <p:sp>
        <p:nvSpPr>
          <p:cNvPr id="122" name="Google Shape;122;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notes"/>
          <p:cNvSpPr txBox="1">
            <a:spLocks noGrp="1"/>
          </p:cNvSpPr>
          <p:nvPr>
            <p:ph type="body" idx="1"/>
          </p:nvPr>
        </p:nvSpPr>
        <p:spPr>
          <a:xfrm>
            <a:off x="930275" y="3373438"/>
            <a:ext cx="7435850" cy="27606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980000"/>
                </a:solidFill>
              </a:rPr>
              <a:t>Case example (modify as needed) </a:t>
            </a:r>
            <a:endParaRPr>
              <a:solidFill>
                <a:srgbClr val="980000"/>
              </a:solidFill>
            </a:endParaRPr>
          </a:p>
          <a:p>
            <a:pPr marL="0" lvl="0" indent="0" algn="l" rtl="0">
              <a:spcBef>
                <a:spcPts val="0"/>
              </a:spcBef>
              <a:spcAft>
                <a:spcPts val="0"/>
              </a:spcAft>
              <a:buClr>
                <a:schemeClr val="dk1"/>
              </a:buClr>
              <a:buSzPts val="1100"/>
              <a:buFont typeface="Arial"/>
              <a:buNone/>
            </a:pPr>
            <a:endParaRPr>
              <a:solidFill>
                <a:srgbClr val="980000"/>
              </a:solidFill>
            </a:endParaRPr>
          </a:p>
          <a:p>
            <a:pPr marL="0" lvl="0" indent="0" algn="l" rtl="0">
              <a:spcBef>
                <a:spcPts val="0"/>
              </a:spcBef>
              <a:spcAft>
                <a:spcPts val="0"/>
              </a:spcAft>
              <a:buClr>
                <a:schemeClr val="dk1"/>
              </a:buClr>
              <a:buSzPts val="1100"/>
              <a:buFont typeface="Arial"/>
              <a:buNone/>
            </a:pPr>
            <a:r>
              <a:rPr lang="en-US"/>
              <a:t>Randy is our example worker who is a produce packer on a factory line with new low back pain secondary to a work injury. He is currently off work with no light duty available at his job site. This type of situation is seen often in outpatient PT clinics, sometimes days to weeks after the actual injury occurred, and the patient’s status frequently has worsened since the initial onset. For the employer, there is a direct expense due to the workers’ comp, medical, and legal costs,  in addition to often overlooked indirect costs such as post productivity, lost work time, or absenteeism. For the worker, in addition to their pain and limited function, this may be affecting their family and social life, as well as their mental health and financial situation. </a:t>
            </a:r>
            <a:endParaRPr/>
          </a:p>
        </p:txBody>
      </p:sp>
      <p:sp>
        <p:nvSpPr>
          <p:cNvPr id="225" name="Google Shape;225;p3:notes"/>
          <p:cNvSpPr txBox="1">
            <a:spLocks noGrp="1"/>
          </p:cNvSpPr>
          <p:nvPr>
            <p:ph type="sldNum" idx="12"/>
          </p:nvPr>
        </p:nvSpPr>
        <p:spPr>
          <a:xfrm>
            <a:off x="5265738" y="6659563"/>
            <a:ext cx="4029075" cy="3508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b93f28e8b5_0_705: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b93f28e8b5_0_705: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000">
                <a:solidFill>
                  <a:srgbClr val="980000"/>
                </a:solidFill>
                <a:highlight>
                  <a:schemeClr val="lt1"/>
                </a:highlight>
                <a:latin typeface="Arial"/>
                <a:ea typeface="Arial"/>
                <a:cs typeface="Arial"/>
                <a:sym typeface="Arial"/>
              </a:rPr>
              <a:t>Pt qualifications. Aspects of care with PT managing a case</a:t>
            </a:r>
            <a:endParaRPr sz="1000">
              <a:solidFill>
                <a:srgbClr val="980000"/>
              </a:solidFill>
              <a:highlight>
                <a:schemeClr val="lt1"/>
              </a:highlight>
              <a:latin typeface="Arial"/>
              <a:ea typeface="Arial"/>
              <a:cs typeface="Arial"/>
              <a:sym typeface="Arial"/>
            </a:endParaRPr>
          </a:p>
          <a:p>
            <a:pPr marL="0" lvl="0" indent="0" algn="l" rtl="0">
              <a:lnSpc>
                <a:spcPct val="115000"/>
              </a:lnSpc>
              <a:spcBef>
                <a:spcPts val="1000"/>
              </a:spcBef>
              <a:spcAft>
                <a:spcPts val="1000"/>
              </a:spcAft>
              <a:buClr>
                <a:schemeClr val="dk1"/>
              </a:buClr>
              <a:buSzPts val="1100"/>
              <a:buFont typeface="Arial"/>
              <a:buNone/>
            </a:pPr>
            <a:r>
              <a:rPr lang="en-US" sz="1100">
                <a:highlight>
                  <a:schemeClr val="lt1"/>
                </a:highlight>
                <a:latin typeface="Arial"/>
                <a:ea typeface="Arial"/>
                <a:cs typeface="Arial"/>
                <a:sym typeface="Arial"/>
              </a:rPr>
              <a:t>PTs are qualified to take part in a comprehensive management plan for a case like Randy’s. PTs are required to undergo rigorous studies and pass a comprehensive national exam before they are able to provide</a:t>
            </a:r>
            <a:r>
              <a:rPr lang="en-US" sz="1100">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safe, cost effective care.</a:t>
            </a:r>
            <a:r>
              <a:rPr lang="en-US" sz="1100">
                <a:highlight>
                  <a:schemeClr val="lt1"/>
                </a:highlight>
                <a:latin typeface="Arial"/>
                <a:ea typeface="Arial"/>
                <a:cs typeface="Arial"/>
                <a:sym typeface="Arial"/>
              </a:rPr>
              <a:t> The important takeaways from these qualifications include an ability to identify injuries and symptoms, determine an individual’s function, and thus prescribe and recommend activities and accommodations to optimize participation in work and life. For Randy, that would mean less time spent in pain and away from work, and for the company, that means getting their worker back sooner and reducing claims costs, while simultaneously showing their efforts in improving safety and quality of their workplace. </a:t>
            </a:r>
            <a:endParaRPr sz="1100"/>
          </a:p>
        </p:txBody>
      </p:sp>
      <p:sp>
        <p:nvSpPr>
          <p:cNvPr id="235" name="Google Shape;235;g1b93f28e8b5_0_705: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b93f28e8b5_0_684: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b93f28e8b5_0_684: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A72A1E"/>
                </a:solidFill>
              </a:rPr>
              <a:t>(work status examples: full duty, restricted duty, off duty)</a:t>
            </a:r>
            <a:endParaRPr>
              <a:solidFill>
                <a:srgbClr val="A72A1E"/>
              </a:solidFill>
            </a:endParaRPr>
          </a:p>
          <a:p>
            <a:pPr marL="0" lvl="0" indent="0" algn="l" rtl="0">
              <a:lnSpc>
                <a:spcPct val="115000"/>
              </a:lnSpc>
              <a:spcBef>
                <a:spcPts val="0"/>
              </a:spcBef>
              <a:spcAft>
                <a:spcPts val="0"/>
              </a:spcAft>
              <a:buNone/>
            </a:pPr>
            <a:endParaRPr>
              <a:solidFill>
                <a:srgbClr val="A72A1E"/>
              </a:solidFill>
            </a:endParaRPr>
          </a:p>
          <a:p>
            <a:pPr marL="0" lvl="0" indent="0" algn="l" rtl="0">
              <a:lnSpc>
                <a:spcPct val="115000"/>
              </a:lnSpc>
              <a:spcBef>
                <a:spcPts val="0"/>
              </a:spcBef>
              <a:spcAft>
                <a:spcPts val="0"/>
              </a:spcAft>
              <a:buNone/>
            </a:pPr>
            <a:r>
              <a:rPr lang="en-US">
                <a:solidFill>
                  <a:srgbClr val="274E13"/>
                </a:solidFill>
              </a:rPr>
              <a:t>In our LBP example with Randy, this graphic is supposed to illustrate different paths a worker may take. The best case scenario would be a POET that Randy passes, leading him straight from test to hire with a status of ‘full duty’. This may include an movement education or an annual screen to ensure no changes occur over time</a:t>
            </a:r>
            <a:r>
              <a:rPr lang="en-US"/>
              <a:t>. </a:t>
            </a:r>
            <a:r>
              <a:rPr lang="en-US">
                <a:solidFill>
                  <a:srgbClr val="A72A1E"/>
                </a:solidFill>
              </a:rPr>
              <a:t>An injury can often cause new deficits. This may result in an initial status of ‘off-duty’, requiring interventions and management for RTW. </a:t>
            </a:r>
            <a:r>
              <a:rPr lang="en-US">
                <a:solidFill>
                  <a:srgbClr val="005481"/>
                </a:solidFill>
              </a:rPr>
              <a:t>Either after an off-duty case or sometimes immediately after hire, accommodations and/or restrictions can be put in place depending on a worker’s needs. This would include modified work or restricted-duty in order to allow for them to continue their work onsite. Once they return to full duty, health coaching and annual screens become necessary in order to prevent risk factors in the future. </a:t>
            </a:r>
            <a:endParaRPr>
              <a:solidFill>
                <a:srgbClr val="005481"/>
              </a:solidFill>
            </a:endParaRPr>
          </a:p>
          <a:p>
            <a:pPr marL="0" lvl="0" indent="0" algn="l" rtl="0">
              <a:spcBef>
                <a:spcPts val="800"/>
              </a:spcBef>
              <a:spcAft>
                <a:spcPts val="0"/>
              </a:spcAft>
              <a:buNone/>
            </a:pPr>
            <a:r>
              <a:rPr lang="en-US"/>
              <a:t>Overall, the purpose of this graph is the highlight that a path to return to work is not always linear, and there is often an optimal route for both employer and employee when they can work in limited capacities vs. completely off-duty. Navigating these can be difficult without the proper people and resources. </a:t>
            </a:r>
            <a:endParaRPr/>
          </a:p>
        </p:txBody>
      </p:sp>
      <p:sp>
        <p:nvSpPr>
          <p:cNvPr id="260" name="Google Shape;260;g1b93f28e8b5_0_684: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d2c6e8cddd_0_7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d2c6e8cddd_0_72: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solidFill>
                  <a:srgbClr val="980000"/>
                </a:solidFill>
                <a:latin typeface="Arial"/>
                <a:ea typeface="Arial"/>
                <a:cs typeface="Arial"/>
                <a:sym typeface="Arial"/>
              </a:rPr>
              <a:t>Beginning the “sell” of a PT as initial contact </a:t>
            </a:r>
            <a:endParaRPr>
              <a:solidFill>
                <a:srgbClr val="980000"/>
              </a:solidFill>
              <a:latin typeface="Arial"/>
              <a:ea typeface="Arial"/>
              <a:cs typeface="Arial"/>
              <a:sym typeface="Arial"/>
            </a:endParaRPr>
          </a:p>
          <a:p>
            <a:pPr marL="0" lvl="0" indent="0" algn="l" rtl="0">
              <a:spcBef>
                <a:spcPts val="800"/>
              </a:spcBef>
              <a:spcAft>
                <a:spcPts val="0"/>
              </a:spcAft>
              <a:buNone/>
            </a:pPr>
            <a:r>
              <a:rPr lang="en-US">
                <a:latin typeface="Arial"/>
                <a:ea typeface="Arial"/>
                <a:cs typeface="Arial"/>
                <a:sym typeface="Arial"/>
              </a:rPr>
              <a:t>A PT with an occupational health background is a great first contact to initiate the pathway decisions from the last flowchart to maximize outcomes. Previously, a company have used traditional outpatient PT clinics after a claim and visit to primary care. This care has often already been delayed, and the worker is typically put off-duty right away. When they get to outpatient at that point, there are additional difficulties traditional OP PTs have with navigating communication between the worksite and primary care, and the PT often only has the subjective descriptions from the patient of the work environment and job demands, which can lack specifics that are helpful in return to work planning. The employer representatives can have difficulties as well in finding time to communicate with offsite providers, or may have difficulties interpreting/implementing restrictions that were recommended. </a:t>
            </a:r>
            <a:endParaRPr>
              <a:latin typeface="Arial"/>
              <a:ea typeface="Arial"/>
              <a:cs typeface="Arial"/>
              <a:sym typeface="Arial"/>
            </a:endParaRPr>
          </a:p>
          <a:p>
            <a:pPr marL="0" lvl="0" indent="0" algn="l" rtl="0">
              <a:spcBef>
                <a:spcPts val="800"/>
              </a:spcBef>
              <a:spcAft>
                <a:spcPts val="0"/>
              </a:spcAft>
              <a:buNone/>
            </a:pPr>
            <a:endParaRPr/>
          </a:p>
        </p:txBody>
      </p:sp>
      <p:sp>
        <p:nvSpPr>
          <p:cNvPr id="275" name="Google Shape;275;g1d2c6e8cddd_0_72: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ee162d6a47_0_4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ee162d6a47_0_45: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u="sng">
                <a:solidFill>
                  <a:schemeClr val="hlink"/>
                </a:solidFill>
                <a:hlinkClick r:id="rId3"/>
              </a:rPr>
              <a:t>Image Link</a:t>
            </a:r>
            <a:r>
              <a:rPr lang="en-US">
                <a:latin typeface="Arial"/>
                <a:ea typeface="Arial"/>
                <a:cs typeface="Arial"/>
                <a:sym typeface="Arial"/>
              </a:rPr>
              <a:t> </a:t>
            </a:r>
            <a:r>
              <a:rPr lang="en-US">
                <a:solidFill>
                  <a:srgbClr val="980000"/>
                </a:solidFill>
                <a:latin typeface="Arial"/>
                <a:ea typeface="Arial"/>
                <a:cs typeface="Arial"/>
                <a:sym typeface="Arial"/>
              </a:rPr>
              <a:t>Intro PT role in facilitating communication *how should I cite sources in this kind of presentation?*</a:t>
            </a:r>
            <a:endParaRPr>
              <a:solidFill>
                <a:srgbClr val="980000"/>
              </a:solidFill>
              <a:latin typeface="Arial"/>
              <a:ea typeface="Arial"/>
              <a:cs typeface="Arial"/>
              <a:sym typeface="Arial"/>
            </a:endParaRPr>
          </a:p>
          <a:p>
            <a:pPr marL="0" lvl="0" indent="0" algn="l" rtl="0">
              <a:spcBef>
                <a:spcPts val="800"/>
              </a:spcBef>
              <a:spcAft>
                <a:spcPts val="0"/>
              </a:spcAft>
              <a:buNone/>
            </a:pPr>
            <a:r>
              <a:rPr lang="en-US">
                <a:latin typeface="Arial"/>
                <a:ea typeface="Arial"/>
                <a:cs typeface="Arial"/>
                <a:sym typeface="Arial"/>
              </a:rPr>
              <a:t>The CPG also recommends communication between the employee, employer, health care providers, and case managers. Entry point PT is excellent in facilitating this: they can keep employer and primary care up to date on the worker’s status and progress toward DC. Having an in-person look at job demands, transitional work, and accommodations can allow for much more targeted treatments and the potential for new modified tasks and ergonomic changes to occur, again allowing for reduced off-duty and total claim costs. The RTW CPG references a study regarding coordinated care, which did find reduced costs at 1 and 5 year follow ups. </a:t>
            </a:r>
            <a:endParaRPr/>
          </a:p>
        </p:txBody>
      </p:sp>
      <p:sp>
        <p:nvSpPr>
          <p:cNvPr id="287" name="Google Shape;287;g1ee162d6a47_0_45: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08f4f6239d_0_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08f4f6239d_0_3: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u="sng">
                <a:solidFill>
                  <a:schemeClr val="hlink"/>
                </a:solidFill>
                <a:latin typeface="Arial"/>
                <a:ea typeface="Arial"/>
                <a:cs typeface="Arial"/>
                <a:sym typeface="Arial"/>
                <a:hlinkClick r:id="rId3"/>
              </a:rPr>
              <a:t>Communication to Optimize PT Outcomes</a:t>
            </a:r>
            <a:r>
              <a:rPr lang="en-US" sz="1000">
                <a:latin typeface="Arial"/>
                <a:ea typeface="Arial"/>
                <a:cs typeface="Arial"/>
                <a:sym typeface="Arial"/>
              </a:rPr>
              <a:t>. </a:t>
            </a:r>
            <a:r>
              <a:rPr lang="en-US" sz="1000">
                <a:solidFill>
                  <a:srgbClr val="980000"/>
                </a:solidFill>
                <a:latin typeface="Arial"/>
                <a:ea typeface="Arial"/>
                <a:cs typeface="Arial"/>
                <a:sym typeface="Arial"/>
              </a:rPr>
              <a:t>Employer role in stakeholder communication</a:t>
            </a:r>
            <a:endParaRPr sz="1000">
              <a:solidFill>
                <a:srgbClr val="980000"/>
              </a:solidFill>
              <a:latin typeface="Arial"/>
              <a:ea typeface="Arial"/>
              <a:cs typeface="Arial"/>
              <a:sym typeface="Arial"/>
            </a:endParaRPr>
          </a:p>
          <a:p>
            <a:pPr marL="0" lvl="0" indent="0" algn="l" rtl="0">
              <a:lnSpc>
                <a:spcPct val="115000"/>
              </a:lnSpc>
              <a:spcBef>
                <a:spcPts val="0"/>
              </a:spcBef>
              <a:spcAft>
                <a:spcPts val="0"/>
              </a:spcAft>
              <a:buNone/>
            </a:pPr>
            <a:endParaRPr sz="1000">
              <a:solidFill>
                <a:srgbClr val="980000"/>
              </a:solidFill>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In order to maximize the communication between stakeholders, the employer has a role to promptly report claims, share the relevant job description, and report modified duty options. When the employee does return, the employer should assist with ensuring compliance with the job restrictions that were put in place. </a:t>
            </a:r>
            <a:endParaRPr>
              <a:latin typeface="Arial"/>
              <a:ea typeface="Arial"/>
              <a:cs typeface="Arial"/>
              <a:sym typeface="Arial"/>
            </a:endParaRPr>
          </a:p>
          <a:p>
            <a:pPr marL="0" lvl="0" indent="0" algn="l" rtl="0">
              <a:spcBef>
                <a:spcPts val="800"/>
              </a:spcBef>
              <a:spcAft>
                <a:spcPts val="0"/>
              </a:spcAft>
              <a:buNone/>
            </a:pPr>
            <a:endParaRPr/>
          </a:p>
        </p:txBody>
      </p:sp>
      <p:sp>
        <p:nvSpPr>
          <p:cNvPr id="297" name="Google Shape;297;g208f4f6239d_0_3: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8f4f6239d_0_1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08f4f6239d_0_14: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u="sng">
                <a:solidFill>
                  <a:schemeClr val="hlink"/>
                </a:solidFill>
                <a:latin typeface="Arial"/>
                <a:ea typeface="Arial"/>
                <a:cs typeface="Arial"/>
                <a:sym typeface="Arial"/>
                <a:hlinkClick r:id="rId3"/>
              </a:rPr>
              <a:t>Communication to Optimize PT Outcomes</a:t>
            </a:r>
            <a:r>
              <a:rPr lang="en-US" sz="1000">
                <a:latin typeface="Arial"/>
                <a:ea typeface="Arial"/>
                <a:cs typeface="Arial"/>
                <a:sym typeface="Arial"/>
              </a:rPr>
              <a:t>. </a:t>
            </a:r>
            <a:r>
              <a:rPr lang="en-US" sz="1000">
                <a:solidFill>
                  <a:srgbClr val="980000"/>
                </a:solidFill>
                <a:latin typeface="Arial"/>
                <a:ea typeface="Arial"/>
                <a:cs typeface="Arial"/>
                <a:sym typeface="Arial"/>
              </a:rPr>
              <a:t>Treating physician role in stakeholder communication</a:t>
            </a:r>
            <a:endParaRPr sz="1000">
              <a:solidFill>
                <a:srgbClr val="980000"/>
              </a:solidFill>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treating physician, in communicating between these stakeholders, should ensure the PT referral includes a clear medical history, reason for the referral, and goals for recovery. By ensuring authorizations are in place, the entire process will be more efficient. Even more so with automated referral. </a:t>
            </a:r>
            <a:endParaRPr>
              <a:latin typeface="Arial"/>
              <a:ea typeface="Arial"/>
              <a:cs typeface="Arial"/>
              <a:sym typeface="Arial"/>
            </a:endParaRPr>
          </a:p>
          <a:p>
            <a:pPr marL="0" lvl="0" indent="0" algn="l" rtl="0">
              <a:spcBef>
                <a:spcPts val="800"/>
              </a:spcBef>
              <a:spcAft>
                <a:spcPts val="0"/>
              </a:spcAft>
              <a:buNone/>
            </a:pPr>
            <a:endParaRPr/>
          </a:p>
        </p:txBody>
      </p:sp>
      <p:sp>
        <p:nvSpPr>
          <p:cNvPr id="308" name="Google Shape;308;g208f4f6239d_0_14: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08f4f6239d_0_2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08f4f6239d_0_22: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u="sng">
                <a:solidFill>
                  <a:schemeClr val="hlink"/>
                </a:solidFill>
                <a:latin typeface="Arial"/>
                <a:ea typeface="Arial"/>
                <a:cs typeface="Arial"/>
                <a:sym typeface="Arial"/>
                <a:hlinkClick r:id="rId3"/>
              </a:rPr>
              <a:t>Communication to Optimize PT Outcomes</a:t>
            </a:r>
            <a:r>
              <a:rPr lang="en-US" sz="1000">
                <a:latin typeface="Arial"/>
                <a:ea typeface="Arial"/>
                <a:cs typeface="Arial"/>
                <a:sym typeface="Arial"/>
              </a:rPr>
              <a:t>. </a:t>
            </a:r>
            <a:r>
              <a:rPr lang="en-US" sz="1000">
                <a:solidFill>
                  <a:srgbClr val="980000"/>
                </a:solidFill>
                <a:latin typeface="Arial"/>
                <a:ea typeface="Arial"/>
                <a:cs typeface="Arial"/>
                <a:sym typeface="Arial"/>
              </a:rPr>
              <a:t>Claims admin role in stakeholder communication</a:t>
            </a:r>
            <a:endParaRPr sz="1000">
              <a:solidFill>
                <a:srgbClr val="980000"/>
              </a:solidFill>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Claims Administrator’s role is to quickly approve treatment requests and monitor appt statuses to ensure care is being provided. Promptly convey approvals for treatment and the necessary timelines. Address denial of care and provide explanations to the involved parties. In the case of a denial of compensability, explain to all parties to prevent provision of inappropriate treatment. Address billing disputes as they arise, and report on final results at the end of a claim. </a:t>
            </a:r>
            <a:endParaRPr>
              <a:latin typeface="Arial"/>
              <a:ea typeface="Arial"/>
              <a:cs typeface="Arial"/>
              <a:sym typeface="Arial"/>
            </a:endParaRPr>
          </a:p>
          <a:p>
            <a:pPr marL="0" lvl="0" indent="0" algn="l" rtl="0">
              <a:spcBef>
                <a:spcPts val="800"/>
              </a:spcBef>
              <a:spcAft>
                <a:spcPts val="0"/>
              </a:spcAft>
              <a:buNone/>
            </a:pPr>
            <a:endParaRPr/>
          </a:p>
        </p:txBody>
      </p:sp>
      <p:sp>
        <p:nvSpPr>
          <p:cNvPr id="319" name="Google Shape;319;g208f4f6239d_0_22: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08f4f6239d_0_3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08f4f6239d_0_3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u="sng">
                <a:solidFill>
                  <a:schemeClr val="hlink"/>
                </a:solidFill>
                <a:latin typeface="Arial"/>
                <a:ea typeface="Arial"/>
                <a:cs typeface="Arial"/>
                <a:sym typeface="Arial"/>
                <a:hlinkClick r:id="rId3"/>
              </a:rPr>
              <a:t>Communication to Optimize PT Outcomes</a:t>
            </a:r>
            <a:r>
              <a:rPr lang="en-US" sz="1000">
                <a:latin typeface="Arial"/>
                <a:ea typeface="Arial"/>
                <a:cs typeface="Arial"/>
                <a:sym typeface="Arial"/>
              </a:rPr>
              <a:t>. </a:t>
            </a:r>
            <a:r>
              <a:rPr lang="en-US" sz="1000">
                <a:solidFill>
                  <a:srgbClr val="980000"/>
                </a:solidFill>
                <a:latin typeface="Arial"/>
                <a:ea typeface="Arial"/>
                <a:cs typeface="Arial"/>
                <a:sym typeface="Arial"/>
              </a:rPr>
              <a:t>PT role in stakeholder communication</a:t>
            </a:r>
            <a:endParaRPr sz="1000">
              <a:solidFill>
                <a:srgbClr val="980000"/>
              </a:solidFill>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The PT role is to prevent appointment conflicts with primary care, and update per session to the adjuster and physician, especially in regard to notable progress that may change restrictions, obstacles, and any attendance issues. At the end of therapy, provide a final report with objective data demonstrating ability to perform job-specific tasks. </a:t>
            </a: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While these are the stakeholders we focused on today, it is important to note that the team includes others, such as: The worker, case manager, and/or various employer representatives (such as supervisor or safety professional). Some other situational players can also include ergonomists, pharmacy, dieticians, psychology, and social work.</a:t>
            </a:r>
            <a:endParaRPr>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spcBef>
                <a:spcPts val="800"/>
              </a:spcBef>
              <a:spcAft>
                <a:spcPts val="0"/>
              </a:spcAft>
              <a:buNone/>
            </a:pPr>
            <a:endParaRPr/>
          </a:p>
        </p:txBody>
      </p:sp>
      <p:sp>
        <p:nvSpPr>
          <p:cNvPr id="330" name="Google Shape;330;g208f4f6239d_0_3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d2c6e8cddd_0_6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1d2c6e8cddd_0_64: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With this multidisciplinary approach, there are overall improvements in injury management and will help to set expectations amongst all parties. This allows for earlier return to work through either transitional duties or a safe return to work with full duty. Communication as discussed so far becomes increasingly important in the presence of risk factors that increase likelihood of a delayed return to work.</a:t>
            </a:r>
            <a:endParaRPr>
              <a:latin typeface="Arial"/>
              <a:ea typeface="Arial"/>
              <a:cs typeface="Arial"/>
              <a:sym typeface="Arial"/>
            </a:endParaRPr>
          </a:p>
          <a:p>
            <a:pPr marL="0" lvl="0" indent="0" algn="l" rtl="0">
              <a:spcBef>
                <a:spcPts val="800"/>
              </a:spcBef>
              <a:spcAft>
                <a:spcPts val="0"/>
              </a:spcAft>
              <a:buNone/>
            </a:pPr>
            <a:endParaRPr/>
          </a:p>
        </p:txBody>
      </p:sp>
      <p:sp>
        <p:nvSpPr>
          <p:cNvPr id="341" name="Google Shape;341;g1d2c6e8cddd_0_64: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930275" y="3373438"/>
            <a:ext cx="7435850" cy="2760662"/>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t>The objectives for this presentation are to introduce the updates on evidence based approaches to entry point and onsite services that have been compiled in the new Work rehabilitation clinical practice guideline. I will also go further in depth in these new developments and the potential benefits they have for workplaces and their employees. Next we will discuss the importance of communication between the various stakeholders as it relates to treatment, and finally I will introduce the new Occupational Health Practitioner Certificate Program that providers employers with a resource to find trained occupational health practitioners that they can have confidence in. </a:t>
            </a:r>
            <a:endParaRPr/>
          </a:p>
        </p:txBody>
      </p:sp>
      <p:sp>
        <p:nvSpPr>
          <p:cNvPr id="133" name="Google Shape;133;p2:notes"/>
          <p:cNvSpPr txBox="1">
            <a:spLocks noGrp="1"/>
          </p:cNvSpPr>
          <p:nvPr>
            <p:ph type="sldNum" idx="12"/>
          </p:nvPr>
        </p:nvSpPr>
        <p:spPr>
          <a:xfrm>
            <a:off x="5265738" y="6659563"/>
            <a:ext cx="4029075" cy="3508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99ae225f66_0_20: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99ae225f66_0_2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a:solidFill>
                  <a:srgbClr val="A72A1E"/>
                </a:solidFill>
                <a:latin typeface="Arial"/>
                <a:ea typeface="Arial"/>
                <a:cs typeface="Arial"/>
                <a:sym typeface="Arial"/>
              </a:rPr>
              <a:t>RF discussion</a:t>
            </a:r>
            <a:endParaRPr>
              <a:solidFill>
                <a:srgbClr val="A72A1E"/>
              </a:solidFill>
              <a:latin typeface="Arial"/>
              <a:ea typeface="Arial"/>
              <a:cs typeface="Arial"/>
              <a:sym typeface="Arial"/>
            </a:endParaRPr>
          </a:p>
          <a:p>
            <a:pPr marL="0" lvl="0" indent="0" algn="l" rtl="0">
              <a:spcBef>
                <a:spcPts val="800"/>
              </a:spcBef>
              <a:spcAft>
                <a:spcPts val="0"/>
              </a:spcAft>
              <a:buClr>
                <a:schemeClr val="dk1"/>
              </a:buClr>
              <a:buFont typeface="Arial"/>
              <a:buNone/>
            </a:pPr>
            <a:r>
              <a:rPr lang="en-US">
                <a:latin typeface="Arial"/>
                <a:ea typeface="Arial"/>
                <a:cs typeface="Arial"/>
                <a:sym typeface="Arial"/>
              </a:rPr>
              <a:t>Risk factors for delayed return to work causes communication between stakeholders to become increasingly important. These factors can change the education provided to the patient, projected return to work dates, and whether modified work is necessary. Again, entry point care is well positioned to identify these factors and address them or refer out as necessary. Psychological factors are ones that are modifiable, such as perceived disability, low recovery expectations, or fear avoidance. With prompt evaluation and proper treatment started, the worker can have a better understanding of their condition and the likely course of their care. When this process is not started efficiently, psychological factors are more likely to occur, leading to increased length of care, delayed RTW, and an increase in associated costs.</a:t>
            </a:r>
            <a:endParaRPr>
              <a:latin typeface="Arial"/>
              <a:ea typeface="Arial"/>
              <a:cs typeface="Arial"/>
              <a:sym typeface="Arial"/>
            </a:endParaRPr>
          </a:p>
        </p:txBody>
      </p:sp>
      <p:sp>
        <p:nvSpPr>
          <p:cNvPr id="350" name="Google Shape;350;g199ae225f66_0_2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b93f28e8b5_0_1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b93f28e8b5_0_15: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latin typeface="Arial"/>
                <a:ea typeface="Arial"/>
                <a:cs typeface="Arial"/>
                <a:sym typeface="Arial"/>
              </a:rPr>
              <a:t>References in CPG #100. Franche et al. CPG # 15 Arnetz et al.</a:t>
            </a:r>
            <a:endParaRPr>
              <a:latin typeface="Arial"/>
              <a:ea typeface="Arial"/>
              <a:cs typeface="Arial"/>
              <a:sym typeface="Arial"/>
            </a:endParaRPr>
          </a:p>
          <a:p>
            <a:pPr marL="0" lvl="0" indent="0" algn="l" rtl="0">
              <a:spcBef>
                <a:spcPts val="800"/>
              </a:spcBef>
              <a:spcAft>
                <a:spcPts val="0"/>
              </a:spcAft>
              <a:buNone/>
            </a:pPr>
            <a:r>
              <a:rPr lang="en-US">
                <a:latin typeface="Arial"/>
                <a:ea typeface="Arial"/>
                <a:cs typeface="Arial"/>
                <a:sym typeface="Arial"/>
              </a:rPr>
              <a:t>When there is a delayed return to work, as mentioned, there are associated costs. Conversely, when disability duration decreases, costs will likely decrease. To summarize some of the points thus far, one can minimize disability duration through early coordinated care, the availability of work accommodations, and with preventative measures such as ergonomic worksite visits. PTs are once again well positioned to deliver these services. To provide a more objective view on what potential savings would look like, the RTW CPG references another study in which direct cost reductions averaged $1195 per case. This is considered conservative, as it did not account for indirect costs, such as lost work time, absenteeism, presenteeism, and morale. </a:t>
            </a:r>
            <a:endParaRPr>
              <a:latin typeface="Arial"/>
              <a:ea typeface="Arial"/>
              <a:cs typeface="Arial"/>
              <a:sym typeface="Arial"/>
            </a:endParaRPr>
          </a:p>
        </p:txBody>
      </p:sp>
      <p:sp>
        <p:nvSpPr>
          <p:cNvPr id="380" name="Google Shape;380;g1b93f28e8b5_0_15: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1a8e856373_0_9: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1a8e856373_0_9: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latin typeface="Arial"/>
                <a:ea typeface="Arial"/>
                <a:cs typeface="Arial"/>
                <a:sym typeface="Arial"/>
              </a:rPr>
              <a:t>There has been a lot of positive progress for the roles PTs can have in occupational health due to the latest research coming out, including the CPG mentioned today. There are of course still barriers, however.</a:t>
            </a:r>
            <a:endParaRPr>
              <a:latin typeface="Arial"/>
              <a:ea typeface="Arial"/>
              <a:cs typeface="Arial"/>
              <a:sym typeface="Arial"/>
            </a:endParaRPr>
          </a:p>
          <a:p>
            <a:pPr marL="0" lvl="0" indent="0" algn="l" rtl="0">
              <a:spcBef>
                <a:spcPts val="800"/>
              </a:spcBef>
              <a:spcAft>
                <a:spcPts val="0"/>
              </a:spcAft>
              <a:buNone/>
            </a:pPr>
            <a:r>
              <a:rPr lang="en-US">
                <a:latin typeface="Arial"/>
                <a:ea typeface="Arial"/>
                <a:cs typeface="Arial"/>
                <a:sym typeface="Arial"/>
              </a:rPr>
              <a:t> PCPs may not always know which patients benefit from early PT, and some patients do not want PT for a variety of reasons. Employers also do not always know all the options available to them when a worker gets injured. As the PT scope and access evolves, we are continuing to educate patients and providers on both the knowledge and training that goes into a PT training that qualifies us to manage MSD, as well as our role as an allied healthcare provider. Setting up a preferred provider is another way to reduce these barriers. Having consistent providers allows for trust to develop between the workers, workplace, and the medical staff. With this team approach in place, improved return to work is fostered and recovery is facilitated. As the stakeholders align on goals and communicate, we can reduce barriers to care, improve outcomes, keep workers safe and healthy, and save money in the process. </a:t>
            </a:r>
            <a:endParaRPr>
              <a:latin typeface="Arial"/>
              <a:ea typeface="Arial"/>
              <a:cs typeface="Arial"/>
              <a:sym typeface="Arial"/>
            </a:endParaRPr>
          </a:p>
        </p:txBody>
      </p:sp>
      <p:sp>
        <p:nvSpPr>
          <p:cNvPr id="394" name="Google Shape;394;g21a8e856373_0_9: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14c094575a_0_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214c094575a_0_6: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u="sng">
                <a:solidFill>
                  <a:schemeClr val="hlink"/>
                </a:solidFill>
                <a:hlinkClick r:id="rId3"/>
              </a:rPr>
              <a:t>Image Link</a:t>
            </a:r>
            <a:r>
              <a:rPr lang="en-US">
                <a:solidFill>
                  <a:srgbClr val="A72A1E"/>
                </a:solidFill>
              </a:rPr>
              <a:t>  Legal precautions and the OHP practitioner knowledge</a:t>
            </a:r>
            <a:endParaRPr>
              <a:solidFill>
                <a:srgbClr val="A72A1E"/>
              </a:solidFill>
            </a:endParaRPr>
          </a:p>
          <a:p>
            <a:pPr marL="0" lvl="0" indent="0" algn="l" rtl="0">
              <a:spcBef>
                <a:spcPts val="800"/>
              </a:spcBef>
              <a:spcAft>
                <a:spcPts val="0"/>
              </a:spcAft>
              <a:buNone/>
            </a:pPr>
            <a:r>
              <a:rPr lang="en-US"/>
              <a:t>In the realm of workers comp, there are a many laws and regulations to be aware of. When onsite for example, first aid and treatment are different, and if an injured worker comes in and receives “treatment”, that becomes a recordable case, while someone who receives “first aid” would not become a recordable case. There are also rules related to ADA, HIPAA, and non-discrimination that must be carefully considered when developing programs, hiring, and providing accommodations. It becomes necessary then, to have clinicians familiar with these rules and able to navigate them. PTs that specialize in occupational health are well versed in these rules, even more so if they have an Occupational Health Practitioner certification. </a:t>
            </a:r>
            <a:endParaRPr/>
          </a:p>
          <a:p>
            <a:pPr marL="0" lvl="0" indent="0" algn="l" rtl="0">
              <a:spcBef>
                <a:spcPts val="800"/>
              </a:spcBef>
              <a:spcAft>
                <a:spcPts val="0"/>
              </a:spcAft>
              <a:buNone/>
            </a:pPr>
            <a:endParaRPr/>
          </a:p>
        </p:txBody>
      </p:sp>
      <p:sp>
        <p:nvSpPr>
          <p:cNvPr id="404" name="Google Shape;404;g214c094575a_0_6: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cc01c97fe7_0_6: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1cc01c97fe7_0_6: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solidFill>
                  <a:srgbClr val="A72A1E"/>
                </a:solidFill>
              </a:rPr>
              <a:t>OHP Program plug</a:t>
            </a:r>
            <a:endParaRPr>
              <a:solidFill>
                <a:srgbClr val="A72A1E"/>
              </a:solidFill>
            </a:endParaRPr>
          </a:p>
          <a:p>
            <a:pPr marL="0" lvl="0" indent="0" algn="l" rtl="0">
              <a:spcBef>
                <a:spcPts val="800"/>
              </a:spcBef>
              <a:spcAft>
                <a:spcPts val="0"/>
              </a:spcAft>
              <a:buNone/>
            </a:pPr>
            <a:r>
              <a:rPr lang="en-US"/>
              <a:t>The Occupational Health Practitioner certification was created by the OHSIG to standardize the information that occupational health practitioners have at their disposal,pulling from the CPG discussed at the beginning, that encompasses everything discussed in this talk thus far. The OHP certificate allows the practitioner to be knowledgeable in onsite care, ergonomics, health and wellness programs, employment testing, and more, including the laws and regulations around these areas. And the best part - we are creating a free-to-use directory to find people with this certification, so that you as an employer know you are getting someone qualified for helping your worksite and workers.  </a:t>
            </a:r>
            <a:endParaRPr>
              <a:highlight>
                <a:srgbClr val="FEFEFE"/>
              </a:highlight>
            </a:endParaRPr>
          </a:p>
        </p:txBody>
      </p:sp>
      <p:sp>
        <p:nvSpPr>
          <p:cNvPr id="414" name="Google Shape;414;g1cc01c97fe7_0_6: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ad0f381358_0_5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ad0f381358_0_52: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solidFill>
                  <a:srgbClr val="A72A1E"/>
                </a:solidFill>
              </a:rPr>
              <a:t>redirect to search tool when completed</a:t>
            </a:r>
            <a:endParaRPr>
              <a:solidFill>
                <a:srgbClr val="A72A1E"/>
              </a:solidFill>
            </a:endParaRPr>
          </a:p>
        </p:txBody>
      </p:sp>
      <p:sp>
        <p:nvSpPr>
          <p:cNvPr id="439" name="Google Shape;439;g1ad0f381358_0_52: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08f4f6239d_0_536: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08f4f6239d_0_536:notes"/>
          <p:cNvSpPr txBox="1">
            <a:spLocks noGrp="1"/>
          </p:cNvSpPr>
          <p:nvPr>
            <p:ph type="body" idx="1"/>
          </p:nvPr>
        </p:nvSpPr>
        <p:spPr>
          <a:xfrm>
            <a:off x="930275" y="3373438"/>
            <a:ext cx="7435800" cy="27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A72A1E"/>
                </a:solidFill>
              </a:rPr>
              <a:t>OSHA Calculator Example</a:t>
            </a:r>
            <a:endParaRPr>
              <a:solidFill>
                <a:srgbClr val="A72A1E"/>
              </a:solidFill>
            </a:endParaRPr>
          </a:p>
          <a:p>
            <a:pPr marL="0" lvl="0" indent="0" algn="l" rtl="0">
              <a:spcBef>
                <a:spcPts val="0"/>
              </a:spcBef>
              <a:spcAft>
                <a:spcPts val="0"/>
              </a:spcAft>
              <a:buNone/>
            </a:pPr>
            <a:endParaRPr>
              <a:solidFill>
                <a:srgbClr val="A72A1E"/>
              </a:solidFill>
            </a:endParaRPr>
          </a:p>
          <a:p>
            <a:pPr marL="0" lvl="0" indent="0" algn="l" rtl="0">
              <a:spcBef>
                <a:spcPts val="0"/>
              </a:spcBef>
              <a:spcAft>
                <a:spcPts val="0"/>
              </a:spcAft>
              <a:buNone/>
            </a:pPr>
            <a:r>
              <a:rPr lang="en-US"/>
              <a:t>OSHA provides a useful calculator to estimate how much various injuries cost to a company, given Workers Comp costs, the profit margin of the company, and the number of injuries that occur.</a:t>
            </a:r>
            <a:endParaRPr/>
          </a:p>
        </p:txBody>
      </p:sp>
      <p:sp>
        <p:nvSpPr>
          <p:cNvPr id="448" name="Google Shape;448;g208f4f6239d_0_536:notes"/>
          <p:cNvSpPr txBox="1">
            <a:spLocks noGrp="1"/>
          </p:cNvSpPr>
          <p:nvPr>
            <p:ph type="sldNum" idx="12"/>
          </p:nvPr>
        </p:nvSpPr>
        <p:spPr>
          <a:xfrm>
            <a:off x="5265738" y="6659563"/>
            <a:ext cx="4029000" cy="350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08f4f6239d_0_558: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08f4f6239d_0_558:notes"/>
          <p:cNvSpPr txBox="1">
            <a:spLocks noGrp="1"/>
          </p:cNvSpPr>
          <p:nvPr>
            <p:ph type="body" idx="1"/>
          </p:nvPr>
        </p:nvSpPr>
        <p:spPr>
          <a:xfrm>
            <a:off x="930275" y="3373438"/>
            <a:ext cx="7435800" cy="27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A72A1E"/>
                </a:solidFill>
              </a:rPr>
              <a:t>OSHA Calculator Example</a:t>
            </a:r>
            <a:endParaRPr>
              <a:solidFill>
                <a:srgbClr val="A72A1E"/>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this example, we can take Randy’s case, and see what will happen with an low back strain with just 1 incident, given a 3% profit margin. </a:t>
            </a:r>
            <a:endParaRPr/>
          </a:p>
        </p:txBody>
      </p:sp>
      <p:sp>
        <p:nvSpPr>
          <p:cNvPr id="457" name="Google Shape;457;g208f4f6239d_0_558:notes"/>
          <p:cNvSpPr txBox="1">
            <a:spLocks noGrp="1"/>
          </p:cNvSpPr>
          <p:nvPr>
            <p:ph type="sldNum" idx="12"/>
          </p:nvPr>
        </p:nvSpPr>
        <p:spPr>
          <a:xfrm>
            <a:off x="5265738" y="6659563"/>
            <a:ext cx="4029000" cy="350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0e8639cff5_0_1452: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0e8639cff5_0_1452:notes"/>
          <p:cNvSpPr txBox="1">
            <a:spLocks noGrp="1"/>
          </p:cNvSpPr>
          <p:nvPr>
            <p:ph type="body" idx="1"/>
          </p:nvPr>
        </p:nvSpPr>
        <p:spPr>
          <a:xfrm>
            <a:off x="930275" y="3373438"/>
            <a:ext cx="7435800" cy="27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A72A1E"/>
                </a:solidFill>
              </a:rPr>
              <a:t>OSHA Calculator Example</a:t>
            </a:r>
            <a:endParaRPr>
              <a:solidFill>
                <a:srgbClr val="A72A1E"/>
              </a:solidFill>
            </a:endParaRPr>
          </a:p>
          <a:p>
            <a:pPr marL="0" lvl="0" indent="0" algn="l" rtl="0">
              <a:spcBef>
                <a:spcPts val="0"/>
              </a:spcBef>
              <a:spcAft>
                <a:spcPts val="0"/>
              </a:spcAft>
              <a:buClr>
                <a:schemeClr val="dk1"/>
              </a:buClr>
              <a:buSzPts val="1100"/>
              <a:buFont typeface="Arial"/>
              <a:buNone/>
            </a:pPr>
            <a:endParaRPr>
              <a:solidFill>
                <a:srgbClr val="980000"/>
              </a:solidFill>
            </a:endParaRPr>
          </a:p>
          <a:p>
            <a:pPr marL="0" lvl="0" indent="0" algn="l" rtl="0">
              <a:spcBef>
                <a:spcPts val="0"/>
              </a:spcBef>
              <a:spcAft>
                <a:spcPts val="0"/>
              </a:spcAft>
              <a:buNone/>
            </a:pPr>
            <a:r>
              <a:rPr lang="en-US"/>
              <a:t>With randy’s injury of a low back strain, you can see direct costs, which include the cost of the claim and legal fees, as well as indirect costs, such as lost productivity, absenteeism, presenteeism, lost work time, and loss of morale. You can see here, with a 3% profit margin, to account for the 67k losses, the company would need to produce a total of 2.2mil in sales to break even. This is a huge opportunity for employers to create a better work environment, improve morale, and save money at the same time by focusing on injury prevention, or when injuries do occur, by providing modified work tasks that allow employees to stay at work, and finally to seek efficient and effective treatment that takes into consideration the job role and the company.</a:t>
            </a:r>
            <a:endParaRPr/>
          </a:p>
          <a:p>
            <a:pPr marL="0" lvl="0" indent="0" algn="l" rtl="0">
              <a:spcBef>
                <a:spcPts val="0"/>
              </a:spcBef>
              <a:spcAft>
                <a:spcPts val="0"/>
              </a:spcAft>
              <a:buNone/>
            </a:pPr>
            <a:r>
              <a:rPr lang="en-US">
                <a:solidFill>
                  <a:srgbClr val="980000"/>
                </a:solidFill>
              </a:rPr>
              <a:t>Discuss details of different injury examples?</a:t>
            </a:r>
            <a:endParaRPr>
              <a:solidFill>
                <a:srgbClr val="980000"/>
              </a:solidFill>
            </a:endParaRPr>
          </a:p>
        </p:txBody>
      </p:sp>
      <p:sp>
        <p:nvSpPr>
          <p:cNvPr id="466" name="Google Shape;466;g20e8639cff5_0_1452:notes"/>
          <p:cNvSpPr txBox="1">
            <a:spLocks noGrp="1"/>
          </p:cNvSpPr>
          <p:nvPr>
            <p:ph type="sldNum" idx="12"/>
          </p:nvPr>
        </p:nvSpPr>
        <p:spPr>
          <a:xfrm>
            <a:off x="5265738" y="6659563"/>
            <a:ext cx="4029000" cy="350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9ae225f66_0_44: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199ae225f66_0_44: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solidFill>
                  <a:srgbClr val="A72A1E"/>
                </a:solidFill>
              </a:rPr>
              <a:t>Scenario Discussion (interactive)</a:t>
            </a:r>
            <a:endParaRPr>
              <a:solidFill>
                <a:srgbClr val="A72A1E"/>
              </a:solidFill>
            </a:endParaRPr>
          </a:p>
          <a:p>
            <a:pPr marL="0" lvl="0" indent="0" algn="l" rtl="0">
              <a:spcBef>
                <a:spcPts val="800"/>
              </a:spcBef>
              <a:spcAft>
                <a:spcPts val="0"/>
              </a:spcAft>
              <a:buNone/>
            </a:pPr>
            <a:r>
              <a:rPr lang="en-US"/>
              <a:t>Discuss with a neighbor what steps need to be in place in order to allow for the best trajectory for RTW for Randy …. (After discussion, have people share). Some ideas: ergonomic screens and injury prevention classes. Job assessments to minimize risks. Preferred provider contacts. Onsite screening service. Onsite PT staff. Designated modified work tasks</a:t>
            </a:r>
            <a:endParaRPr/>
          </a:p>
          <a:p>
            <a:pPr marL="0" lvl="0" indent="0" algn="l" rtl="0">
              <a:spcBef>
                <a:spcPts val="800"/>
              </a:spcBef>
              <a:spcAft>
                <a:spcPts val="0"/>
              </a:spcAft>
              <a:buNone/>
            </a:pPr>
            <a:r>
              <a:rPr lang="en-US"/>
              <a:t>Best case is always prevention. This has the lowest expenses (or none) and low injury rates keep insurance premiums low. It is also not realistic to expect 100% injury prevention however. Minimizing an injured worker’s time away from work and allowing modified work has been associated with quicker RTW and less recurrence of MSD related sick leave. Even with everything in place, there are occasionally injuries that lead to long term inability to perform essential job functions. Even then, PT can help play a role in setting restrictions or accommodations, and allow the worker a chance to continue contributing, even if with different job tasks or roles. </a:t>
            </a:r>
            <a:endParaRPr/>
          </a:p>
        </p:txBody>
      </p:sp>
      <p:sp>
        <p:nvSpPr>
          <p:cNvPr id="475" name="Google Shape;475;g199ae225f66_0_44: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d2c6e8cddd_0_44:notes"/>
          <p:cNvSpPr>
            <a:spLocks noGrp="1" noRot="1" noChangeAspect="1"/>
          </p:cNvSpPr>
          <p:nvPr>
            <p:ph type="sldImg" idx="2"/>
          </p:nvPr>
        </p:nvSpPr>
        <p:spPr>
          <a:xfrm>
            <a:off x="2546350" y="876300"/>
            <a:ext cx="4203600" cy="236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d2c6e8cddd_0_44: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solidFill>
                  <a:srgbClr val="A72A1E"/>
                </a:solidFill>
              </a:rPr>
              <a:t>Intro CPG and their new recommendations, supporting entry point PT</a:t>
            </a:r>
            <a:endParaRPr/>
          </a:p>
          <a:p>
            <a:pPr marL="0" lvl="0" indent="0" algn="l" rtl="0">
              <a:spcBef>
                <a:spcPts val="800"/>
              </a:spcBef>
              <a:spcAft>
                <a:spcPts val="0"/>
              </a:spcAft>
              <a:buNone/>
            </a:pPr>
            <a:endParaRPr/>
          </a:p>
          <a:p>
            <a:pPr marL="0" lvl="0" indent="0" algn="l" rtl="0">
              <a:spcBef>
                <a:spcPts val="0"/>
              </a:spcBef>
              <a:spcAft>
                <a:spcPts val="0"/>
              </a:spcAft>
              <a:buNone/>
            </a:pPr>
            <a:r>
              <a:rPr lang="en-US"/>
              <a:t>One of the biggest reasons we can present on the expanding role of PT in occupation health is due to the new clinical practice guideline. this CPG includes the most recent Evidence-based practice recommendations based on a review of over 300 studies and has differences in best practice compared to how many worksites and clinics operate. The recommendations in the rest of this powerpoint are based on this CPG and information from monographs in the OHP program. </a:t>
            </a:r>
            <a:endParaRPr/>
          </a:p>
        </p:txBody>
      </p:sp>
      <p:sp>
        <p:nvSpPr>
          <p:cNvPr id="142" name="Google Shape;142;g1d2c6e8cddd_0_44: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ee162d6a47_0_3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1ee162d6a47_0_33: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summarize, PTs are qualified to provide entry point care that have notable benefits for both employer and employee. The new work rehab CPG allows for occupational health practitioners to utilize research based best practice, and highlights PT as a good resource as the first point of contact. When good communication occurs between stakeholders, both quality of services and outcomes improve. The new OHP program allows for skilled practitioners to be easily accessible by database for prospective companies/employers looking into these services. The OSHA calculator can be used to estimate likely savings for injuries that are most common in different sectors. </a:t>
            </a:r>
            <a:endParaRPr/>
          </a:p>
        </p:txBody>
      </p:sp>
      <p:sp>
        <p:nvSpPr>
          <p:cNvPr id="485" name="Google Shape;485;g1ee162d6a47_0_33: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ee162d6a47_0_5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ee162d6a47_0_55: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the references used in creating this presentation. </a:t>
            </a:r>
            <a:endParaRPr/>
          </a:p>
        </p:txBody>
      </p:sp>
      <p:sp>
        <p:nvSpPr>
          <p:cNvPr id="496" name="Google Shape;496;g1ee162d6a47_0_55: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08f4f6239d_0_66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08f4f6239d_0_66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208f4f6239d_0_66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ee162d6a47_0_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ee162d6a47_0_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r>
              <a:rPr lang="en-US"/>
              <a:t>Appendix A and B have some sample legal and regulatory resources that may be useful both for practitioners and for businesses. </a:t>
            </a:r>
            <a:endParaRPr>
              <a:solidFill>
                <a:srgbClr val="980000"/>
              </a:solidFill>
            </a:endParaRPr>
          </a:p>
        </p:txBody>
      </p:sp>
      <p:sp>
        <p:nvSpPr>
          <p:cNvPr id="514" name="Google Shape;514;g1ee162d6a47_0_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ee162d6a47_0_1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1ee162d6a47_0_12: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a:solidFill>
                <a:srgbClr val="980000"/>
              </a:solidFill>
            </a:endParaRPr>
          </a:p>
        </p:txBody>
      </p:sp>
      <p:sp>
        <p:nvSpPr>
          <p:cNvPr id="523" name="Google Shape;523;g1ee162d6a47_0_12: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2c6e8cddd_0_5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d2c6e8cddd_0_53: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 link and QR code to the RTW CPG mentioned on the last slide</a:t>
            </a:r>
            <a:endParaRPr/>
          </a:p>
        </p:txBody>
      </p:sp>
      <p:sp>
        <p:nvSpPr>
          <p:cNvPr id="151" name="Google Shape;151;g1d2c6e8cddd_0_53: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ad0f381358_0_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ad0f381358_0_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a:solidFill>
                  <a:srgbClr val="A72A1E"/>
                </a:solidFill>
              </a:rPr>
              <a:t>More info on entry point care. Support from national bodies. Reference CPG “timing of care”</a:t>
            </a:r>
            <a:endParaRPr/>
          </a:p>
          <a:p>
            <a:pPr marL="0" lvl="0" indent="0" algn="l" rtl="0">
              <a:spcBef>
                <a:spcPts val="800"/>
              </a:spcBef>
              <a:spcAft>
                <a:spcPts val="0"/>
              </a:spcAft>
              <a:buNone/>
            </a:pPr>
            <a:r>
              <a:rPr lang="en-US"/>
              <a:t>The CPG recommends PTs should be seen within the first 7 days of an injury to a worker. It also states that PTs may serve as the first health care provider up to 6-8 weeks. This is possible due to progress we have made in entry point care and direct access. When we say direct access, this means “see slide…”. The APTA and AOPT support this position for PTs as well, as seen by the RC-11 position statement. </a:t>
            </a:r>
            <a:r>
              <a:rPr lang="en-US">
                <a:solidFill>
                  <a:srgbClr val="980000"/>
                </a:solidFill>
              </a:rPr>
              <a:t>Now some may wonder, since PTs are newer to the role of primary provider, are they up to the task? </a:t>
            </a:r>
            <a:endParaRPr>
              <a:solidFill>
                <a:srgbClr val="980000"/>
              </a:solidFill>
            </a:endParaRPr>
          </a:p>
        </p:txBody>
      </p:sp>
      <p:sp>
        <p:nvSpPr>
          <p:cNvPr id="163" name="Google Shape;163;g1ad0f381358_0_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2c6e8cddd_0_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d2c6e8cddd_0_0: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a:solidFill>
                  <a:srgbClr val="A72A1E"/>
                </a:solidFill>
              </a:rPr>
              <a:t>background on PT role in entry point care</a:t>
            </a:r>
            <a:endParaRPr/>
          </a:p>
          <a:p>
            <a:pPr marL="0" lvl="0" indent="0" algn="l" rtl="0">
              <a:spcBef>
                <a:spcPts val="800"/>
              </a:spcBef>
              <a:spcAft>
                <a:spcPts val="0"/>
              </a:spcAft>
              <a:buClr>
                <a:schemeClr val="dk1"/>
              </a:buClr>
              <a:buFont typeface="Arial"/>
              <a:buNone/>
            </a:pPr>
            <a:r>
              <a:rPr lang="en-US"/>
              <a:t>Well, it turns out that PTs have already had direct access and entry point privileges since the 1970’s! Through the US military, after some additional training and evaluations, they expanded their role and allowed for provision of direct access care. It allows PTs to determine duty restrictions, prescribe medications from a limited formulary, order medical lab tests, and make specialty MD referrals. </a:t>
            </a:r>
            <a:endParaRPr/>
          </a:p>
        </p:txBody>
      </p:sp>
      <p:sp>
        <p:nvSpPr>
          <p:cNvPr id="174" name="Google Shape;174;g1d2c6e8cddd_0_0: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d2c6e8cddd_0_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d2c6e8cddd_0_8: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a:solidFill>
                  <a:srgbClr val="A72A1E"/>
                </a:solidFill>
              </a:rPr>
              <a:t>background on PT role in entry point care</a:t>
            </a:r>
            <a:endParaRPr/>
          </a:p>
          <a:p>
            <a:pPr marL="0" lvl="0" indent="0" algn="l" rtl="0">
              <a:spcBef>
                <a:spcPts val="800"/>
              </a:spcBef>
              <a:spcAft>
                <a:spcPts val="0"/>
              </a:spcAft>
              <a:buClr>
                <a:schemeClr val="dk1"/>
              </a:buClr>
              <a:buFont typeface="Arial"/>
              <a:buNone/>
            </a:pPr>
            <a:r>
              <a:rPr lang="en-US"/>
              <a:t>This military model allows for self referral to PT for MSDs, and helps decrease physician sick visits, improves physician resources, and enhances overall quality of care (Moore JH). In LBP specifically, it can lead to lower health care use and was found to have a 60% reduction in LBP related costs (Childs). This model can reduce costs, decrease additional healthcare use, and result in fewer lost duty days (McGill TE study and Szymanek E study). It is also important to note there has been no increase in adverse events or safety concerns with this model. (Moore JH study, Mintken study)</a:t>
            </a:r>
            <a:endParaRPr/>
          </a:p>
          <a:p>
            <a:pPr marL="0" lvl="0" indent="0" algn="l" rtl="0">
              <a:spcBef>
                <a:spcPts val="800"/>
              </a:spcBef>
              <a:spcAft>
                <a:spcPts val="0"/>
              </a:spcAft>
              <a:buClr>
                <a:schemeClr val="dk1"/>
              </a:buClr>
              <a:buFont typeface="Arial"/>
              <a:buNone/>
            </a:pPr>
            <a:endParaRPr/>
          </a:p>
          <a:p>
            <a:pPr marL="0" lvl="0" indent="0" algn="l" rtl="0">
              <a:spcBef>
                <a:spcPts val="800"/>
              </a:spcBef>
              <a:spcAft>
                <a:spcPts val="0"/>
              </a:spcAft>
              <a:buNone/>
            </a:pPr>
            <a:endParaRPr/>
          </a:p>
        </p:txBody>
      </p:sp>
      <p:sp>
        <p:nvSpPr>
          <p:cNvPr id="194" name="Google Shape;194;g1d2c6e8cddd_0_8: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d2c6e8cddd_0_1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d2c6e8cddd_0_16: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u="sng">
                <a:solidFill>
                  <a:schemeClr val="hlink"/>
                </a:solidFill>
                <a:hlinkClick r:id="rId3"/>
              </a:rPr>
              <a:t>Image Link</a:t>
            </a:r>
            <a:r>
              <a:rPr lang="en-US">
                <a:solidFill>
                  <a:srgbClr val="A72A1E"/>
                </a:solidFill>
              </a:rPr>
              <a:t>  background on PT role in entry point care</a:t>
            </a:r>
            <a:endParaRPr/>
          </a:p>
          <a:p>
            <a:pPr marL="0" lvl="0" indent="0" algn="l" rtl="0">
              <a:spcBef>
                <a:spcPts val="800"/>
              </a:spcBef>
              <a:spcAft>
                <a:spcPts val="0"/>
              </a:spcAft>
              <a:buClr>
                <a:schemeClr val="dk1"/>
              </a:buClr>
              <a:buFont typeface="Arial"/>
              <a:buNone/>
            </a:pPr>
            <a:r>
              <a:rPr lang="en-US"/>
              <a:t>While the military has been performing PT direct access for years, North Dakota recently passed legislation allowing direct access in worker’s comp claims. The new changes allow PTs to perform worksite planning, correspond with insurance, and provide capability assessments. They can also determine maximum medical improvement to guide claim management, and refer the worker without prior authorization. An organizational goal of the OHSIG is to increase the number of states that adopt this position. </a:t>
            </a:r>
            <a:endParaRPr/>
          </a:p>
        </p:txBody>
      </p:sp>
      <p:sp>
        <p:nvSpPr>
          <p:cNvPr id="204" name="Google Shape;204;g1d2c6e8cddd_0_16: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d94fdd064f_0_2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d94fdd064f_0_22:notes"/>
          <p:cNvSpPr txBox="1">
            <a:spLocks noGrp="1"/>
          </p:cNvSpPr>
          <p:nvPr>
            <p:ph type="body" idx="1"/>
          </p:nvPr>
        </p:nvSpPr>
        <p:spPr>
          <a:xfrm>
            <a:off x="930275" y="3373438"/>
            <a:ext cx="7435800" cy="276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Font typeface="Arial"/>
              <a:buNone/>
            </a:pPr>
            <a:r>
              <a:rPr lang="en-US">
                <a:solidFill>
                  <a:srgbClr val="980000"/>
                </a:solidFill>
              </a:rPr>
              <a:t>Info on why these preliminary success stories matter - marketing opportunity</a:t>
            </a:r>
            <a:endParaRPr>
              <a:solidFill>
                <a:srgbClr val="980000"/>
              </a:solidFill>
            </a:endParaRPr>
          </a:p>
          <a:p>
            <a:pPr marL="0" lvl="0" indent="0" algn="l" rtl="0">
              <a:spcBef>
                <a:spcPts val="800"/>
              </a:spcBef>
              <a:spcAft>
                <a:spcPts val="0"/>
              </a:spcAft>
              <a:buClr>
                <a:schemeClr val="dk1"/>
              </a:buClr>
              <a:buFont typeface="Arial"/>
              <a:buNone/>
            </a:pPr>
            <a:r>
              <a:rPr lang="en-US"/>
              <a:t>The research behind the military model for direct access and the recent success of PTs becoming PCPs for worker’s comp claims are paving the way for reduced costs for employers and less frequent injuries with a quicker return to work for workers. An injury prevented is always the best case scenario, however even when injuries do occur, a decreased rate compared to the average can lower a company’s exmod, thereby lowering premiums. Shorter claim lengths reduce healthcare costs and allow for less impact on productivity as well. </a:t>
            </a:r>
            <a:endParaRPr/>
          </a:p>
          <a:p>
            <a:pPr marL="0" lvl="0" indent="0" algn="l" rtl="0">
              <a:spcBef>
                <a:spcPts val="800"/>
              </a:spcBef>
              <a:spcAft>
                <a:spcPts val="0"/>
              </a:spcAft>
              <a:buClr>
                <a:schemeClr val="dk1"/>
              </a:buClr>
              <a:buFont typeface="Arial"/>
              <a:buNone/>
            </a:pPr>
            <a:r>
              <a:rPr lang="en-US">
                <a:solidFill>
                  <a:srgbClr val="980000"/>
                </a:solidFill>
              </a:rPr>
              <a:t>exmod: compares employer to industry average (if below, can get discounts, if above, higher costs)</a:t>
            </a:r>
            <a:endParaRPr>
              <a:solidFill>
                <a:srgbClr val="980000"/>
              </a:solidFill>
            </a:endParaRPr>
          </a:p>
          <a:p>
            <a:pPr marL="0" lvl="0" indent="0" algn="l" rtl="0">
              <a:spcBef>
                <a:spcPts val="800"/>
              </a:spcBef>
              <a:spcAft>
                <a:spcPts val="0"/>
              </a:spcAft>
              <a:buNone/>
            </a:pPr>
            <a:endParaRPr/>
          </a:p>
        </p:txBody>
      </p:sp>
      <p:sp>
        <p:nvSpPr>
          <p:cNvPr id="215" name="Google Shape;215;g1d94fdd064f_0_22:notes"/>
          <p:cNvSpPr txBox="1">
            <a:spLocks noGrp="1"/>
          </p:cNvSpPr>
          <p:nvPr>
            <p:ph type="sldNum" idx="12"/>
          </p:nvPr>
        </p:nvSpPr>
        <p:spPr>
          <a:xfrm>
            <a:off x="5265738" y="6659563"/>
            <a:ext cx="4029000" cy="350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
        <p:cNvGrpSpPr/>
        <p:nvPr/>
      </p:nvGrpSpPr>
      <p:grpSpPr>
        <a:xfrm>
          <a:off x="0" y="0"/>
          <a:ext cx="0" cy="0"/>
          <a:chOff x="0" y="0"/>
          <a:chExt cx="0" cy="0"/>
        </a:xfrm>
      </p:grpSpPr>
      <p:sp>
        <p:nvSpPr>
          <p:cNvPr id="17" name="Google Shape;17;p32"/>
          <p:cNvSpPr txBox="1">
            <a:spLocks noGrp="1"/>
          </p:cNvSpPr>
          <p:nvPr>
            <p:ph type="ctrTitle"/>
          </p:nvPr>
        </p:nvSpPr>
        <p:spPr>
          <a:xfrm>
            <a:off x="4070099" y="610363"/>
            <a:ext cx="4051807" cy="6771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1" b="0" i="0">
                <a:solidFill>
                  <a:srgbClr val="0083A9"/>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1828800" y="3840482"/>
            <a:ext cx="8534400" cy="24622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6" name="Google Shape;8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6"/>
          <p:cNvSpPr>
            <a:spLocks noGrp="1"/>
          </p:cNvSpPr>
          <p:nvPr>
            <p:ph type="pic" idx="2"/>
          </p:nvPr>
        </p:nvSpPr>
        <p:spPr>
          <a:xfrm>
            <a:off x="5183188" y="987425"/>
            <a:ext cx="6172200" cy="4873625"/>
          </a:xfrm>
          <a:prstGeom prst="rect">
            <a:avLst/>
          </a:prstGeom>
          <a:noFill/>
          <a:ln>
            <a:noFill/>
          </a:ln>
        </p:spPr>
      </p:sp>
      <p:sp>
        <p:nvSpPr>
          <p:cNvPr id="104" name="Google Shape;10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998350" y="610363"/>
            <a:ext cx="10195305" cy="6771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1" b="0" i="0">
                <a:solidFill>
                  <a:srgbClr val="0083A9"/>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916941" y="1725728"/>
            <a:ext cx="5985509" cy="24622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b="1"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39"/>
          <p:cNvSpPr txBox="1">
            <a:spLocks noGrp="1"/>
          </p:cNvSpPr>
          <p:nvPr>
            <p:ph type="title"/>
          </p:nvPr>
        </p:nvSpPr>
        <p:spPr>
          <a:xfrm>
            <a:off x="998350" y="610363"/>
            <a:ext cx="10195305" cy="6771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1" b="0" i="0">
                <a:solidFill>
                  <a:srgbClr val="0083A9"/>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9"/>
          <p:cNvSpPr txBox="1">
            <a:spLocks noGrp="1"/>
          </p:cNvSpPr>
          <p:nvPr>
            <p:ph type="body" idx="1"/>
          </p:nvPr>
        </p:nvSpPr>
        <p:spPr>
          <a:xfrm>
            <a:off x="609600" y="1577342"/>
            <a:ext cx="5303520" cy="24622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39"/>
          <p:cNvSpPr txBox="1">
            <a:spLocks noGrp="1"/>
          </p:cNvSpPr>
          <p:nvPr>
            <p:ph type="body" idx="2"/>
          </p:nvPr>
        </p:nvSpPr>
        <p:spPr>
          <a:xfrm>
            <a:off x="6278880" y="1577342"/>
            <a:ext cx="5303520" cy="24622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39"/>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9"/>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40"/>
          <p:cNvSpPr txBox="1">
            <a:spLocks noGrp="1"/>
          </p:cNvSpPr>
          <p:nvPr>
            <p:ph type="title"/>
          </p:nvPr>
        </p:nvSpPr>
        <p:spPr>
          <a:xfrm>
            <a:off x="998350" y="610363"/>
            <a:ext cx="10195305" cy="6771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1" b="0" i="0">
                <a:solidFill>
                  <a:srgbClr val="0083A9"/>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0"/>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0"/>
        <p:cNvGrpSpPr/>
        <p:nvPr/>
      </p:nvGrpSpPr>
      <p:grpSpPr>
        <a:xfrm>
          <a:off x="0" y="0"/>
          <a:ext cx="0" cy="0"/>
          <a:chOff x="0" y="0"/>
          <a:chExt cx="0" cy="0"/>
        </a:xfrm>
      </p:grpSpPr>
      <p:sp>
        <p:nvSpPr>
          <p:cNvPr id="41" name="Google Shape;41;p41"/>
          <p:cNvSpPr/>
          <p:nvPr/>
        </p:nvSpPr>
        <p:spPr>
          <a:xfrm>
            <a:off x="3720127" y="183003"/>
            <a:ext cx="4718983" cy="640506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41"/>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9316973" y="3797809"/>
            <a:ext cx="2875280" cy="3060700"/>
          </a:xfrm>
          <a:custGeom>
            <a:avLst/>
            <a:gdLst/>
            <a:ahLst/>
            <a:cxnLst/>
            <a:rect l="l" t="t" r="r" b="b"/>
            <a:pathLst>
              <a:path w="2875279" h="3060700" extrusionOk="0">
                <a:moveTo>
                  <a:pt x="2875026" y="0"/>
                </a:moveTo>
                <a:lnTo>
                  <a:pt x="0" y="3060191"/>
                </a:lnTo>
                <a:lnTo>
                  <a:pt x="2875026" y="3060191"/>
                </a:lnTo>
                <a:lnTo>
                  <a:pt x="2875026" y="0"/>
                </a:lnTo>
                <a:close/>
              </a:path>
            </a:pathLst>
          </a:custGeom>
          <a:solidFill>
            <a:srgbClr val="0083A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31"/>
          <p:cNvSpPr txBox="1">
            <a:spLocks noGrp="1"/>
          </p:cNvSpPr>
          <p:nvPr>
            <p:ph type="title"/>
          </p:nvPr>
        </p:nvSpPr>
        <p:spPr>
          <a:xfrm>
            <a:off x="998350" y="610361"/>
            <a:ext cx="10195305" cy="67710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u="none" strike="noStrike" cap="none">
                <a:solidFill>
                  <a:srgbClr val="0083A9"/>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1"/>
          <p:cNvSpPr txBox="1">
            <a:spLocks noGrp="1"/>
          </p:cNvSpPr>
          <p:nvPr>
            <p:ph type="body" idx="1"/>
          </p:nvPr>
        </p:nvSpPr>
        <p:spPr>
          <a:xfrm>
            <a:off x="916941" y="1725729"/>
            <a:ext cx="5985509" cy="246221"/>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145280" y="6377942"/>
            <a:ext cx="390144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sldNum" idx="12"/>
          </p:nvPr>
        </p:nvSpPr>
        <p:spPr>
          <a:xfrm>
            <a:off x="8778240" y="6377942"/>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www.orthopt.org/content/special-interest-groups/occupational-health/occupational-health-practitioner-certificate-program" TargetMode="External"/><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3.jp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orthopt.org/content/special-interest-groups/occupational-health/occupational-health-practitioner-certificate-program" TargetMode="External"/><Relationship Id="rId5" Type="http://schemas.openxmlformats.org/officeDocument/2006/relationships/image" Target="../media/image20.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safetypays/estimato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safetypays/estimato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97/01.jom.0000063628.37065.4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federalregister.gov/documents/2013/06/03/2013-12916/incentives-for-nondiscriminatory-wellness-programs-in-group-health-plans" TargetMode="External"/><Relationship Id="rId7" Type="http://schemas.openxmlformats.org/officeDocument/2006/relationships/hyperlink" Target="https://www.eeoc.gov/laws/guidance/enforcement-guidance-disability-related-inquiries-and-medical-examinations-employe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hhs.gov/hipaa/for-professionals/privacy/index.html" TargetMode="External"/><Relationship Id="rId5" Type="http://schemas.openxmlformats.org/officeDocument/2006/relationships/hyperlink" Target="https://www.eeoc.gov/statutes/titles-i-and-v-americans-disabilities-act-1990-ada" TargetMode="External"/><Relationship Id="rId4" Type="http://schemas.openxmlformats.org/officeDocument/2006/relationships/hyperlink" Target="https://www.federalregister.gov/documents/2016/05/17/2016-11558/regulations-under-the-americans-with-disabilities-act" TargetMode="External"/><Relationship Id="rId9"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recordkeeping/" TargetMode="External"/><Relationship Id="rId7"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apta.org/contentassets/dfbab801de554636b36485fcee62f83a/workerscompensationmapphysicianreferral.pdf" TargetMode="External"/><Relationship Id="rId4" Type="http://schemas.openxmlformats.org/officeDocument/2006/relationships/hyperlink" Target="https://www.osha.gov/incident-investig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orthopt.org/uploads/content_files/files/Clinical_Guidance_to_Optimize_Work_Participation_After_Injury_or_Illness_The_Role_of_Physical_Therapists.pdf"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EFEF"/>
        </a:solidFill>
        <a:effectLst/>
      </p:bgPr>
    </p:bg>
    <p:spTree>
      <p:nvGrpSpPr>
        <p:cNvPr id="1" name="Shape 123"/>
        <p:cNvGrpSpPr/>
        <p:nvPr/>
      </p:nvGrpSpPr>
      <p:grpSpPr>
        <a:xfrm>
          <a:off x="0" y="0"/>
          <a:ext cx="0" cy="0"/>
          <a:chOff x="0" y="0"/>
          <a:chExt cx="0" cy="0"/>
        </a:xfrm>
      </p:grpSpPr>
      <p:sp>
        <p:nvSpPr>
          <p:cNvPr id="124" name="Google Shape;124;p1"/>
          <p:cNvSpPr/>
          <p:nvPr/>
        </p:nvSpPr>
        <p:spPr>
          <a:xfrm>
            <a:off x="8996516" y="3886200"/>
            <a:ext cx="3200400" cy="2971800"/>
          </a:xfrm>
          <a:custGeom>
            <a:avLst/>
            <a:gdLst/>
            <a:ahLst/>
            <a:cxnLst/>
            <a:rect l="l" t="t" r="r" b="b"/>
            <a:pathLst>
              <a:path w="4011929" h="3736340" extrusionOk="0">
                <a:moveTo>
                  <a:pt x="4011929" y="0"/>
                </a:moveTo>
                <a:lnTo>
                  <a:pt x="0" y="3736086"/>
                </a:lnTo>
                <a:lnTo>
                  <a:pt x="4011929" y="3736086"/>
                </a:lnTo>
                <a:lnTo>
                  <a:pt x="4011929" y="0"/>
                </a:lnTo>
                <a:close/>
              </a:path>
            </a:pathLst>
          </a:custGeom>
          <a:solidFill>
            <a:srgbClr val="0083A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83A9"/>
              </a:solidFill>
              <a:latin typeface="Calibri"/>
              <a:ea typeface="Calibri"/>
              <a:cs typeface="Calibri"/>
              <a:sym typeface="Calibri"/>
            </a:endParaRPr>
          </a:p>
        </p:txBody>
      </p:sp>
      <p:sp>
        <p:nvSpPr>
          <p:cNvPr id="125" name="Google Shape;125;p1"/>
          <p:cNvSpPr/>
          <p:nvPr/>
        </p:nvSpPr>
        <p:spPr>
          <a:xfrm>
            <a:off x="11336000" y="3798351"/>
            <a:ext cx="856000" cy="1833580"/>
          </a:xfrm>
          <a:custGeom>
            <a:avLst/>
            <a:gdLst/>
            <a:ahLst/>
            <a:cxnLst/>
            <a:rect l="l" t="t" r="r" b="b"/>
            <a:pathLst>
              <a:path w="834390" h="1783079" extrusionOk="0">
                <a:moveTo>
                  <a:pt x="834390" y="0"/>
                </a:moveTo>
                <a:lnTo>
                  <a:pt x="0" y="891540"/>
                </a:lnTo>
                <a:lnTo>
                  <a:pt x="834390" y="1783080"/>
                </a:lnTo>
                <a:lnTo>
                  <a:pt x="834390" y="0"/>
                </a:lnTo>
                <a:close/>
              </a:path>
            </a:pathLst>
          </a:custGeom>
          <a:solidFill>
            <a:srgbClr val="00548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6" name="Google Shape;126;p1"/>
          <p:cNvPicPr preferRelativeResize="0"/>
          <p:nvPr/>
        </p:nvPicPr>
        <p:blipFill rotWithShape="1">
          <a:blip r:embed="rId3">
            <a:alphaModFix/>
          </a:blip>
          <a:srcRect/>
          <a:stretch/>
        </p:blipFill>
        <p:spPr>
          <a:xfrm>
            <a:off x="9906000" y="5609858"/>
            <a:ext cx="1981206" cy="1196649"/>
          </a:xfrm>
          <a:prstGeom prst="rect">
            <a:avLst/>
          </a:prstGeom>
          <a:noFill/>
          <a:ln>
            <a:noFill/>
          </a:ln>
        </p:spPr>
      </p:pic>
      <p:sp>
        <p:nvSpPr>
          <p:cNvPr id="127" name="Google Shape;127;p1"/>
          <p:cNvSpPr txBox="1"/>
          <p:nvPr/>
        </p:nvSpPr>
        <p:spPr>
          <a:xfrm>
            <a:off x="1146145" y="1845187"/>
            <a:ext cx="9144000" cy="2387600"/>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rgbClr val="0083A9"/>
              </a:buClr>
              <a:buSzPct val="100000"/>
              <a:buFont typeface="Corbel"/>
              <a:buNone/>
            </a:pPr>
            <a:r>
              <a:rPr lang="en-US" sz="6000" b="1" dirty="0">
                <a:solidFill>
                  <a:srgbClr val="0083A9"/>
                </a:solidFill>
                <a:latin typeface="Corbel"/>
                <a:ea typeface="Corbel"/>
                <a:cs typeface="Corbel"/>
                <a:sym typeface="Corbel"/>
              </a:rPr>
              <a:t>The Role of Physical Therapy Practitioners in Occupational Health</a:t>
            </a:r>
            <a:endParaRPr sz="6000" b="1" dirty="0">
              <a:solidFill>
                <a:srgbClr val="0083A9"/>
              </a:solidFill>
              <a:latin typeface="Corbel"/>
              <a:ea typeface="Corbel"/>
              <a:cs typeface="Corbel"/>
              <a:sym typeface="Corbel"/>
            </a:endParaRPr>
          </a:p>
          <a:p>
            <a:pPr marL="0" marR="0" lvl="0" indent="0" algn="ctr" rtl="0">
              <a:lnSpc>
                <a:spcPct val="90000"/>
              </a:lnSpc>
              <a:spcBef>
                <a:spcPts val="0"/>
              </a:spcBef>
              <a:spcAft>
                <a:spcPts val="0"/>
              </a:spcAft>
              <a:buClr>
                <a:srgbClr val="0083A9"/>
              </a:buClr>
              <a:buSzPct val="100000"/>
              <a:buFont typeface="Corbel"/>
              <a:buNone/>
            </a:pPr>
            <a:endParaRPr sz="6000" b="1" dirty="0">
              <a:solidFill>
                <a:srgbClr val="0083A9"/>
              </a:solidFill>
              <a:latin typeface="Corbel"/>
              <a:ea typeface="Corbel"/>
              <a:cs typeface="Corbel"/>
              <a:sym typeface="Corbel"/>
            </a:endParaRPr>
          </a:p>
          <a:p>
            <a:pPr marL="0" marR="0" lvl="0" indent="0" algn="ctr" rtl="0">
              <a:lnSpc>
                <a:spcPct val="90000"/>
              </a:lnSpc>
              <a:spcBef>
                <a:spcPts val="0"/>
              </a:spcBef>
              <a:spcAft>
                <a:spcPts val="0"/>
              </a:spcAft>
              <a:buClr>
                <a:srgbClr val="0083A9"/>
              </a:buClr>
              <a:buSzPct val="100000"/>
              <a:buFont typeface="Corbel"/>
              <a:buNone/>
            </a:pPr>
            <a:r>
              <a:rPr lang="en-US" sz="6000" i="1" dirty="0">
                <a:solidFill>
                  <a:srgbClr val="0083A9"/>
                </a:solidFill>
                <a:latin typeface="Corbel"/>
                <a:ea typeface="Corbel"/>
                <a:cs typeface="Corbel"/>
                <a:sym typeface="Corbel"/>
              </a:rPr>
              <a:t>Driving Excellence and Collaboration between Stakeholders</a:t>
            </a:r>
            <a:endParaRPr i="1" dirty="0"/>
          </a:p>
        </p:txBody>
      </p:sp>
      <p:sp>
        <p:nvSpPr>
          <p:cNvPr id="128" name="Google Shape;128;p1"/>
          <p:cNvSpPr txBox="1"/>
          <p:nvPr/>
        </p:nvSpPr>
        <p:spPr>
          <a:xfrm>
            <a:off x="1223132" y="4804050"/>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83A9"/>
              </a:buClr>
              <a:buSzPts val="2400"/>
              <a:buFont typeface="Arial"/>
              <a:buNone/>
            </a:pPr>
            <a:r>
              <a:rPr lang="en-US" sz="2400" i="1" dirty="0">
                <a:solidFill>
                  <a:srgbClr val="0083A9"/>
                </a:solidFill>
                <a:latin typeface="Calibri"/>
                <a:ea typeface="Calibri"/>
                <a:cs typeface="Calibri"/>
                <a:sym typeface="Calibri"/>
              </a:rPr>
              <a:t>Lunch and Learn Presentation Developed by the Occupational Health SIG </a:t>
            </a:r>
            <a:endParaRPr sz="2400" b="0" i="1" strike="noStrike" cap="none" dirty="0">
              <a:solidFill>
                <a:srgbClr val="0083A9"/>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dirty="0">
              <a:solidFill>
                <a:srgbClr val="005581"/>
              </a:solidFill>
              <a:latin typeface="Calibri"/>
              <a:ea typeface="Calibri"/>
              <a:cs typeface="Calibri"/>
              <a:sym typeface="Calibri"/>
            </a:endParaRPr>
          </a:p>
        </p:txBody>
      </p:sp>
      <p:sp>
        <p:nvSpPr>
          <p:cNvPr id="129" name="Google Shape;129;p1"/>
          <p:cNvSpPr/>
          <p:nvPr/>
        </p:nvSpPr>
        <p:spPr>
          <a:xfrm>
            <a:off x="630025" y="240275"/>
            <a:ext cx="3180000" cy="908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26"/>
        <p:cNvGrpSpPr/>
        <p:nvPr/>
      </p:nvGrpSpPr>
      <p:grpSpPr>
        <a:xfrm>
          <a:off x="0" y="0"/>
          <a:ext cx="0" cy="0"/>
          <a:chOff x="0" y="0"/>
          <a:chExt cx="0" cy="0"/>
        </a:xfrm>
      </p:grpSpPr>
      <p:sp>
        <p:nvSpPr>
          <p:cNvPr id="227" name="Google Shape;227;p3"/>
          <p:cNvSpPr txBox="1"/>
          <p:nvPr/>
        </p:nvSpPr>
        <p:spPr>
          <a:xfrm>
            <a:off x="2392725" y="3370025"/>
            <a:ext cx="743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8" name="Google Shape;228;p3"/>
          <p:cNvPicPr preferRelativeResize="0"/>
          <p:nvPr/>
        </p:nvPicPr>
        <p:blipFill>
          <a:blip r:embed="rId3">
            <a:alphaModFix amt="99000"/>
          </a:blip>
          <a:stretch>
            <a:fillRect/>
          </a:stretch>
        </p:blipFill>
        <p:spPr>
          <a:xfrm>
            <a:off x="5032149" y="1386388"/>
            <a:ext cx="6480161" cy="4619260"/>
          </a:xfrm>
          <a:prstGeom prst="rect">
            <a:avLst/>
          </a:prstGeom>
          <a:noFill/>
          <a:ln>
            <a:noFill/>
          </a:ln>
          <a:effectLst>
            <a:outerShdw blurRad="228600" dist="180975" dir="2640000" algn="bl" rotWithShape="0">
              <a:srgbClr val="000000">
                <a:alpha val="38000"/>
              </a:srgbClr>
            </a:outerShdw>
          </a:effectLst>
        </p:spPr>
      </p:pic>
      <p:sp>
        <p:nvSpPr>
          <p:cNvPr id="229" name="Google Shape;229;p3"/>
          <p:cNvSpPr txBox="1"/>
          <p:nvPr/>
        </p:nvSpPr>
        <p:spPr>
          <a:xfrm>
            <a:off x="734082" y="1392263"/>
            <a:ext cx="3740700" cy="51411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rgbClr val="0083A9"/>
              </a:buClr>
              <a:buSzPts val="2500"/>
              <a:buFont typeface="Calibri"/>
              <a:buChar char="●"/>
            </a:pPr>
            <a:r>
              <a:rPr lang="en-US" sz="2500" dirty="0">
                <a:solidFill>
                  <a:srgbClr val="0083A9"/>
                </a:solidFill>
                <a:latin typeface="Calibri"/>
                <a:ea typeface="Calibri"/>
                <a:cs typeface="Calibri"/>
                <a:sym typeface="Calibri"/>
              </a:rPr>
              <a:t>Randy, a produce packer on a factory line</a:t>
            </a:r>
            <a:endParaRPr sz="25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7350" algn="l" rtl="0">
              <a:spcBef>
                <a:spcPts val="0"/>
              </a:spcBef>
              <a:spcAft>
                <a:spcPts val="0"/>
              </a:spcAft>
              <a:buClr>
                <a:srgbClr val="0083A9"/>
              </a:buClr>
              <a:buSzPts val="2500"/>
              <a:buFont typeface="Calibri"/>
              <a:buChar char="●"/>
            </a:pPr>
            <a:r>
              <a:rPr lang="en-US" sz="2500" dirty="0">
                <a:solidFill>
                  <a:srgbClr val="0083A9"/>
                </a:solidFill>
                <a:latin typeface="Calibri"/>
                <a:ea typeface="Calibri"/>
                <a:cs typeface="Calibri"/>
                <a:sym typeface="Calibri"/>
              </a:rPr>
              <a:t>LBP secondary to work injury</a:t>
            </a:r>
            <a:endParaRPr sz="25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7350" algn="l" rtl="0">
              <a:spcBef>
                <a:spcPts val="0"/>
              </a:spcBef>
              <a:spcAft>
                <a:spcPts val="0"/>
              </a:spcAft>
              <a:buClr>
                <a:srgbClr val="0083A9"/>
              </a:buClr>
              <a:buSzPts val="2500"/>
              <a:buFont typeface="Calibri"/>
              <a:buChar char="●"/>
            </a:pPr>
            <a:r>
              <a:rPr lang="en-US" sz="2500" dirty="0">
                <a:solidFill>
                  <a:srgbClr val="0083A9"/>
                </a:solidFill>
                <a:latin typeface="Calibri"/>
                <a:ea typeface="Calibri"/>
                <a:cs typeface="Calibri"/>
                <a:sym typeface="Calibri"/>
              </a:rPr>
              <a:t>Scheduled to see his primary care next week</a:t>
            </a:r>
            <a:endParaRPr sz="25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7350" algn="l" rtl="0">
              <a:spcBef>
                <a:spcPts val="0"/>
              </a:spcBef>
              <a:spcAft>
                <a:spcPts val="0"/>
              </a:spcAft>
              <a:buClr>
                <a:srgbClr val="0083A9"/>
              </a:buClr>
              <a:buSzPts val="2500"/>
              <a:buFont typeface="Calibri"/>
              <a:buChar char="●"/>
            </a:pPr>
            <a:r>
              <a:rPr lang="en-US" sz="2500" dirty="0">
                <a:solidFill>
                  <a:srgbClr val="0083A9"/>
                </a:solidFill>
                <a:latin typeface="Calibri"/>
                <a:ea typeface="Calibri"/>
                <a:cs typeface="Calibri"/>
                <a:sym typeface="Calibri"/>
              </a:rPr>
              <a:t>Fearful for his finances and about what movements will worsen his pain</a:t>
            </a:r>
            <a:endParaRPr sz="2500" dirty="0">
              <a:solidFill>
                <a:srgbClr val="0083A9"/>
              </a:solidFill>
              <a:latin typeface="Calibri"/>
              <a:ea typeface="Calibri"/>
              <a:cs typeface="Calibri"/>
              <a:sym typeface="Calibri"/>
            </a:endParaRPr>
          </a:p>
        </p:txBody>
      </p:sp>
      <p:sp>
        <p:nvSpPr>
          <p:cNvPr id="230" name="Google Shape;230;p3"/>
          <p:cNvSpPr txBox="1">
            <a:spLocks noGrp="1"/>
          </p:cNvSpPr>
          <p:nvPr>
            <p:ph type="title"/>
          </p:nvPr>
        </p:nvSpPr>
        <p:spPr>
          <a:xfrm>
            <a:off x="457200" y="324637"/>
            <a:ext cx="10195200" cy="60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A Familiar Story…</a:t>
            </a:r>
            <a:endParaRPr b="1">
              <a:solidFill>
                <a:srgbClr val="0083A9"/>
              </a:solidFill>
            </a:endParaRPr>
          </a:p>
        </p:txBody>
      </p:sp>
      <p:sp>
        <p:nvSpPr>
          <p:cNvPr id="231" name="Google Shape;231;p3"/>
          <p:cNvSpPr txBox="1"/>
          <p:nvPr/>
        </p:nvSpPr>
        <p:spPr>
          <a:xfrm>
            <a:off x="4169800" y="6457800"/>
            <a:ext cx="743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Image from the Pain Center Inc</a:t>
            </a:r>
            <a:endParaRPr>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36"/>
        <p:cNvGrpSpPr/>
        <p:nvPr/>
      </p:nvGrpSpPr>
      <p:grpSpPr>
        <a:xfrm>
          <a:off x="0" y="0"/>
          <a:ext cx="0" cy="0"/>
          <a:chOff x="0" y="0"/>
          <a:chExt cx="0" cy="0"/>
        </a:xfrm>
      </p:grpSpPr>
      <p:sp>
        <p:nvSpPr>
          <p:cNvPr id="237" name="Google Shape;237;g1b93f28e8b5_0_705"/>
          <p:cNvSpPr txBox="1">
            <a:spLocks noGrp="1"/>
          </p:cNvSpPr>
          <p:nvPr>
            <p:ph type="title"/>
          </p:nvPr>
        </p:nvSpPr>
        <p:spPr>
          <a:xfrm>
            <a:off x="457200" y="324625"/>
            <a:ext cx="10598400" cy="569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700" b="1">
                <a:solidFill>
                  <a:srgbClr val="0083A9"/>
                </a:solidFill>
              </a:rPr>
              <a:t>Entry Point Care: </a:t>
            </a:r>
            <a:r>
              <a:rPr lang="en-US" sz="3700" b="1"/>
              <a:t>Comprehensive Management Plan</a:t>
            </a:r>
            <a:endParaRPr sz="3700" b="1">
              <a:solidFill>
                <a:srgbClr val="0083A9"/>
              </a:solidFill>
            </a:endParaRPr>
          </a:p>
        </p:txBody>
      </p:sp>
      <p:pic>
        <p:nvPicPr>
          <p:cNvPr id="238" name="Google Shape;238;g1b93f28e8b5_0_705"/>
          <p:cNvPicPr preferRelativeResize="0"/>
          <p:nvPr/>
        </p:nvPicPr>
        <p:blipFill rotWithShape="1">
          <a:blip r:embed="rId3">
            <a:alphaModFix/>
          </a:blip>
          <a:srcRect/>
          <a:stretch/>
        </p:blipFill>
        <p:spPr>
          <a:xfrm>
            <a:off x="9982200" y="5580888"/>
            <a:ext cx="1981206" cy="1196649"/>
          </a:xfrm>
          <a:prstGeom prst="rect">
            <a:avLst/>
          </a:prstGeom>
          <a:noFill/>
          <a:ln>
            <a:noFill/>
          </a:ln>
        </p:spPr>
      </p:pic>
      <p:grpSp>
        <p:nvGrpSpPr>
          <p:cNvPr id="239" name="Google Shape;239;g1b93f28e8b5_0_705"/>
          <p:cNvGrpSpPr/>
          <p:nvPr/>
        </p:nvGrpSpPr>
        <p:grpSpPr>
          <a:xfrm rot="5400000">
            <a:off x="-71235" y="1699234"/>
            <a:ext cx="5052204" cy="3995522"/>
            <a:chOff x="4481510" y="2481308"/>
            <a:chExt cx="3138600" cy="2743800"/>
          </a:xfrm>
        </p:grpSpPr>
        <p:sp>
          <p:nvSpPr>
            <p:cNvPr id="240" name="Google Shape;240;g1b93f28e8b5_0_705"/>
            <p:cNvSpPr/>
            <p:nvPr/>
          </p:nvSpPr>
          <p:spPr>
            <a:xfrm rot="10800000">
              <a:off x="4481510" y="2481308"/>
              <a:ext cx="3138600" cy="2743800"/>
            </a:xfrm>
            <a:prstGeom prst="round2DiagRect">
              <a:avLst>
                <a:gd name="adj1" fmla="val 0"/>
                <a:gd name="adj2" fmla="val 1776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241" name="Google Shape;241;g1b93f28e8b5_0_705"/>
            <p:cNvSpPr txBox="1"/>
            <p:nvPr/>
          </p:nvSpPr>
          <p:spPr>
            <a:xfrm rot="-5400000">
              <a:off x="4687539" y="3223613"/>
              <a:ext cx="2055900" cy="1749000"/>
            </a:xfrm>
            <a:prstGeom prst="rect">
              <a:avLst/>
            </a:prstGeom>
            <a:solidFill>
              <a:schemeClr val="dk2"/>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2500">
                <a:solidFill>
                  <a:schemeClr val="lt2"/>
                </a:solidFill>
                <a:latin typeface="Corbel"/>
                <a:ea typeface="Corbel"/>
                <a:cs typeface="Corbel"/>
                <a:sym typeface="Corbel"/>
              </a:endParaRPr>
            </a:p>
            <a:p>
              <a:pPr marL="0" lvl="0" indent="0" algn="ctr" rtl="0">
                <a:spcBef>
                  <a:spcPts val="0"/>
                </a:spcBef>
                <a:spcAft>
                  <a:spcPts val="0"/>
                </a:spcAft>
                <a:buNone/>
              </a:pPr>
              <a:endParaRPr sz="1800">
                <a:solidFill>
                  <a:schemeClr val="lt2"/>
                </a:solidFill>
                <a:latin typeface="Corbel"/>
                <a:ea typeface="Corbel"/>
                <a:cs typeface="Corbel"/>
                <a:sym typeface="Corbel"/>
              </a:endParaRPr>
            </a:p>
            <a:p>
              <a:pPr marL="0" lvl="0" indent="0" algn="ctr" rtl="0">
                <a:spcBef>
                  <a:spcPts val="0"/>
                </a:spcBef>
                <a:spcAft>
                  <a:spcPts val="0"/>
                </a:spcAft>
                <a:buNone/>
              </a:pPr>
              <a:endParaRPr sz="2500">
                <a:solidFill>
                  <a:schemeClr val="lt2"/>
                </a:solidFill>
                <a:latin typeface="Corbel"/>
                <a:ea typeface="Corbel"/>
                <a:cs typeface="Corbel"/>
                <a:sym typeface="Corbel"/>
              </a:endParaRPr>
            </a:p>
            <a:p>
              <a:pPr marL="0" lvl="0" indent="0" algn="ctr" rtl="0">
                <a:spcBef>
                  <a:spcPts val="0"/>
                </a:spcBef>
                <a:spcAft>
                  <a:spcPts val="0"/>
                </a:spcAft>
                <a:buNone/>
              </a:pPr>
              <a:r>
                <a:rPr lang="en-US" sz="2800">
                  <a:solidFill>
                    <a:srgbClr val="FEFEFE"/>
                  </a:solidFill>
                  <a:latin typeface="Corbel"/>
                  <a:ea typeface="Corbel"/>
                  <a:cs typeface="Corbel"/>
                  <a:sym typeface="Corbel"/>
                </a:rPr>
                <a:t>Physical therapists</a:t>
              </a:r>
              <a:endParaRPr sz="2800">
                <a:solidFill>
                  <a:srgbClr val="FEFEFE"/>
                </a:solidFill>
                <a:latin typeface="Corbel"/>
                <a:ea typeface="Corbel"/>
                <a:cs typeface="Corbel"/>
                <a:sym typeface="Corbel"/>
              </a:endParaRPr>
            </a:p>
            <a:p>
              <a:pPr marL="0" lvl="0" indent="0" algn="ctr" rtl="0">
                <a:spcBef>
                  <a:spcPts val="0"/>
                </a:spcBef>
                <a:spcAft>
                  <a:spcPts val="0"/>
                </a:spcAft>
                <a:buNone/>
              </a:pPr>
              <a:endParaRPr sz="1000">
                <a:solidFill>
                  <a:srgbClr val="FEFEFE"/>
                </a:solidFill>
                <a:latin typeface="Corbel"/>
                <a:ea typeface="Corbel"/>
                <a:cs typeface="Corbel"/>
                <a:sym typeface="Corbel"/>
              </a:endParaRPr>
            </a:p>
            <a:p>
              <a:pPr marL="0" lvl="0" indent="0" algn="ctr" rtl="0">
                <a:spcBef>
                  <a:spcPts val="0"/>
                </a:spcBef>
                <a:spcAft>
                  <a:spcPts val="0"/>
                </a:spcAft>
                <a:buNone/>
              </a:pPr>
              <a:r>
                <a:rPr lang="en-US" sz="2800">
                  <a:solidFill>
                    <a:srgbClr val="FEFEFE"/>
                  </a:solidFill>
                  <a:latin typeface="Corbel"/>
                  <a:ea typeface="Corbel"/>
                  <a:cs typeface="Corbel"/>
                  <a:sym typeface="Corbel"/>
                </a:rPr>
                <a:t>deliver a broad</a:t>
              </a:r>
              <a:endParaRPr sz="2800">
                <a:solidFill>
                  <a:srgbClr val="FEFEFE"/>
                </a:solidFill>
                <a:latin typeface="Corbel"/>
                <a:ea typeface="Corbel"/>
                <a:cs typeface="Corbel"/>
                <a:sym typeface="Corbel"/>
              </a:endParaRPr>
            </a:p>
            <a:p>
              <a:pPr marL="0" lvl="0" indent="0" algn="ctr" rtl="0">
                <a:spcBef>
                  <a:spcPts val="0"/>
                </a:spcBef>
                <a:spcAft>
                  <a:spcPts val="0"/>
                </a:spcAft>
                <a:buNone/>
              </a:pPr>
              <a:endParaRPr sz="1000">
                <a:solidFill>
                  <a:srgbClr val="FEFEFE"/>
                </a:solidFill>
                <a:latin typeface="Corbel"/>
                <a:ea typeface="Corbel"/>
                <a:cs typeface="Corbel"/>
                <a:sym typeface="Corbel"/>
              </a:endParaRPr>
            </a:p>
            <a:p>
              <a:pPr marL="0" lvl="0" indent="0" algn="ctr" rtl="0">
                <a:spcBef>
                  <a:spcPts val="0"/>
                </a:spcBef>
                <a:spcAft>
                  <a:spcPts val="0"/>
                </a:spcAft>
                <a:buNone/>
              </a:pPr>
              <a:r>
                <a:rPr lang="en-US" sz="2800">
                  <a:solidFill>
                    <a:srgbClr val="FEFEFE"/>
                  </a:solidFill>
                  <a:latin typeface="Corbel"/>
                  <a:ea typeface="Corbel"/>
                  <a:cs typeface="Corbel"/>
                  <a:sym typeface="Corbel"/>
                </a:rPr>
                <a:t>range of services:</a:t>
              </a:r>
              <a:endParaRPr sz="2800">
                <a:solidFill>
                  <a:srgbClr val="FEFEFE"/>
                </a:solidFill>
                <a:latin typeface="Corbel"/>
                <a:ea typeface="Corbel"/>
                <a:cs typeface="Corbel"/>
                <a:sym typeface="Corbel"/>
              </a:endParaRPr>
            </a:p>
            <a:p>
              <a:pPr marL="0" lvl="0" indent="0" algn="l" rtl="0">
                <a:lnSpc>
                  <a:spcPct val="115000"/>
                </a:lnSpc>
                <a:spcBef>
                  <a:spcPts val="0"/>
                </a:spcBef>
                <a:spcAft>
                  <a:spcPts val="2100"/>
                </a:spcAft>
                <a:buNone/>
              </a:pPr>
              <a:endParaRPr sz="2200">
                <a:solidFill>
                  <a:srgbClr val="FFFFFF"/>
                </a:solidFill>
                <a:latin typeface="Corbel"/>
                <a:ea typeface="Corbel"/>
                <a:cs typeface="Corbel"/>
                <a:sym typeface="Corbel"/>
              </a:endParaRPr>
            </a:p>
          </p:txBody>
        </p:sp>
      </p:grpSp>
      <p:grpSp>
        <p:nvGrpSpPr>
          <p:cNvPr id="242" name="Google Shape;242;g1b93f28e8b5_0_705"/>
          <p:cNvGrpSpPr/>
          <p:nvPr/>
        </p:nvGrpSpPr>
        <p:grpSpPr>
          <a:xfrm>
            <a:off x="6678129" y="1171059"/>
            <a:ext cx="2892844" cy="2530666"/>
            <a:chOff x="3216509" y="1002150"/>
            <a:chExt cx="1944900" cy="1569600"/>
          </a:xfrm>
        </p:grpSpPr>
        <p:sp>
          <p:nvSpPr>
            <p:cNvPr id="243" name="Google Shape;243;g1b93f28e8b5_0_705"/>
            <p:cNvSpPr/>
            <p:nvPr/>
          </p:nvSpPr>
          <p:spPr>
            <a:xfrm flipH="1">
              <a:off x="3216519" y="1002150"/>
              <a:ext cx="1944600" cy="1569600"/>
            </a:xfrm>
            <a:prstGeom prst="round2DiagRect">
              <a:avLst>
                <a:gd name="adj1" fmla="val 0"/>
                <a:gd name="adj2" fmla="val 1776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g1b93f28e8b5_0_705"/>
            <p:cNvSpPr txBox="1"/>
            <p:nvPr/>
          </p:nvSpPr>
          <p:spPr>
            <a:xfrm>
              <a:off x="3216509" y="1002159"/>
              <a:ext cx="1944900" cy="11661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1000"/>
                </a:spcBef>
                <a:spcAft>
                  <a:spcPts val="0"/>
                </a:spcAft>
                <a:buNone/>
              </a:pPr>
              <a:endParaRPr sz="1600">
                <a:solidFill>
                  <a:schemeClr val="lt2"/>
                </a:solidFill>
                <a:highlight>
                  <a:schemeClr val="accent1"/>
                </a:highlight>
              </a:endParaRPr>
            </a:p>
            <a:p>
              <a:pPr marL="0" lvl="0" indent="0" algn="ctr" rtl="0">
                <a:lnSpc>
                  <a:spcPct val="115000"/>
                </a:lnSpc>
                <a:spcBef>
                  <a:spcPts val="1000"/>
                </a:spcBef>
                <a:spcAft>
                  <a:spcPts val="0"/>
                </a:spcAft>
                <a:buNone/>
              </a:pPr>
              <a:r>
                <a:rPr lang="en-US" sz="1700">
                  <a:solidFill>
                    <a:srgbClr val="FEFEFE"/>
                  </a:solidFill>
                  <a:highlight>
                    <a:schemeClr val="accent1"/>
                  </a:highlight>
                </a:rPr>
                <a:t>Render diagnoses using:</a:t>
              </a:r>
              <a:endParaRPr sz="1700">
                <a:solidFill>
                  <a:srgbClr val="FEFEFE"/>
                </a:solidFill>
                <a:highlight>
                  <a:schemeClr val="accent1"/>
                </a:highlight>
              </a:endParaRPr>
            </a:p>
            <a:p>
              <a:pPr marL="0" lvl="0" indent="0" algn="ctr" rtl="0">
                <a:lnSpc>
                  <a:spcPct val="115000"/>
                </a:lnSpc>
                <a:spcBef>
                  <a:spcPts val="1000"/>
                </a:spcBef>
                <a:spcAft>
                  <a:spcPts val="0"/>
                </a:spcAft>
                <a:buNone/>
              </a:pPr>
              <a:r>
                <a:rPr lang="en-US" sz="1700">
                  <a:solidFill>
                    <a:srgbClr val="FEFEFE"/>
                  </a:solidFill>
                  <a:highlight>
                    <a:schemeClr val="accent1"/>
                  </a:highlight>
                </a:rPr>
                <a:t> Relevant tests        Classification labels</a:t>
              </a:r>
              <a:endParaRPr sz="1700">
                <a:solidFill>
                  <a:srgbClr val="FEFEFE"/>
                </a:solidFill>
                <a:highlight>
                  <a:schemeClr val="accent1"/>
                </a:highlight>
              </a:endParaRPr>
            </a:p>
            <a:p>
              <a:pPr marL="0" lvl="0" indent="0" algn="l" rtl="0">
                <a:spcBef>
                  <a:spcPts val="1000"/>
                </a:spcBef>
                <a:spcAft>
                  <a:spcPts val="0"/>
                </a:spcAft>
                <a:buNone/>
              </a:pPr>
              <a:endParaRPr sz="1500" b="1">
                <a:solidFill>
                  <a:srgbClr val="FFFFFF"/>
                </a:solidFill>
                <a:latin typeface="Roboto"/>
                <a:ea typeface="Roboto"/>
                <a:cs typeface="Roboto"/>
                <a:sym typeface="Roboto"/>
              </a:endParaRPr>
            </a:p>
          </p:txBody>
        </p:sp>
      </p:grpSp>
      <p:grpSp>
        <p:nvGrpSpPr>
          <p:cNvPr id="245" name="Google Shape;245;g1b93f28e8b5_0_705"/>
          <p:cNvGrpSpPr/>
          <p:nvPr/>
        </p:nvGrpSpPr>
        <p:grpSpPr>
          <a:xfrm>
            <a:off x="3867842" y="1171036"/>
            <a:ext cx="2817539" cy="2530666"/>
            <a:chOff x="1271925" y="1002150"/>
            <a:chExt cx="1944605" cy="1569600"/>
          </a:xfrm>
        </p:grpSpPr>
        <p:sp>
          <p:nvSpPr>
            <p:cNvPr id="246" name="Google Shape;246;g1b93f28e8b5_0_705"/>
            <p:cNvSpPr/>
            <p:nvPr/>
          </p:nvSpPr>
          <p:spPr>
            <a:xfrm rot="10800000">
              <a:off x="1271925" y="1002150"/>
              <a:ext cx="1944600" cy="1569600"/>
            </a:xfrm>
            <a:prstGeom prst="round2DiagRect">
              <a:avLst>
                <a:gd name="adj1" fmla="val 0"/>
                <a:gd name="adj2" fmla="val 17764"/>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7" name="Google Shape;247;g1b93f28e8b5_0_705"/>
            <p:cNvSpPr txBox="1"/>
            <p:nvPr/>
          </p:nvSpPr>
          <p:spPr>
            <a:xfrm>
              <a:off x="1271930" y="1245507"/>
              <a:ext cx="1944600" cy="1072500"/>
            </a:xfrm>
            <a:prstGeom prst="rect">
              <a:avLst/>
            </a:prstGeom>
            <a:solidFill>
              <a:schemeClr val="accent5"/>
            </a:solidFill>
            <a:ln>
              <a:noFill/>
            </a:ln>
          </p:spPr>
          <p:txBody>
            <a:bodyPr spcFirstLastPara="1" wrap="square" lIns="121900" tIns="121900" rIns="121900" bIns="121900" anchor="t" anchorCtr="0">
              <a:noAutofit/>
            </a:bodyPr>
            <a:lstStyle/>
            <a:p>
              <a:pPr marL="0" lvl="0" indent="0" algn="l" rtl="0">
                <a:lnSpc>
                  <a:spcPct val="115000"/>
                </a:lnSpc>
                <a:spcBef>
                  <a:spcPts val="1000"/>
                </a:spcBef>
                <a:spcAft>
                  <a:spcPts val="0"/>
                </a:spcAft>
                <a:buNone/>
              </a:pPr>
              <a:r>
                <a:rPr lang="en-US" sz="1700">
                  <a:solidFill>
                    <a:srgbClr val="FFFFFF"/>
                  </a:solidFill>
                  <a:highlight>
                    <a:schemeClr val="accent5"/>
                  </a:highlight>
                </a:rPr>
                <a:t>Identify injuries/symptoms </a:t>
              </a:r>
              <a:endParaRPr sz="1700">
                <a:solidFill>
                  <a:srgbClr val="FFFFFF"/>
                </a:solidFill>
                <a:highlight>
                  <a:schemeClr val="accent5"/>
                </a:highlight>
              </a:endParaRPr>
            </a:p>
            <a:p>
              <a:pPr marL="0" lvl="0" indent="0" algn="ctr" rtl="0">
                <a:lnSpc>
                  <a:spcPct val="115000"/>
                </a:lnSpc>
                <a:spcBef>
                  <a:spcPts val="1000"/>
                </a:spcBef>
                <a:spcAft>
                  <a:spcPts val="0"/>
                </a:spcAft>
                <a:buNone/>
              </a:pPr>
              <a:r>
                <a:rPr lang="en-US" sz="1700">
                  <a:solidFill>
                    <a:srgbClr val="FFFFFF"/>
                  </a:solidFill>
                  <a:highlight>
                    <a:schemeClr val="accent5"/>
                  </a:highlight>
                </a:rPr>
                <a:t>Associated impairments Activity limitations  Participation restrictions</a:t>
              </a:r>
              <a:endParaRPr sz="1700">
                <a:solidFill>
                  <a:srgbClr val="FFFFFF"/>
                </a:solidFill>
                <a:highlight>
                  <a:schemeClr val="accent5"/>
                </a:highlight>
              </a:endParaRPr>
            </a:p>
            <a:p>
              <a:pPr marL="0" lvl="0" indent="0" algn="l" rtl="0">
                <a:spcBef>
                  <a:spcPts val="1000"/>
                </a:spcBef>
                <a:spcAft>
                  <a:spcPts val="0"/>
                </a:spcAft>
                <a:buNone/>
              </a:pPr>
              <a:endParaRPr sz="1600" b="1">
                <a:solidFill>
                  <a:srgbClr val="FFFFFF"/>
                </a:solidFill>
                <a:latin typeface="Roboto"/>
                <a:ea typeface="Roboto"/>
                <a:cs typeface="Roboto"/>
                <a:sym typeface="Roboto"/>
              </a:endParaRPr>
            </a:p>
          </p:txBody>
        </p:sp>
      </p:grpSp>
      <p:grpSp>
        <p:nvGrpSpPr>
          <p:cNvPr id="248" name="Google Shape;248;g1b93f28e8b5_0_705"/>
          <p:cNvGrpSpPr/>
          <p:nvPr/>
        </p:nvGrpSpPr>
        <p:grpSpPr>
          <a:xfrm>
            <a:off x="3792831" y="3695966"/>
            <a:ext cx="2892406" cy="2530666"/>
            <a:chOff x="1271920" y="2571750"/>
            <a:chExt cx="1944605" cy="1569600"/>
          </a:xfrm>
        </p:grpSpPr>
        <p:sp>
          <p:nvSpPr>
            <p:cNvPr id="249" name="Google Shape;249;g1b93f28e8b5_0_705"/>
            <p:cNvSpPr/>
            <p:nvPr/>
          </p:nvSpPr>
          <p:spPr>
            <a:xfrm flipH="1">
              <a:off x="1271925" y="2571750"/>
              <a:ext cx="1944600" cy="1569600"/>
            </a:xfrm>
            <a:prstGeom prst="round2DiagRect">
              <a:avLst>
                <a:gd name="adj1" fmla="val 0"/>
                <a:gd name="adj2" fmla="val 1776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g1b93f28e8b5_0_705"/>
            <p:cNvSpPr txBox="1"/>
            <p:nvPr/>
          </p:nvSpPr>
          <p:spPr>
            <a:xfrm>
              <a:off x="1271920" y="2575330"/>
              <a:ext cx="1939800" cy="1040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1000"/>
                </a:spcBef>
                <a:spcAft>
                  <a:spcPts val="0"/>
                </a:spcAft>
                <a:buNone/>
              </a:pPr>
              <a:endParaRPr sz="400">
                <a:solidFill>
                  <a:schemeClr val="lt2"/>
                </a:solidFill>
                <a:highlight>
                  <a:schemeClr val="accent1"/>
                </a:highlight>
              </a:endParaRPr>
            </a:p>
            <a:p>
              <a:pPr marL="0" lvl="0" indent="0" algn="ctr" rtl="0">
                <a:lnSpc>
                  <a:spcPct val="115000"/>
                </a:lnSpc>
                <a:spcBef>
                  <a:spcPts val="1000"/>
                </a:spcBef>
                <a:spcAft>
                  <a:spcPts val="0"/>
                </a:spcAft>
                <a:buNone/>
              </a:pPr>
              <a:r>
                <a:rPr lang="en-US" sz="1700">
                  <a:solidFill>
                    <a:srgbClr val="FEFEFE"/>
                  </a:solidFill>
                  <a:highlight>
                    <a:schemeClr val="accent1"/>
                  </a:highlight>
                </a:rPr>
                <a:t>Determine an individual’s:</a:t>
              </a:r>
              <a:endParaRPr sz="1700">
                <a:solidFill>
                  <a:srgbClr val="FEFEFE"/>
                </a:solidFill>
                <a:highlight>
                  <a:schemeClr val="accent1"/>
                </a:highlight>
              </a:endParaRPr>
            </a:p>
            <a:p>
              <a:pPr marL="0" lvl="0" indent="0" algn="ctr" rtl="0">
                <a:lnSpc>
                  <a:spcPct val="115000"/>
                </a:lnSpc>
                <a:spcBef>
                  <a:spcPts val="1000"/>
                </a:spcBef>
                <a:spcAft>
                  <a:spcPts val="0"/>
                </a:spcAft>
                <a:buNone/>
              </a:pPr>
              <a:r>
                <a:rPr lang="en-US" sz="1700">
                  <a:solidFill>
                    <a:srgbClr val="FEFEFE"/>
                  </a:solidFill>
                  <a:highlight>
                    <a:schemeClr val="accent1"/>
                  </a:highlight>
                </a:rPr>
                <a:t> functioning and/or disability related to personal and work life</a:t>
              </a:r>
              <a:endParaRPr sz="1700">
                <a:solidFill>
                  <a:srgbClr val="FEFEFE"/>
                </a:solidFill>
                <a:highlight>
                  <a:schemeClr val="accent1"/>
                </a:highlight>
              </a:endParaRPr>
            </a:p>
            <a:p>
              <a:pPr marL="0" lvl="0" indent="0" algn="l" rtl="0">
                <a:spcBef>
                  <a:spcPts val="1000"/>
                </a:spcBef>
                <a:spcAft>
                  <a:spcPts val="0"/>
                </a:spcAft>
                <a:buNone/>
              </a:pPr>
              <a:endParaRPr sz="1500" b="1">
                <a:solidFill>
                  <a:srgbClr val="FFFFFF"/>
                </a:solidFill>
                <a:latin typeface="Roboto"/>
                <a:ea typeface="Roboto"/>
                <a:cs typeface="Roboto"/>
                <a:sym typeface="Roboto"/>
              </a:endParaRPr>
            </a:p>
          </p:txBody>
        </p:sp>
      </p:grpSp>
      <p:grpSp>
        <p:nvGrpSpPr>
          <p:cNvPr id="251" name="Google Shape;251;g1b93f28e8b5_0_705"/>
          <p:cNvGrpSpPr/>
          <p:nvPr/>
        </p:nvGrpSpPr>
        <p:grpSpPr>
          <a:xfrm>
            <a:off x="6678144" y="3695966"/>
            <a:ext cx="2899629" cy="2530666"/>
            <a:chOff x="3216519" y="2571750"/>
            <a:chExt cx="1949461" cy="1569600"/>
          </a:xfrm>
        </p:grpSpPr>
        <p:sp>
          <p:nvSpPr>
            <p:cNvPr id="252" name="Google Shape;252;g1b93f28e8b5_0_705"/>
            <p:cNvSpPr/>
            <p:nvPr/>
          </p:nvSpPr>
          <p:spPr>
            <a:xfrm rot="10800000">
              <a:off x="3216519" y="2571750"/>
              <a:ext cx="1944600" cy="1569600"/>
            </a:xfrm>
            <a:prstGeom prst="round2DiagRect">
              <a:avLst>
                <a:gd name="adj1" fmla="val 0"/>
                <a:gd name="adj2" fmla="val 17764"/>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 name="Google Shape;253;g1b93f28e8b5_0_705"/>
            <p:cNvSpPr txBox="1"/>
            <p:nvPr/>
          </p:nvSpPr>
          <p:spPr>
            <a:xfrm>
              <a:off x="3221381" y="2571762"/>
              <a:ext cx="1944600" cy="1362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1000"/>
                </a:spcBef>
                <a:spcAft>
                  <a:spcPts val="0"/>
                </a:spcAft>
                <a:buNone/>
              </a:pPr>
              <a:endParaRPr sz="300">
                <a:solidFill>
                  <a:schemeClr val="lt2"/>
                </a:solidFill>
                <a:highlight>
                  <a:schemeClr val="accent5"/>
                </a:highlight>
              </a:endParaRPr>
            </a:p>
            <a:p>
              <a:pPr marL="0" lvl="0" indent="0" algn="ctr" rtl="0">
                <a:lnSpc>
                  <a:spcPct val="115000"/>
                </a:lnSpc>
                <a:spcBef>
                  <a:spcPts val="1000"/>
                </a:spcBef>
                <a:spcAft>
                  <a:spcPts val="0"/>
                </a:spcAft>
                <a:buNone/>
              </a:pPr>
              <a:r>
                <a:rPr lang="en-US" sz="1700">
                  <a:solidFill>
                    <a:srgbClr val="FFFFFF"/>
                  </a:solidFill>
                  <a:highlight>
                    <a:schemeClr val="accent5"/>
                  </a:highlight>
                </a:rPr>
                <a:t>Prescribe/recommend: </a:t>
              </a:r>
              <a:endParaRPr sz="1700">
                <a:solidFill>
                  <a:srgbClr val="FFFFFF"/>
                </a:solidFill>
                <a:highlight>
                  <a:schemeClr val="accent5"/>
                </a:highlight>
              </a:endParaRPr>
            </a:p>
            <a:p>
              <a:pPr marL="0" lvl="0" indent="0" algn="ctr" rtl="0">
                <a:lnSpc>
                  <a:spcPct val="115000"/>
                </a:lnSpc>
                <a:spcBef>
                  <a:spcPts val="1000"/>
                </a:spcBef>
                <a:spcAft>
                  <a:spcPts val="0"/>
                </a:spcAft>
                <a:buNone/>
              </a:pPr>
              <a:r>
                <a:rPr lang="en-US" sz="1700">
                  <a:solidFill>
                    <a:srgbClr val="FFFFFF"/>
                  </a:solidFill>
                  <a:highlight>
                    <a:schemeClr val="accent5"/>
                  </a:highlight>
                </a:rPr>
                <a:t>Physical activity Accommodations Adaptive/assistive tech Diagnostic tests</a:t>
              </a:r>
              <a:endParaRPr sz="1700">
                <a:solidFill>
                  <a:srgbClr val="FFFFFF"/>
                </a:solidFill>
                <a:highlight>
                  <a:schemeClr val="accent5"/>
                </a:highlight>
              </a:endParaRPr>
            </a:p>
            <a:p>
              <a:pPr marL="0" lvl="0" indent="0" algn="l" rtl="0">
                <a:spcBef>
                  <a:spcPts val="1000"/>
                </a:spcBef>
                <a:spcAft>
                  <a:spcPts val="0"/>
                </a:spcAft>
                <a:buNone/>
              </a:pPr>
              <a:endParaRPr sz="1600" b="1">
                <a:solidFill>
                  <a:srgbClr val="FFFFFF"/>
                </a:solidFill>
                <a:latin typeface="Roboto"/>
                <a:ea typeface="Roboto"/>
                <a:cs typeface="Roboto"/>
                <a:sym typeface="Roboto"/>
              </a:endParaRPr>
            </a:p>
          </p:txBody>
        </p:sp>
      </p:grpSp>
      <p:grpSp>
        <p:nvGrpSpPr>
          <p:cNvPr id="254" name="Google Shape;254;g1b93f28e8b5_0_705"/>
          <p:cNvGrpSpPr/>
          <p:nvPr/>
        </p:nvGrpSpPr>
        <p:grpSpPr>
          <a:xfrm>
            <a:off x="6436384" y="3436174"/>
            <a:ext cx="497072" cy="538655"/>
            <a:chOff x="3157188" y="909150"/>
            <a:chExt cx="470400" cy="470400"/>
          </a:xfrm>
        </p:grpSpPr>
        <p:sp>
          <p:nvSpPr>
            <p:cNvPr id="255" name="Google Shape;255;g1b93f28e8b5_0_705"/>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g1b93f28e8b5_0_705"/>
            <p:cNvSpPr/>
            <p:nvPr/>
          </p:nvSpPr>
          <p:spPr>
            <a:xfrm>
              <a:off x="3243138" y="995100"/>
              <a:ext cx="298500" cy="298500"/>
            </a:xfrm>
            <a:prstGeom prst="mathPlus">
              <a:avLst>
                <a:gd name="adj1" fmla="val 9900"/>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1"/>
        <p:cNvGrpSpPr/>
        <p:nvPr/>
      </p:nvGrpSpPr>
      <p:grpSpPr>
        <a:xfrm>
          <a:off x="0" y="0"/>
          <a:ext cx="0" cy="0"/>
          <a:chOff x="0" y="0"/>
          <a:chExt cx="0" cy="0"/>
        </a:xfrm>
      </p:grpSpPr>
      <p:sp>
        <p:nvSpPr>
          <p:cNvPr id="262" name="Google Shape;262;g1b93f28e8b5_0_684"/>
          <p:cNvSpPr txBox="1">
            <a:spLocks noGrp="1"/>
          </p:cNvSpPr>
          <p:nvPr>
            <p:ph type="title"/>
          </p:nvPr>
        </p:nvSpPr>
        <p:spPr>
          <a:xfrm>
            <a:off x="381000" y="309600"/>
            <a:ext cx="116778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4201" b="1">
                <a:solidFill>
                  <a:srgbClr val="0083A9"/>
                </a:solidFill>
              </a:rPr>
              <a:t>Movement Health &amp; Well-Being from Hire to Retire </a:t>
            </a:r>
            <a:endParaRPr sz="4201" b="1">
              <a:solidFill>
                <a:srgbClr val="0083A9"/>
              </a:solidFill>
            </a:endParaRPr>
          </a:p>
        </p:txBody>
      </p:sp>
      <p:pic>
        <p:nvPicPr>
          <p:cNvPr id="263" name="Google Shape;263;g1b93f28e8b5_0_684"/>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264" name="Google Shape;264;g1b93f28e8b5_0_684"/>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5" name="Google Shape;265;g1b93f28e8b5_0_684"/>
          <p:cNvPicPr preferRelativeResize="0"/>
          <p:nvPr/>
        </p:nvPicPr>
        <p:blipFill rotWithShape="1">
          <a:blip r:embed="rId5">
            <a:alphaModFix/>
          </a:blip>
          <a:srcRect b="13051"/>
          <a:stretch/>
        </p:blipFill>
        <p:spPr>
          <a:xfrm>
            <a:off x="1449800" y="1242675"/>
            <a:ext cx="9292375" cy="4051625"/>
          </a:xfrm>
          <a:prstGeom prst="rect">
            <a:avLst/>
          </a:prstGeom>
          <a:noFill/>
          <a:ln>
            <a:noFill/>
          </a:ln>
          <a:effectLst>
            <a:outerShdw blurRad="57150" dist="47625" dir="5400000" algn="bl" rotWithShape="0">
              <a:srgbClr val="000000">
                <a:alpha val="48000"/>
              </a:srgbClr>
            </a:outerShdw>
          </a:effectLst>
        </p:spPr>
      </p:pic>
      <p:sp>
        <p:nvSpPr>
          <p:cNvPr id="266" name="Google Shape;266;g1b93f28e8b5_0_684"/>
          <p:cNvSpPr txBox="1"/>
          <p:nvPr/>
        </p:nvSpPr>
        <p:spPr>
          <a:xfrm>
            <a:off x="3429000" y="5745750"/>
            <a:ext cx="6234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Flow Chart Source: </a:t>
            </a:r>
            <a:r>
              <a:rPr lang="en-US"/>
              <a:t>Occupational Health Special Interest Group. Independent Study Course 32.4 Bridging the Gap Between the Workplace and Therapy Clinic. Academy of Orthopaedic Physical Therapy; 2022; pg 25.</a:t>
            </a:r>
            <a:endParaRPr/>
          </a:p>
        </p:txBody>
      </p:sp>
      <p:cxnSp>
        <p:nvCxnSpPr>
          <p:cNvPr id="267" name="Google Shape;267;g1b93f28e8b5_0_684"/>
          <p:cNvCxnSpPr/>
          <p:nvPr/>
        </p:nvCxnSpPr>
        <p:spPr>
          <a:xfrm>
            <a:off x="2008000" y="1271775"/>
            <a:ext cx="7773300" cy="30000"/>
          </a:xfrm>
          <a:prstGeom prst="straightConnector1">
            <a:avLst/>
          </a:prstGeom>
          <a:noFill/>
          <a:ln w="38100" cap="flat" cmpd="sng">
            <a:solidFill>
              <a:srgbClr val="274E13"/>
            </a:solidFill>
            <a:prstDash val="solid"/>
            <a:round/>
            <a:headEnd type="none" w="med" len="med"/>
            <a:tailEnd type="triangle" w="med" len="med"/>
          </a:ln>
        </p:spPr>
      </p:cxnSp>
      <p:cxnSp>
        <p:nvCxnSpPr>
          <p:cNvPr id="268" name="Google Shape;268;g1b93f28e8b5_0_684"/>
          <p:cNvCxnSpPr/>
          <p:nvPr/>
        </p:nvCxnSpPr>
        <p:spPr>
          <a:xfrm rot="10800000" flipH="1">
            <a:off x="5800300" y="1432750"/>
            <a:ext cx="3981000" cy="14400"/>
          </a:xfrm>
          <a:prstGeom prst="straightConnector1">
            <a:avLst/>
          </a:prstGeom>
          <a:noFill/>
          <a:ln w="38100" cap="flat" cmpd="sng">
            <a:solidFill>
              <a:srgbClr val="A72A1E"/>
            </a:solidFill>
            <a:prstDash val="solid"/>
            <a:round/>
            <a:headEnd type="none" w="med" len="med"/>
            <a:tailEnd type="triangle" w="med" len="med"/>
          </a:ln>
        </p:spPr>
      </p:cxnSp>
      <p:sp>
        <p:nvSpPr>
          <p:cNvPr id="269" name="Google Shape;269;g1b93f28e8b5_0_684"/>
          <p:cNvSpPr/>
          <p:nvPr/>
        </p:nvSpPr>
        <p:spPr>
          <a:xfrm>
            <a:off x="2051600" y="1365957"/>
            <a:ext cx="4027125" cy="1756950"/>
          </a:xfrm>
          <a:custGeom>
            <a:avLst/>
            <a:gdLst/>
            <a:ahLst/>
            <a:cxnLst/>
            <a:rect l="l" t="t" r="r" b="b"/>
            <a:pathLst>
              <a:path w="161085" h="70278" extrusionOk="0">
                <a:moveTo>
                  <a:pt x="0" y="2086"/>
                </a:moveTo>
                <a:cubicBezTo>
                  <a:pt x="20729" y="2183"/>
                  <a:pt x="97542" y="-2757"/>
                  <a:pt x="124373" y="2667"/>
                </a:cubicBezTo>
                <a:cubicBezTo>
                  <a:pt x="151204" y="8091"/>
                  <a:pt x="160213" y="23396"/>
                  <a:pt x="160988" y="34632"/>
                </a:cubicBezTo>
                <a:cubicBezTo>
                  <a:pt x="161763" y="45868"/>
                  <a:pt x="142390" y="68535"/>
                  <a:pt x="129023" y="70085"/>
                </a:cubicBezTo>
                <a:cubicBezTo>
                  <a:pt x="115656" y="71635"/>
                  <a:pt x="88921" y="54393"/>
                  <a:pt x="80784" y="43931"/>
                </a:cubicBezTo>
                <a:cubicBezTo>
                  <a:pt x="72647" y="33470"/>
                  <a:pt x="68482" y="14097"/>
                  <a:pt x="80203" y="7316"/>
                </a:cubicBezTo>
                <a:cubicBezTo>
                  <a:pt x="91924" y="536"/>
                  <a:pt x="139291" y="3926"/>
                  <a:pt x="151108" y="3248"/>
                </a:cubicBezTo>
              </a:path>
            </a:pathLst>
          </a:custGeom>
          <a:noFill/>
          <a:ln w="38100" cap="flat" cmpd="sng">
            <a:solidFill>
              <a:srgbClr val="A72A1E"/>
            </a:solidFill>
            <a:prstDash val="solid"/>
            <a:round/>
            <a:headEnd type="none" w="med" len="med"/>
            <a:tailEnd type="none" w="med" len="med"/>
          </a:ln>
        </p:spPr>
      </p:sp>
      <p:sp>
        <p:nvSpPr>
          <p:cNvPr id="270" name="Google Shape;270;g1b93f28e8b5_0_684"/>
          <p:cNvSpPr/>
          <p:nvPr/>
        </p:nvSpPr>
        <p:spPr>
          <a:xfrm>
            <a:off x="2136150" y="1525836"/>
            <a:ext cx="8345975" cy="3681525"/>
          </a:xfrm>
          <a:custGeom>
            <a:avLst/>
            <a:gdLst/>
            <a:ahLst/>
            <a:cxnLst/>
            <a:rect l="l" t="t" r="r" b="b"/>
            <a:pathLst>
              <a:path w="333839" h="147261" extrusionOk="0">
                <a:moveTo>
                  <a:pt x="0" y="1333"/>
                </a:moveTo>
                <a:cubicBezTo>
                  <a:pt x="21876" y="1333"/>
                  <a:pt x="105660" y="-1511"/>
                  <a:pt x="131254" y="1333"/>
                </a:cubicBezTo>
                <a:cubicBezTo>
                  <a:pt x="156849" y="4177"/>
                  <a:pt x="150723" y="9427"/>
                  <a:pt x="153567" y="18396"/>
                </a:cubicBezTo>
                <a:cubicBezTo>
                  <a:pt x="156411" y="27365"/>
                  <a:pt x="151927" y="44866"/>
                  <a:pt x="148317" y="55147"/>
                </a:cubicBezTo>
                <a:cubicBezTo>
                  <a:pt x="144708" y="65429"/>
                  <a:pt x="127863" y="75054"/>
                  <a:pt x="131910" y="80085"/>
                </a:cubicBezTo>
                <a:cubicBezTo>
                  <a:pt x="135957" y="85116"/>
                  <a:pt x="162208" y="74616"/>
                  <a:pt x="172599" y="85335"/>
                </a:cubicBezTo>
                <a:cubicBezTo>
                  <a:pt x="182990" y="96054"/>
                  <a:pt x="182770" y="136414"/>
                  <a:pt x="194255" y="144399"/>
                </a:cubicBezTo>
                <a:cubicBezTo>
                  <a:pt x="205740" y="152384"/>
                  <a:pt x="226194" y="141993"/>
                  <a:pt x="241507" y="133243"/>
                </a:cubicBezTo>
                <a:cubicBezTo>
                  <a:pt x="256820" y="124493"/>
                  <a:pt x="271258" y="106445"/>
                  <a:pt x="286133" y="91898"/>
                </a:cubicBezTo>
                <a:cubicBezTo>
                  <a:pt x="301008" y="77351"/>
                  <a:pt x="323540" y="58209"/>
                  <a:pt x="330759" y="45959"/>
                </a:cubicBezTo>
                <a:cubicBezTo>
                  <a:pt x="337978" y="33709"/>
                  <a:pt x="329556" y="25506"/>
                  <a:pt x="329447" y="18396"/>
                </a:cubicBezTo>
                <a:cubicBezTo>
                  <a:pt x="329338" y="11287"/>
                  <a:pt x="329994" y="5818"/>
                  <a:pt x="330103" y="3302"/>
                </a:cubicBezTo>
              </a:path>
            </a:pathLst>
          </a:custGeom>
          <a:noFill/>
          <a:ln w="38100" cap="flat" cmpd="sng">
            <a:solidFill>
              <a:srgbClr val="005581"/>
            </a:solidFill>
            <a:prstDash val="solid"/>
            <a:round/>
            <a:headEnd type="none" w="med" len="med"/>
            <a:tailEnd type="none" w="med" len="med"/>
          </a:ln>
        </p:spPr>
      </p:sp>
      <p:cxnSp>
        <p:nvCxnSpPr>
          <p:cNvPr id="271" name="Google Shape;271;g1b93f28e8b5_0_684"/>
          <p:cNvCxnSpPr/>
          <p:nvPr/>
        </p:nvCxnSpPr>
        <p:spPr>
          <a:xfrm rot="10800000" flipH="1">
            <a:off x="10372325" y="1432750"/>
            <a:ext cx="16500" cy="5262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7"/>
                                        </p:tgtEl>
                                      </p:cBhvr>
                                    </p:animEffect>
                                    <p:set>
                                      <p:cBhvr>
                                        <p:cTn id="12" dur="1" fill="hold">
                                          <p:stCondLst>
                                            <p:cond delay="1000"/>
                                          </p:stCondLst>
                                        </p:cTn>
                                        <p:tgtEl>
                                          <p:spTgt spid="26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par>
                                <p:cTn id="18" presetID="10" presetClass="entr" presetSubtype="0" fill="hold" nodeType="withEffect">
                                  <p:stCondLst>
                                    <p:cond delay="0"/>
                                  </p:stCondLst>
                                  <p:childTnLst>
                                    <p:set>
                                      <p:cBhvr>
                                        <p:cTn id="19" dur="1" fill="hold">
                                          <p:stCondLst>
                                            <p:cond delay="0"/>
                                          </p:stCondLst>
                                        </p:cTn>
                                        <p:tgtEl>
                                          <p:spTgt spid="268"/>
                                        </p:tgtEl>
                                        <p:attrNameLst>
                                          <p:attrName>style.visibility</p:attrName>
                                        </p:attrNameLst>
                                      </p:cBhvr>
                                      <p:to>
                                        <p:strVal val="visible"/>
                                      </p:to>
                                    </p:set>
                                    <p:animEffect transition="in" filter="fade">
                                      <p:cBhvr>
                                        <p:cTn id="20" dur="1000"/>
                                        <p:tgtEl>
                                          <p:spTgt spid="2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269"/>
                                        </p:tgtEl>
                                      </p:cBhvr>
                                    </p:animEffect>
                                    <p:set>
                                      <p:cBhvr>
                                        <p:cTn id="25" dur="1" fill="hold">
                                          <p:stCondLst>
                                            <p:cond delay="1000"/>
                                          </p:stCondLst>
                                        </p:cTn>
                                        <p:tgtEl>
                                          <p:spTgt spid="2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68"/>
                                        </p:tgtEl>
                                      </p:cBhvr>
                                    </p:animEffect>
                                    <p:set>
                                      <p:cBhvr>
                                        <p:cTn id="28" dur="1" fill="hold">
                                          <p:stCondLst>
                                            <p:cond delay="1000"/>
                                          </p:stCondLst>
                                        </p:cTn>
                                        <p:tgtEl>
                                          <p:spTgt spid="2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0"/>
                                        </p:tgtEl>
                                        <p:attrNameLst>
                                          <p:attrName>style.visibility</p:attrName>
                                        </p:attrNameLst>
                                      </p:cBhvr>
                                      <p:to>
                                        <p:strVal val="visible"/>
                                      </p:to>
                                    </p:set>
                                    <p:animEffect transition="in" filter="fade">
                                      <p:cBhvr>
                                        <p:cTn id="33" dur="1000"/>
                                        <p:tgtEl>
                                          <p:spTgt spid="270"/>
                                        </p:tgtEl>
                                      </p:cBhvr>
                                    </p:animEffect>
                                  </p:childTnLst>
                                </p:cTn>
                              </p:par>
                              <p:par>
                                <p:cTn id="34" presetID="10" presetClass="entr" presetSubtype="0" fill="hold" nodeType="withEffect">
                                  <p:stCondLst>
                                    <p:cond delay="0"/>
                                  </p:stCondLst>
                                  <p:childTnLst>
                                    <p:set>
                                      <p:cBhvr>
                                        <p:cTn id="35" dur="1" fill="hold">
                                          <p:stCondLst>
                                            <p:cond delay="0"/>
                                          </p:stCondLst>
                                        </p:cTn>
                                        <p:tgtEl>
                                          <p:spTgt spid="271"/>
                                        </p:tgtEl>
                                        <p:attrNameLst>
                                          <p:attrName>style.visibility</p:attrName>
                                        </p:attrNameLst>
                                      </p:cBhvr>
                                      <p:to>
                                        <p:strVal val="visible"/>
                                      </p:to>
                                    </p:set>
                                    <p:animEffect transition="in" filter="fade">
                                      <p:cBhvr>
                                        <p:cTn id="36" dur="1000"/>
                                        <p:tgtEl>
                                          <p:spTgt spid="27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270"/>
                                        </p:tgtEl>
                                      </p:cBhvr>
                                    </p:animEffect>
                                    <p:set>
                                      <p:cBhvr>
                                        <p:cTn id="41" dur="1" fill="hold">
                                          <p:stCondLst>
                                            <p:cond delay="1000"/>
                                          </p:stCondLst>
                                        </p:cTn>
                                        <p:tgtEl>
                                          <p:spTgt spid="27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271"/>
                                        </p:tgtEl>
                                      </p:cBhvr>
                                    </p:animEffect>
                                    <p:set>
                                      <p:cBhvr>
                                        <p:cTn id="44" dur="1" fill="hold">
                                          <p:stCondLst>
                                            <p:cond delay="1000"/>
                                          </p:stCondLst>
                                        </p:cTn>
                                        <p:tgtEl>
                                          <p:spTgt spid="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76"/>
        <p:cNvGrpSpPr/>
        <p:nvPr/>
      </p:nvGrpSpPr>
      <p:grpSpPr>
        <a:xfrm>
          <a:off x="0" y="0"/>
          <a:ext cx="0" cy="0"/>
          <a:chOff x="0" y="0"/>
          <a:chExt cx="0" cy="0"/>
        </a:xfrm>
      </p:grpSpPr>
      <p:sp>
        <p:nvSpPr>
          <p:cNvPr id="277" name="Google Shape;277;g1d2c6e8cddd_0_72"/>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Communication Between Stakeholders</a:t>
            </a:r>
            <a:endParaRPr b="1">
              <a:solidFill>
                <a:srgbClr val="0083A9"/>
              </a:solidFill>
            </a:endParaRPr>
          </a:p>
        </p:txBody>
      </p:sp>
      <p:sp>
        <p:nvSpPr>
          <p:cNvPr id="278" name="Google Shape;278;g1d2c6e8cddd_0_72"/>
          <p:cNvSpPr/>
          <p:nvPr/>
        </p:nvSpPr>
        <p:spPr>
          <a:xfrm>
            <a:off x="381001" y="5777102"/>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g1d2c6e8cddd_0_72"/>
          <p:cNvSpPr txBox="1"/>
          <p:nvPr/>
        </p:nvSpPr>
        <p:spPr>
          <a:xfrm>
            <a:off x="6285000" y="1679575"/>
            <a:ext cx="590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0" name="Google Shape;280;g1d2c6e8cddd_0_72"/>
          <p:cNvSpPr/>
          <p:nvPr/>
        </p:nvSpPr>
        <p:spPr>
          <a:xfrm>
            <a:off x="216775" y="1370663"/>
            <a:ext cx="5442600" cy="1786200"/>
          </a:xfrm>
          <a:prstGeom prst="roundRect">
            <a:avLst>
              <a:gd name="adj" fmla="val 16667"/>
            </a:avLst>
          </a:prstGeom>
          <a:noFill/>
          <a:ln w="9525" cap="flat" cmpd="sng">
            <a:solidFill>
              <a:srgbClr val="0083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850" dirty="0">
                <a:solidFill>
                  <a:srgbClr val="0083A9"/>
                </a:solidFill>
              </a:rPr>
              <a:t>Difficulties for traditional clinic PT to find time for:</a:t>
            </a:r>
            <a:endParaRPr sz="1850" dirty="0">
              <a:solidFill>
                <a:srgbClr val="0083A9"/>
              </a:solidFill>
            </a:endParaRPr>
          </a:p>
          <a:p>
            <a:pPr marL="457200" lvl="0" indent="-346075" algn="l" rtl="0">
              <a:lnSpc>
                <a:spcPct val="115000"/>
              </a:lnSpc>
              <a:spcBef>
                <a:spcPts val="0"/>
              </a:spcBef>
              <a:spcAft>
                <a:spcPts val="0"/>
              </a:spcAft>
              <a:buClr>
                <a:srgbClr val="0083A9"/>
              </a:buClr>
              <a:buSzPts val="1850"/>
              <a:buChar char="●"/>
            </a:pPr>
            <a:r>
              <a:rPr lang="en-US" sz="1850" dirty="0">
                <a:solidFill>
                  <a:srgbClr val="0083A9"/>
                </a:solidFill>
              </a:rPr>
              <a:t>Communication between stakeholders</a:t>
            </a:r>
            <a:endParaRPr sz="1850" dirty="0">
              <a:solidFill>
                <a:srgbClr val="0083A9"/>
              </a:solidFill>
            </a:endParaRPr>
          </a:p>
          <a:p>
            <a:pPr marL="457200" lvl="0" indent="-346075" algn="l" rtl="0">
              <a:lnSpc>
                <a:spcPct val="115000"/>
              </a:lnSpc>
              <a:spcBef>
                <a:spcPts val="0"/>
              </a:spcBef>
              <a:spcAft>
                <a:spcPts val="0"/>
              </a:spcAft>
              <a:buClr>
                <a:srgbClr val="0083A9"/>
              </a:buClr>
              <a:buSzPts val="1850"/>
              <a:buChar char="●"/>
            </a:pPr>
            <a:r>
              <a:rPr lang="en-US" sz="1850" dirty="0">
                <a:solidFill>
                  <a:srgbClr val="0083A9"/>
                </a:solidFill>
              </a:rPr>
              <a:t>Understand the work environment</a:t>
            </a:r>
            <a:endParaRPr sz="1850" dirty="0">
              <a:solidFill>
                <a:srgbClr val="0083A9"/>
              </a:solidFill>
            </a:endParaRPr>
          </a:p>
          <a:p>
            <a:pPr marL="457200" lvl="0" indent="-346075" algn="l" rtl="0">
              <a:lnSpc>
                <a:spcPct val="115000"/>
              </a:lnSpc>
              <a:spcBef>
                <a:spcPts val="0"/>
              </a:spcBef>
              <a:spcAft>
                <a:spcPts val="0"/>
              </a:spcAft>
              <a:buClr>
                <a:srgbClr val="0083A9"/>
              </a:buClr>
              <a:buSzPts val="1850"/>
              <a:buChar char="●"/>
            </a:pPr>
            <a:r>
              <a:rPr lang="en-US" sz="1850" dirty="0">
                <a:solidFill>
                  <a:srgbClr val="0083A9"/>
                </a:solidFill>
              </a:rPr>
              <a:t>The functional job demands. </a:t>
            </a:r>
            <a:endParaRPr dirty="0"/>
          </a:p>
        </p:txBody>
      </p:sp>
      <p:sp>
        <p:nvSpPr>
          <p:cNvPr id="281" name="Google Shape;281;g1d2c6e8cddd_0_72"/>
          <p:cNvSpPr/>
          <p:nvPr/>
        </p:nvSpPr>
        <p:spPr>
          <a:xfrm>
            <a:off x="216775" y="3506450"/>
            <a:ext cx="5442600" cy="1902000"/>
          </a:xfrm>
          <a:prstGeom prst="roundRect">
            <a:avLst>
              <a:gd name="adj" fmla="val 16667"/>
            </a:avLst>
          </a:prstGeom>
          <a:noFill/>
          <a:ln w="9525" cap="flat" cmpd="sng">
            <a:solidFill>
              <a:srgbClr val="0083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50">
              <a:solidFill>
                <a:srgbClr val="0083A9"/>
              </a:solidFill>
            </a:endParaRPr>
          </a:p>
          <a:p>
            <a:pPr marL="0" lvl="0" indent="0" algn="l" rtl="0">
              <a:lnSpc>
                <a:spcPct val="115000"/>
              </a:lnSpc>
              <a:spcBef>
                <a:spcPts val="0"/>
              </a:spcBef>
              <a:spcAft>
                <a:spcPts val="0"/>
              </a:spcAft>
              <a:buClr>
                <a:schemeClr val="dk1"/>
              </a:buClr>
              <a:buSzPts val="1100"/>
              <a:buFont typeface="Arial"/>
              <a:buNone/>
            </a:pPr>
            <a:r>
              <a:rPr lang="en-US" sz="1850">
                <a:solidFill>
                  <a:srgbClr val="0083A9"/>
                </a:solidFill>
              </a:rPr>
              <a:t>Employer representatives can be limited as well:</a:t>
            </a:r>
            <a:endParaRPr sz="1850">
              <a:solidFill>
                <a:srgbClr val="0083A9"/>
              </a:solidFill>
            </a:endParaRPr>
          </a:p>
          <a:p>
            <a:pPr marL="457200" lvl="0" indent="-346075" algn="l" rtl="0">
              <a:lnSpc>
                <a:spcPct val="115000"/>
              </a:lnSpc>
              <a:spcBef>
                <a:spcPts val="0"/>
              </a:spcBef>
              <a:spcAft>
                <a:spcPts val="0"/>
              </a:spcAft>
              <a:buClr>
                <a:srgbClr val="0083A9"/>
              </a:buClr>
              <a:buSzPts val="1850"/>
              <a:buChar char="●"/>
            </a:pPr>
            <a:r>
              <a:rPr lang="en-US" sz="1850">
                <a:solidFill>
                  <a:srgbClr val="0083A9"/>
                </a:solidFill>
              </a:rPr>
              <a:t>Limited communication with offsite medical providers</a:t>
            </a:r>
            <a:endParaRPr sz="1850">
              <a:solidFill>
                <a:srgbClr val="0083A9"/>
              </a:solidFill>
            </a:endParaRPr>
          </a:p>
          <a:p>
            <a:pPr marL="457200" lvl="0" indent="-346075" algn="l" rtl="0">
              <a:lnSpc>
                <a:spcPct val="115000"/>
              </a:lnSpc>
              <a:spcBef>
                <a:spcPts val="0"/>
              </a:spcBef>
              <a:spcAft>
                <a:spcPts val="0"/>
              </a:spcAft>
              <a:buClr>
                <a:srgbClr val="0083A9"/>
              </a:buClr>
              <a:buSzPts val="1850"/>
              <a:buChar char="●"/>
            </a:pPr>
            <a:r>
              <a:rPr lang="en-US" sz="1850">
                <a:solidFill>
                  <a:srgbClr val="0083A9"/>
                </a:solidFill>
              </a:rPr>
              <a:t>Difficulty interpreting/implementing restrictions to accommodate. </a:t>
            </a:r>
            <a:endParaRPr sz="1850">
              <a:solidFill>
                <a:srgbClr val="0083A9"/>
              </a:solidFill>
            </a:endParaRPr>
          </a:p>
          <a:p>
            <a:pPr marL="0" lvl="0" indent="0" algn="l" rtl="0">
              <a:spcBef>
                <a:spcPts val="0"/>
              </a:spcBef>
              <a:spcAft>
                <a:spcPts val="0"/>
              </a:spcAft>
              <a:buNone/>
            </a:pPr>
            <a:endParaRPr/>
          </a:p>
        </p:txBody>
      </p:sp>
      <p:sp>
        <p:nvSpPr>
          <p:cNvPr id="282" name="Google Shape;282;g1d2c6e8cddd_0_72"/>
          <p:cNvSpPr/>
          <p:nvPr/>
        </p:nvSpPr>
        <p:spPr>
          <a:xfrm>
            <a:off x="7851900" y="3588000"/>
            <a:ext cx="4340100" cy="32700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1d2c6e8cddd_0_72"/>
          <p:cNvSpPr/>
          <p:nvPr/>
        </p:nvSpPr>
        <p:spPr>
          <a:xfrm>
            <a:off x="6039575" y="1389725"/>
            <a:ext cx="5907000" cy="4037700"/>
          </a:xfrm>
          <a:prstGeom prst="flowChartAlternateProcess">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650" b="1" dirty="0">
              <a:solidFill>
                <a:srgbClr val="0083A9"/>
              </a:solidFill>
            </a:endParaRPr>
          </a:p>
          <a:p>
            <a:pPr marL="0" lvl="0" indent="0" algn="l" rtl="0">
              <a:lnSpc>
                <a:spcPct val="115000"/>
              </a:lnSpc>
              <a:spcBef>
                <a:spcPts val="0"/>
              </a:spcBef>
              <a:spcAft>
                <a:spcPts val="0"/>
              </a:spcAft>
              <a:buClr>
                <a:schemeClr val="dk1"/>
              </a:buClr>
              <a:buSzPts val="1100"/>
              <a:buFont typeface="Arial"/>
              <a:buNone/>
            </a:pPr>
            <a:endParaRPr sz="1000" b="1" u="sng" dirty="0">
              <a:solidFill>
                <a:srgbClr val="0083A9"/>
              </a:solidFill>
            </a:endParaRPr>
          </a:p>
          <a:p>
            <a:pPr marL="0" lvl="0" indent="0" algn="ctr" rtl="0">
              <a:lnSpc>
                <a:spcPct val="115000"/>
              </a:lnSpc>
              <a:spcBef>
                <a:spcPts val="0"/>
              </a:spcBef>
              <a:spcAft>
                <a:spcPts val="0"/>
              </a:spcAft>
              <a:buClr>
                <a:schemeClr val="dk1"/>
              </a:buClr>
              <a:buSzPts val="1100"/>
              <a:buFont typeface="Arial"/>
              <a:buNone/>
            </a:pPr>
            <a:r>
              <a:rPr lang="en-US" sz="1950" b="1" u="sng" dirty="0">
                <a:solidFill>
                  <a:srgbClr val="DE4E13"/>
                </a:solidFill>
              </a:rPr>
              <a:t>Benefits of entry point PT direct to employer! </a:t>
            </a:r>
            <a:endParaRPr sz="1950" b="1" u="sng" dirty="0">
              <a:solidFill>
                <a:srgbClr val="DE4E13"/>
              </a:solidFill>
            </a:endParaRPr>
          </a:p>
          <a:p>
            <a:pPr marL="0" lvl="0" indent="0" algn="l" rtl="0">
              <a:lnSpc>
                <a:spcPct val="115000"/>
              </a:lnSpc>
              <a:spcBef>
                <a:spcPts val="0"/>
              </a:spcBef>
              <a:spcAft>
                <a:spcPts val="0"/>
              </a:spcAft>
              <a:buClr>
                <a:schemeClr val="dk1"/>
              </a:buClr>
              <a:buSzPts val="1100"/>
              <a:buFont typeface="Arial"/>
              <a:buNone/>
            </a:pPr>
            <a:endParaRPr sz="1100" b="1" dirty="0">
              <a:solidFill>
                <a:srgbClr val="DE4E13"/>
              </a:solidFill>
            </a:endParaRPr>
          </a:p>
          <a:p>
            <a:pPr marL="457200" lvl="0" indent="-352425" algn="l" rtl="0">
              <a:lnSpc>
                <a:spcPct val="115000"/>
              </a:lnSpc>
              <a:spcBef>
                <a:spcPts val="0"/>
              </a:spcBef>
              <a:spcAft>
                <a:spcPts val="0"/>
              </a:spcAft>
              <a:buClr>
                <a:srgbClr val="DE4E13"/>
              </a:buClr>
              <a:buSzPts val="1950"/>
              <a:buChar char="●"/>
            </a:pPr>
            <a:r>
              <a:rPr lang="en-US" sz="1950" b="1" dirty="0">
                <a:solidFill>
                  <a:srgbClr val="DE4E13"/>
                </a:solidFill>
              </a:rPr>
              <a:t>Clarify job demands</a:t>
            </a:r>
            <a:endParaRPr sz="1950" b="1" dirty="0">
              <a:solidFill>
                <a:srgbClr val="DE4E13"/>
              </a:solidFill>
            </a:endParaRPr>
          </a:p>
          <a:p>
            <a:pPr marL="0" lvl="0" indent="0" algn="l" rtl="0">
              <a:lnSpc>
                <a:spcPct val="115000"/>
              </a:lnSpc>
              <a:spcBef>
                <a:spcPts val="0"/>
              </a:spcBef>
              <a:spcAft>
                <a:spcPts val="0"/>
              </a:spcAft>
              <a:buNone/>
            </a:pPr>
            <a:r>
              <a:rPr lang="en-US" sz="1100" b="1" dirty="0">
                <a:solidFill>
                  <a:srgbClr val="DE4E13"/>
                </a:solidFill>
              </a:rPr>
              <a:t> </a:t>
            </a:r>
            <a:endParaRPr sz="1100" b="1" dirty="0">
              <a:solidFill>
                <a:srgbClr val="DE4E13"/>
              </a:solidFill>
            </a:endParaRPr>
          </a:p>
          <a:p>
            <a:pPr marL="457200" lvl="0" indent="-352425" algn="l" rtl="0">
              <a:lnSpc>
                <a:spcPct val="115000"/>
              </a:lnSpc>
              <a:spcBef>
                <a:spcPts val="0"/>
              </a:spcBef>
              <a:spcAft>
                <a:spcPts val="0"/>
              </a:spcAft>
              <a:buClr>
                <a:srgbClr val="DE4E13"/>
              </a:buClr>
              <a:buSzPts val="1950"/>
              <a:buChar char="●"/>
            </a:pPr>
            <a:r>
              <a:rPr lang="en-US" sz="1950" b="1" dirty="0">
                <a:solidFill>
                  <a:srgbClr val="DE4E13"/>
                </a:solidFill>
              </a:rPr>
              <a:t>Worker’s functional capabilities</a:t>
            </a:r>
            <a:endParaRPr sz="1950" b="1" dirty="0">
              <a:solidFill>
                <a:srgbClr val="DE4E13"/>
              </a:solidFill>
            </a:endParaRPr>
          </a:p>
          <a:p>
            <a:pPr marL="0" lvl="0" indent="0" algn="l" rtl="0">
              <a:lnSpc>
                <a:spcPct val="115000"/>
              </a:lnSpc>
              <a:spcBef>
                <a:spcPts val="0"/>
              </a:spcBef>
              <a:spcAft>
                <a:spcPts val="0"/>
              </a:spcAft>
              <a:buNone/>
            </a:pPr>
            <a:endParaRPr sz="1100" b="1" dirty="0">
              <a:solidFill>
                <a:srgbClr val="DE4E13"/>
              </a:solidFill>
            </a:endParaRPr>
          </a:p>
          <a:p>
            <a:pPr marL="457200" lvl="0" indent="-352425" algn="l" rtl="0">
              <a:lnSpc>
                <a:spcPct val="115000"/>
              </a:lnSpc>
              <a:spcBef>
                <a:spcPts val="0"/>
              </a:spcBef>
              <a:spcAft>
                <a:spcPts val="0"/>
              </a:spcAft>
              <a:buClr>
                <a:srgbClr val="DE4E13"/>
              </a:buClr>
              <a:buSzPts val="1950"/>
              <a:buChar char="●"/>
            </a:pPr>
            <a:r>
              <a:rPr lang="en-US" sz="1950" b="1" dirty="0">
                <a:solidFill>
                  <a:srgbClr val="DE4E13"/>
                </a:solidFill>
              </a:rPr>
              <a:t>Ergonomic opportunities</a:t>
            </a:r>
            <a:endParaRPr sz="1950" b="1" dirty="0">
              <a:solidFill>
                <a:srgbClr val="DE4E13"/>
              </a:solidFill>
            </a:endParaRPr>
          </a:p>
          <a:p>
            <a:pPr marL="0" lvl="0" indent="0" algn="l" rtl="0">
              <a:lnSpc>
                <a:spcPct val="115000"/>
              </a:lnSpc>
              <a:spcBef>
                <a:spcPts val="0"/>
              </a:spcBef>
              <a:spcAft>
                <a:spcPts val="0"/>
              </a:spcAft>
              <a:buNone/>
            </a:pPr>
            <a:endParaRPr sz="1100" b="1" dirty="0">
              <a:solidFill>
                <a:srgbClr val="DE4E13"/>
              </a:solidFill>
            </a:endParaRPr>
          </a:p>
          <a:p>
            <a:pPr marL="457200" lvl="0" indent="-352425" algn="l" rtl="0">
              <a:lnSpc>
                <a:spcPct val="115000"/>
              </a:lnSpc>
              <a:spcBef>
                <a:spcPts val="0"/>
              </a:spcBef>
              <a:spcAft>
                <a:spcPts val="0"/>
              </a:spcAft>
              <a:buClr>
                <a:srgbClr val="DE4E13"/>
              </a:buClr>
              <a:buSzPts val="1950"/>
              <a:buChar char="●"/>
            </a:pPr>
            <a:r>
              <a:rPr lang="en-US" sz="1950" b="1" dirty="0">
                <a:solidFill>
                  <a:srgbClr val="DE4E13"/>
                </a:solidFill>
              </a:rPr>
              <a:t>Educational opportunities</a:t>
            </a:r>
            <a:endParaRPr sz="1950" b="1" dirty="0">
              <a:solidFill>
                <a:srgbClr val="DE4E13"/>
              </a:solidFill>
            </a:endParaRPr>
          </a:p>
          <a:p>
            <a:pPr marL="0" lvl="0" indent="0" algn="l" rtl="0">
              <a:lnSpc>
                <a:spcPct val="115000"/>
              </a:lnSpc>
              <a:spcBef>
                <a:spcPts val="0"/>
              </a:spcBef>
              <a:spcAft>
                <a:spcPts val="0"/>
              </a:spcAft>
              <a:buNone/>
            </a:pPr>
            <a:endParaRPr sz="1100" b="1" dirty="0">
              <a:solidFill>
                <a:srgbClr val="DE4E13"/>
              </a:solidFill>
            </a:endParaRPr>
          </a:p>
          <a:p>
            <a:pPr marL="457200" lvl="0" indent="-352425" algn="l" rtl="0">
              <a:lnSpc>
                <a:spcPct val="115000"/>
              </a:lnSpc>
              <a:spcBef>
                <a:spcPts val="0"/>
              </a:spcBef>
              <a:spcAft>
                <a:spcPts val="0"/>
              </a:spcAft>
              <a:buClr>
                <a:srgbClr val="DE4E13"/>
              </a:buClr>
              <a:buSzPts val="1950"/>
              <a:buChar char="●"/>
            </a:pPr>
            <a:r>
              <a:rPr lang="en-US" sz="1950" b="1" dirty="0">
                <a:solidFill>
                  <a:srgbClr val="DE4E13"/>
                </a:solidFill>
              </a:rPr>
              <a:t>Identify temporary work modifications to allow for a graded RTW plan</a:t>
            </a:r>
            <a:endParaRPr sz="1950" b="1" dirty="0">
              <a:solidFill>
                <a:srgbClr val="DE4E13"/>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88"/>
        <p:cNvGrpSpPr/>
        <p:nvPr/>
      </p:nvGrpSpPr>
      <p:grpSpPr>
        <a:xfrm>
          <a:off x="0" y="0"/>
          <a:ext cx="0" cy="0"/>
          <a:chOff x="0" y="0"/>
          <a:chExt cx="0" cy="0"/>
        </a:xfrm>
      </p:grpSpPr>
      <p:sp>
        <p:nvSpPr>
          <p:cNvPr id="289" name="Google Shape;289;g1ee162d6a47_0_45"/>
          <p:cNvSpPr txBox="1">
            <a:spLocks noGrp="1"/>
          </p:cNvSpPr>
          <p:nvPr>
            <p:ph type="title"/>
          </p:nvPr>
        </p:nvSpPr>
        <p:spPr>
          <a:xfrm>
            <a:off x="634181" y="266098"/>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dirty="0">
                <a:solidFill>
                  <a:srgbClr val="0083A9"/>
                </a:solidFill>
              </a:rPr>
              <a:t>Communication Between Stakeholders</a:t>
            </a:r>
            <a:endParaRPr b="1" dirty="0">
              <a:solidFill>
                <a:srgbClr val="0083A9"/>
              </a:solidFill>
            </a:endParaRPr>
          </a:p>
        </p:txBody>
      </p:sp>
      <p:sp>
        <p:nvSpPr>
          <p:cNvPr id="290" name="Google Shape;290;g1ee162d6a47_0_45"/>
          <p:cNvSpPr txBox="1">
            <a:spLocks noGrp="1"/>
          </p:cNvSpPr>
          <p:nvPr>
            <p:ph type="body" idx="1"/>
          </p:nvPr>
        </p:nvSpPr>
        <p:spPr>
          <a:xfrm>
            <a:off x="634181" y="993661"/>
            <a:ext cx="8385934" cy="3855300"/>
          </a:xfrm>
          <a:prstGeom prst="rect">
            <a:avLst/>
          </a:prstGeom>
          <a:noFill/>
          <a:ln>
            <a:noFill/>
          </a:ln>
        </p:spPr>
        <p:txBody>
          <a:bodyPr spcFirstLastPara="1" wrap="square" lIns="0" tIns="0" rIns="0" bIns="0" anchor="t" anchorCtr="0">
            <a:normAutofit fontScale="25000" lnSpcReduction="20000"/>
          </a:bodyPr>
          <a:lstStyle/>
          <a:p>
            <a:pPr marL="0" lvl="0" indent="0" algn="l" rtl="0">
              <a:spcBef>
                <a:spcPts val="0"/>
              </a:spcBef>
              <a:spcAft>
                <a:spcPts val="0"/>
              </a:spcAft>
              <a:buClr>
                <a:schemeClr val="dk1"/>
              </a:buClr>
              <a:buSzPts val="275"/>
              <a:buFont typeface="Arial"/>
              <a:buNone/>
            </a:pPr>
            <a:r>
              <a:rPr lang="en-US" sz="9600" b="0" u="sng" dirty="0">
                <a:solidFill>
                  <a:srgbClr val="0083A9"/>
                </a:solidFill>
                <a:latin typeface="Calibri"/>
                <a:ea typeface="Calibri"/>
                <a:cs typeface="Calibri"/>
                <a:sym typeface="Calibri"/>
              </a:rPr>
              <a:t>Entry point care has the potential to help situations like Randy’s </a:t>
            </a:r>
            <a:endParaRPr sz="9600" b="0" u="sng" dirty="0">
              <a:solidFill>
                <a:srgbClr val="0083A9"/>
              </a:solidFill>
              <a:latin typeface="Calibri"/>
              <a:ea typeface="Calibri"/>
              <a:cs typeface="Calibri"/>
              <a:sym typeface="Calibri"/>
            </a:endParaRPr>
          </a:p>
          <a:p>
            <a:pPr marL="0" lvl="0" indent="0" algn="l" rtl="0">
              <a:lnSpc>
                <a:spcPct val="115000"/>
              </a:lnSpc>
              <a:spcBef>
                <a:spcPts val="0"/>
              </a:spcBef>
              <a:spcAft>
                <a:spcPts val="0"/>
              </a:spcAft>
              <a:buNone/>
            </a:pPr>
            <a:endParaRPr sz="9600" b="0" dirty="0">
              <a:solidFill>
                <a:srgbClr val="0083A9"/>
              </a:solidFill>
              <a:highlight>
                <a:srgbClr val="EFEFEF"/>
              </a:highlight>
              <a:latin typeface="Calibri"/>
              <a:ea typeface="Calibri"/>
              <a:cs typeface="Calibri"/>
              <a:sym typeface="Calibri"/>
            </a:endParaRPr>
          </a:p>
          <a:p>
            <a:pPr lvl="1" indent="-381000">
              <a:lnSpc>
                <a:spcPct val="115000"/>
              </a:lnSpc>
              <a:buClr>
                <a:srgbClr val="0083A9"/>
              </a:buClr>
              <a:buSzPct val="100000"/>
              <a:buFont typeface="Calibri"/>
              <a:buAutoNum type="arabicPeriod"/>
            </a:pPr>
            <a:r>
              <a:rPr lang="en-US" sz="9800" b="0" dirty="0">
                <a:solidFill>
                  <a:srgbClr val="0083A9"/>
                </a:solidFill>
                <a:highlight>
                  <a:srgbClr val="EFEFEF"/>
                </a:highlight>
                <a:latin typeface="Calibri"/>
                <a:ea typeface="Calibri"/>
                <a:cs typeface="Calibri"/>
                <a:sym typeface="Calibri"/>
              </a:rPr>
              <a:t>At onset, PT referral is appropriate and can play a vital role in a worker’s recovery</a:t>
            </a:r>
          </a:p>
          <a:p>
            <a:pPr lvl="1" indent="-381000">
              <a:lnSpc>
                <a:spcPct val="115000"/>
              </a:lnSpc>
              <a:buClr>
                <a:srgbClr val="0083A9"/>
              </a:buClr>
              <a:buSzPct val="100000"/>
              <a:buFont typeface="Calibri"/>
              <a:buAutoNum type="arabicPeriod"/>
            </a:pPr>
            <a:endParaRPr lang="en-US" sz="9800" b="0" dirty="0">
              <a:solidFill>
                <a:srgbClr val="0083A9"/>
              </a:solidFill>
              <a:highlight>
                <a:srgbClr val="EFEFEF"/>
              </a:highlight>
              <a:latin typeface="Calibri"/>
              <a:ea typeface="Calibri"/>
              <a:cs typeface="Calibri"/>
              <a:sym typeface="Calibri"/>
            </a:endParaRPr>
          </a:p>
          <a:p>
            <a:pPr lvl="1" indent="-381000">
              <a:lnSpc>
                <a:spcPct val="115000"/>
              </a:lnSpc>
              <a:buClr>
                <a:srgbClr val="0083A9"/>
              </a:buClr>
              <a:buSzPct val="100000"/>
              <a:buFont typeface="Calibri"/>
              <a:buAutoNum type="arabicPeriod"/>
            </a:pPr>
            <a:r>
              <a:rPr lang="en-US" sz="9800" b="0" dirty="0">
                <a:solidFill>
                  <a:srgbClr val="0083A9"/>
                </a:solidFill>
                <a:highlight>
                  <a:srgbClr val="EFEFEF"/>
                </a:highlight>
                <a:latin typeface="Calibri"/>
                <a:ea typeface="Calibri"/>
                <a:cs typeface="Calibri"/>
                <a:sym typeface="Calibri"/>
              </a:rPr>
              <a:t>Purpose of communication is worker status, goal setting,  and progress toward discharge</a:t>
            </a:r>
          </a:p>
          <a:p>
            <a:pPr lvl="1" indent="-381000">
              <a:lnSpc>
                <a:spcPct val="115000"/>
              </a:lnSpc>
              <a:buClr>
                <a:srgbClr val="0083A9"/>
              </a:buClr>
              <a:buSzPct val="100000"/>
              <a:buFont typeface="Calibri"/>
              <a:buAutoNum type="arabicPeriod"/>
            </a:pPr>
            <a:endParaRPr lang="en-US" sz="9800" b="0" dirty="0">
              <a:solidFill>
                <a:srgbClr val="0083A9"/>
              </a:solidFill>
              <a:highlight>
                <a:srgbClr val="EFEFEF"/>
              </a:highlight>
              <a:latin typeface="Calibri"/>
              <a:ea typeface="Calibri"/>
              <a:cs typeface="Calibri"/>
              <a:sym typeface="Calibri"/>
            </a:endParaRPr>
          </a:p>
          <a:p>
            <a:pPr lvl="1" indent="-381000">
              <a:lnSpc>
                <a:spcPct val="115000"/>
              </a:lnSpc>
              <a:buClr>
                <a:srgbClr val="0083A9"/>
              </a:buClr>
              <a:buSzPct val="100000"/>
              <a:buFont typeface="Calibri"/>
              <a:buAutoNum type="arabicPeriod"/>
            </a:pPr>
            <a:r>
              <a:rPr lang="en-US" sz="9800" b="0" dirty="0">
                <a:solidFill>
                  <a:srgbClr val="0083A9"/>
                </a:solidFill>
                <a:highlight>
                  <a:srgbClr val="EFEFEF"/>
                </a:highlight>
                <a:latin typeface="Calibri"/>
                <a:ea typeface="Calibri"/>
                <a:cs typeface="Calibri"/>
                <a:sym typeface="Calibri"/>
              </a:rPr>
              <a:t>Review job demands, transitional work, accommodations, and work restrictions</a:t>
            </a:r>
          </a:p>
          <a:p>
            <a:pPr lvl="1" indent="-381000">
              <a:lnSpc>
                <a:spcPct val="115000"/>
              </a:lnSpc>
              <a:buClr>
                <a:srgbClr val="0083A9"/>
              </a:buClr>
              <a:buSzPct val="100000"/>
              <a:buFont typeface="Calibri"/>
              <a:buAutoNum type="arabicPeriod"/>
            </a:pPr>
            <a:endParaRPr lang="en-US" sz="9800" b="0" dirty="0">
              <a:solidFill>
                <a:srgbClr val="0083A9"/>
              </a:solidFill>
              <a:highlight>
                <a:srgbClr val="EFEFEF"/>
              </a:highlight>
              <a:latin typeface="Calibri"/>
              <a:ea typeface="Calibri"/>
              <a:cs typeface="Calibri"/>
              <a:sym typeface="Calibri"/>
            </a:endParaRPr>
          </a:p>
          <a:p>
            <a:pPr lvl="1" indent="-381000">
              <a:lnSpc>
                <a:spcPct val="115000"/>
              </a:lnSpc>
              <a:buClr>
                <a:srgbClr val="0083A9"/>
              </a:buClr>
              <a:buSzPct val="100000"/>
              <a:buFont typeface="Calibri"/>
              <a:buAutoNum type="arabicPeriod"/>
            </a:pPr>
            <a:r>
              <a:rPr lang="en-US" sz="9800" b="0" dirty="0">
                <a:solidFill>
                  <a:srgbClr val="0083A9"/>
                </a:solidFill>
                <a:highlight>
                  <a:srgbClr val="EFEFEF"/>
                </a:highlight>
                <a:latin typeface="Calibri"/>
                <a:ea typeface="Calibri"/>
                <a:cs typeface="Calibri"/>
                <a:sym typeface="Calibri"/>
              </a:rPr>
              <a:t>From the CPG: *reduced costs at 1 and 5 year follow ups with use of coordinated care* </a:t>
            </a:r>
            <a:r>
              <a:rPr lang="en-US" sz="9800" b="0" baseline="30000" dirty="0" err="1">
                <a:solidFill>
                  <a:srgbClr val="0083A9"/>
                </a:solidFill>
                <a:highlight>
                  <a:srgbClr val="EFEFEF"/>
                </a:highlight>
                <a:latin typeface="Calibri"/>
                <a:ea typeface="Calibri"/>
                <a:cs typeface="Calibri"/>
                <a:sym typeface="Calibri"/>
              </a:rPr>
              <a:t>Louisel</a:t>
            </a:r>
            <a:r>
              <a:rPr lang="en-US" sz="9800" b="0" baseline="30000" dirty="0">
                <a:solidFill>
                  <a:srgbClr val="0083A9"/>
                </a:solidFill>
                <a:highlight>
                  <a:srgbClr val="EFEFEF"/>
                </a:highlight>
                <a:latin typeface="Calibri"/>
                <a:ea typeface="Calibri"/>
                <a:cs typeface="Calibri"/>
                <a:sym typeface="Calibri"/>
              </a:rPr>
              <a:t>, Lemaire, Poitras, et al</a:t>
            </a:r>
            <a:endParaRPr sz="9800" b="0" baseline="30000" dirty="0">
              <a:solidFill>
                <a:srgbClr val="0083A9"/>
              </a:solidFill>
              <a:highlight>
                <a:srgbClr val="EFEFEF"/>
              </a:highlight>
              <a:latin typeface="Calibri"/>
              <a:ea typeface="Calibri"/>
              <a:cs typeface="Calibri"/>
              <a:sym typeface="Calibri"/>
            </a:endParaRPr>
          </a:p>
          <a:p>
            <a:pPr marL="457200" lvl="1" indent="0"/>
            <a:endParaRPr sz="7600" b="0" dirty="0">
              <a:solidFill>
                <a:srgbClr val="0083A9"/>
              </a:solidFill>
              <a:highlight>
                <a:srgbClr val="EFEFEF"/>
              </a:highlight>
            </a:endParaRPr>
          </a:p>
          <a:p>
            <a:pPr marL="45720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980000"/>
              </a:solidFill>
            </a:endParaRPr>
          </a:p>
          <a:p>
            <a:pPr marL="45720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291" name="Google Shape;291;g1ee162d6a47_0_45"/>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292" name="Google Shape;292;g1ee162d6a47_0_45"/>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3" name="Google Shape;293;g1ee162d6a47_0_45"/>
          <p:cNvPicPr preferRelativeResize="0"/>
          <p:nvPr/>
        </p:nvPicPr>
        <p:blipFill rotWithShape="1">
          <a:blip r:embed="rId5">
            <a:alphaModFix/>
          </a:blip>
          <a:srcRect l="28322"/>
          <a:stretch/>
        </p:blipFill>
        <p:spPr>
          <a:xfrm>
            <a:off x="9455700" y="3040500"/>
            <a:ext cx="2736300" cy="3817500"/>
          </a:xfrm>
          <a:prstGeom prst="rect">
            <a:avLst/>
          </a:prstGeom>
          <a:noFill/>
          <a:ln>
            <a:noFill/>
          </a:ln>
          <a:effectLst>
            <a:outerShdw blurRad="57150" dist="47625" dir="5400000" algn="bl" rotWithShape="0">
              <a:srgbClr val="000000">
                <a:alpha val="42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98"/>
        <p:cNvGrpSpPr/>
        <p:nvPr/>
      </p:nvGrpSpPr>
      <p:grpSpPr>
        <a:xfrm>
          <a:off x="0" y="0"/>
          <a:ext cx="0" cy="0"/>
          <a:chOff x="0" y="0"/>
          <a:chExt cx="0" cy="0"/>
        </a:xfrm>
      </p:grpSpPr>
      <p:sp>
        <p:nvSpPr>
          <p:cNvPr id="299" name="Google Shape;299;g208f4f6239d_0_3"/>
          <p:cNvSpPr txBox="1">
            <a:spLocks noGrp="1"/>
          </p:cNvSpPr>
          <p:nvPr>
            <p:ph type="title"/>
          </p:nvPr>
        </p:nvSpPr>
        <p:spPr>
          <a:xfrm>
            <a:off x="457200" y="324625"/>
            <a:ext cx="100467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Communication Between Stakeholders</a:t>
            </a:r>
            <a:endParaRPr b="1">
              <a:solidFill>
                <a:srgbClr val="0083A9"/>
              </a:solidFill>
            </a:endParaRPr>
          </a:p>
        </p:txBody>
      </p:sp>
      <p:sp>
        <p:nvSpPr>
          <p:cNvPr id="300" name="Google Shape;300;g208f4f6239d_0_3"/>
          <p:cNvSpPr/>
          <p:nvPr/>
        </p:nvSpPr>
        <p:spPr>
          <a:xfrm>
            <a:off x="457201" y="5794915"/>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1" name="Google Shape;301;g208f4f6239d_0_3"/>
          <p:cNvPicPr preferRelativeResize="0"/>
          <p:nvPr/>
        </p:nvPicPr>
        <p:blipFill>
          <a:blip r:embed="rId4">
            <a:alphaModFix amt="90000"/>
          </a:blip>
          <a:stretch>
            <a:fillRect/>
          </a:stretch>
        </p:blipFill>
        <p:spPr>
          <a:xfrm>
            <a:off x="6749648" y="3348600"/>
            <a:ext cx="5442275" cy="3509399"/>
          </a:xfrm>
          <a:prstGeom prst="rect">
            <a:avLst/>
          </a:prstGeom>
          <a:noFill/>
          <a:ln>
            <a:noFill/>
          </a:ln>
        </p:spPr>
      </p:pic>
      <p:sp>
        <p:nvSpPr>
          <p:cNvPr id="302" name="Google Shape;302;g208f4f6239d_0_3"/>
          <p:cNvSpPr txBox="1"/>
          <p:nvPr/>
        </p:nvSpPr>
        <p:spPr>
          <a:xfrm>
            <a:off x="511450" y="1329775"/>
            <a:ext cx="5718269"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0083A9"/>
                </a:solidFill>
                <a:latin typeface="Calibri"/>
                <a:ea typeface="Calibri"/>
                <a:cs typeface="Calibri"/>
                <a:sym typeface="Calibri"/>
              </a:rPr>
              <a:t>The Employer’s Role:</a:t>
            </a: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2" indent="-381000">
              <a:buClr>
                <a:srgbClr val="0083A9"/>
              </a:buClr>
              <a:buSzPts val="2400"/>
              <a:buFont typeface="Calibri"/>
              <a:buChar char="●"/>
            </a:pPr>
            <a:r>
              <a:rPr lang="en-US" sz="2400" dirty="0">
                <a:solidFill>
                  <a:srgbClr val="0083A9"/>
                </a:solidFill>
                <a:latin typeface="Calibri"/>
                <a:ea typeface="Calibri"/>
                <a:cs typeface="Calibri"/>
                <a:sym typeface="Calibri"/>
              </a:rPr>
              <a:t>Claims reported to promptly to claims admin</a:t>
            </a:r>
            <a:endParaRPr sz="2400" dirty="0">
              <a:solidFill>
                <a:srgbClr val="0083A9"/>
              </a:solidFill>
              <a:latin typeface="Calibri"/>
              <a:ea typeface="Calibri"/>
              <a:cs typeface="Calibri"/>
              <a:sym typeface="Calibri"/>
            </a:endParaRPr>
          </a:p>
          <a:p>
            <a:pPr marL="342900" lvl="2" indent="-342900">
              <a:buFont typeface="Arial" panose="020B0604020202020204" pitchFamily="34" charset="0"/>
              <a:buChar char="•"/>
            </a:pPr>
            <a:endParaRPr sz="2400" dirty="0">
              <a:solidFill>
                <a:srgbClr val="0083A9"/>
              </a:solidFill>
              <a:latin typeface="Calibri"/>
              <a:ea typeface="Calibri"/>
              <a:cs typeface="Calibri"/>
              <a:sym typeface="Calibri"/>
            </a:endParaRPr>
          </a:p>
          <a:p>
            <a:pPr marL="457200" lvl="2" indent="-381000">
              <a:buClr>
                <a:srgbClr val="0083A9"/>
              </a:buClr>
              <a:buSzPts val="2400"/>
              <a:buFont typeface="Calibri"/>
              <a:buChar char="●"/>
            </a:pPr>
            <a:r>
              <a:rPr lang="en-US" sz="2400" dirty="0">
                <a:solidFill>
                  <a:srgbClr val="0083A9"/>
                </a:solidFill>
                <a:latin typeface="Calibri"/>
                <a:ea typeface="Calibri"/>
                <a:cs typeface="Calibri"/>
                <a:sym typeface="Calibri"/>
              </a:rPr>
              <a:t>Job description shared with physician and physical therapist</a:t>
            </a:r>
            <a:endParaRPr sz="2400" dirty="0">
              <a:solidFill>
                <a:srgbClr val="0083A9"/>
              </a:solidFill>
              <a:latin typeface="Calibri"/>
              <a:ea typeface="Calibri"/>
              <a:cs typeface="Calibri"/>
              <a:sym typeface="Calibri"/>
            </a:endParaRPr>
          </a:p>
          <a:p>
            <a:pPr marL="342900" lvl="2" indent="-342900">
              <a:buFont typeface="Arial" panose="020B0604020202020204" pitchFamily="34" charset="0"/>
              <a:buChar char="•"/>
            </a:pPr>
            <a:endParaRPr sz="2400" dirty="0">
              <a:solidFill>
                <a:srgbClr val="0083A9"/>
              </a:solidFill>
              <a:latin typeface="Calibri"/>
              <a:ea typeface="Calibri"/>
              <a:cs typeface="Calibri"/>
              <a:sym typeface="Calibri"/>
            </a:endParaRPr>
          </a:p>
          <a:p>
            <a:pPr marL="457200" lvl="2" indent="-381000">
              <a:buClr>
                <a:srgbClr val="0083A9"/>
              </a:buClr>
              <a:buSzPts val="2400"/>
              <a:buFont typeface="Calibri"/>
              <a:buChar char="●"/>
            </a:pPr>
            <a:r>
              <a:rPr lang="en-US" sz="2400" dirty="0">
                <a:solidFill>
                  <a:srgbClr val="0083A9"/>
                </a:solidFill>
                <a:latin typeface="Calibri"/>
                <a:ea typeface="Calibri"/>
                <a:cs typeface="Calibri"/>
                <a:sym typeface="Calibri"/>
              </a:rPr>
              <a:t>Report of light or modified duty options</a:t>
            </a:r>
            <a:endParaRPr sz="2400" dirty="0">
              <a:solidFill>
                <a:srgbClr val="0083A9"/>
              </a:solidFill>
              <a:latin typeface="Calibri"/>
              <a:ea typeface="Calibri"/>
              <a:cs typeface="Calibri"/>
              <a:sym typeface="Calibri"/>
            </a:endParaRPr>
          </a:p>
          <a:p>
            <a:pPr marL="342900" lvl="2" indent="-342900">
              <a:buFont typeface="Arial" panose="020B0604020202020204" pitchFamily="34" charset="0"/>
              <a:buChar char="•"/>
            </a:pPr>
            <a:endParaRPr sz="2400" dirty="0">
              <a:solidFill>
                <a:srgbClr val="0083A9"/>
              </a:solidFill>
              <a:latin typeface="Calibri"/>
              <a:ea typeface="Calibri"/>
              <a:cs typeface="Calibri"/>
              <a:sym typeface="Calibri"/>
            </a:endParaRPr>
          </a:p>
          <a:p>
            <a:pPr marL="457200" lvl="2" indent="-381000">
              <a:buClr>
                <a:srgbClr val="0083A9"/>
              </a:buClr>
              <a:buSzPts val="2400"/>
              <a:buFont typeface="Calibri"/>
              <a:buChar char="●"/>
            </a:pPr>
            <a:r>
              <a:rPr lang="en-US" sz="2400" dirty="0">
                <a:solidFill>
                  <a:srgbClr val="0083A9"/>
                </a:solidFill>
                <a:latin typeface="Calibri"/>
                <a:ea typeface="Calibri"/>
                <a:cs typeface="Calibri"/>
                <a:sym typeface="Calibri"/>
              </a:rPr>
              <a:t>Ensure compliance with job restrictions</a:t>
            </a:r>
            <a:endParaRPr sz="2400" dirty="0">
              <a:solidFill>
                <a:srgbClr val="0083A9"/>
              </a:solidFill>
              <a:latin typeface="Calibri"/>
              <a:ea typeface="Calibri"/>
              <a:cs typeface="Calibri"/>
              <a:sym typeface="Calibri"/>
            </a:endParaRPr>
          </a:p>
        </p:txBody>
      </p:sp>
      <p:cxnSp>
        <p:nvCxnSpPr>
          <p:cNvPr id="303" name="Google Shape;303;g208f4f6239d_0_3"/>
          <p:cNvCxnSpPr>
            <a:cxnSpLocks/>
            <a:endCxn id="302" idx="3"/>
          </p:cNvCxnSpPr>
          <p:nvPr/>
        </p:nvCxnSpPr>
        <p:spPr>
          <a:xfrm rot="10800000">
            <a:off x="6229720" y="3453419"/>
            <a:ext cx="1081531" cy="488007"/>
          </a:xfrm>
          <a:prstGeom prst="bentConnector3">
            <a:avLst>
              <a:gd name="adj1" fmla="val 50000"/>
            </a:avLst>
          </a:prstGeom>
          <a:noFill/>
          <a:ln w="76200" cap="flat" cmpd="sng">
            <a:solidFill>
              <a:schemeClr val="dk2"/>
            </a:solidFill>
            <a:prstDash val="solid"/>
            <a:round/>
            <a:headEnd type="none" w="med" len="med"/>
            <a:tailEnd type="none" w="med" len="med"/>
          </a:ln>
        </p:spPr>
      </p:cxnSp>
      <p:cxnSp>
        <p:nvCxnSpPr>
          <p:cNvPr id="304" name="Google Shape;304;g208f4f6239d_0_3"/>
          <p:cNvCxnSpPr/>
          <p:nvPr/>
        </p:nvCxnSpPr>
        <p:spPr>
          <a:xfrm>
            <a:off x="7311250" y="3941425"/>
            <a:ext cx="0" cy="7488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09"/>
        <p:cNvGrpSpPr/>
        <p:nvPr/>
      </p:nvGrpSpPr>
      <p:grpSpPr>
        <a:xfrm>
          <a:off x="0" y="0"/>
          <a:ext cx="0" cy="0"/>
          <a:chOff x="0" y="0"/>
          <a:chExt cx="0" cy="0"/>
        </a:xfrm>
      </p:grpSpPr>
      <p:sp>
        <p:nvSpPr>
          <p:cNvPr id="310" name="Google Shape;310;g208f4f6239d_0_14"/>
          <p:cNvSpPr/>
          <p:nvPr/>
        </p:nvSpPr>
        <p:spPr>
          <a:xfrm>
            <a:off x="457201" y="5794915"/>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1" name="Google Shape;311;g208f4f6239d_0_14"/>
          <p:cNvPicPr preferRelativeResize="0"/>
          <p:nvPr/>
        </p:nvPicPr>
        <p:blipFill>
          <a:blip r:embed="rId4">
            <a:alphaModFix amt="90000"/>
          </a:blip>
          <a:stretch>
            <a:fillRect/>
          </a:stretch>
        </p:blipFill>
        <p:spPr>
          <a:xfrm>
            <a:off x="6749723" y="3348600"/>
            <a:ext cx="5442275" cy="3509399"/>
          </a:xfrm>
          <a:prstGeom prst="rect">
            <a:avLst/>
          </a:prstGeom>
          <a:noFill/>
          <a:ln>
            <a:noFill/>
          </a:ln>
        </p:spPr>
      </p:pic>
      <p:sp>
        <p:nvSpPr>
          <p:cNvPr id="312" name="Google Shape;312;g208f4f6239d_0_14"/>
          <p:cNvSpPr txBox="1"/>
          <p:nvPr/>
        </p:nvSpPr>
        <p:spPr>
          <a:xfrm>
            <a:off x="511450" y="1329775"/>
            <a:ext cx="623820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0083A9"/>
                </a:solidFill>
                <a:latin typeface="Calibri"/>
                <a:ea typeface="Calibri"/>
                <a:cs typeface="Calibri"/>
                <a:sym typeface="Calibri"/>
              </a:rPr>
              <a:t>The Treating Physician’s Role:</a:t>
            </a: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Referral to PT should include:</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Clear health history</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Reason for referral</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Goals for recovery</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Ensure authorizations are in place (depending on jurisdiction)</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Automated referral can expedite process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2400" dirty="0">
              <a:solidFill>
                <a:srgbClr val="980000"/>
              </a:solidFill>
              <a:latin typeface="Calibri"/>
              <a:ea typeface="Calibri"/>
              <a:cs typeface="Calibri"/>
              <a:sym typeface="Calibri"/>
            </a:endParaRPr>
          </a:p>
        </p:txBody>
      </p:sp>
      <p:cxnSp>
        <p:nvCxnSpPr>
          <p:cNvPr id="313" name="Google Shape;313;g208f4f6239d_0_14"/>
          <p:cNvCxnSpPr/>
          <p:nvPr/>
        </p:nvCxnSpPr>
        <p:spPr>
          <a:xfrm rot="10800000">
            <a:off x="5458700" y="2857375"/>
            <a:ext cx="3133500" cy="473100"/>
          </a:xfrm>
          <a:prstGeom prst="bentConnector3">
            <a:avLst>
              <a:gd name="adj1" fmla="val 629"/>
            </a:avLst>
          </a:prstGeom>
          <a:noFill/>
          <a:ln w="76200" cap="flat" cmpd="sng">
            <a:solidFill>
              <a:schemeClr val="dk2"/>
            </a:solidFill>
            <a:prstDash val="solid"/>
            <a:round/>
            <a:headEnd type="none" w="med" len="med"/>
            <a:tailEnd type="none" w="med" len="med"/>
          </a:ln>
        </p:spPr>
      </p:cxnSp>
      <p:cxnSp>
        <p:nvCxnSpPr>
          <p:cNvPr id="314" name="Google Shape;314;g208f4f6239d_0_14"/>
          <p:cNvCxnSpPr/>
          <p:nvPr/>
        </p:nvCxnSpPr>
        <p:spPr>
          <a:xfrm>
            <a:off x="8592200" y="2857375"/>
            <a:ext cx="0" cy="748800"/>
          </a:xfrm>
          <a:prstGeom prst="straightConnector1">
            <a:avLst/>
          </a:prstGeom>
          <a:noFill/>
          <a:ln w="76200" cap="flat" cmpd="sng">
            <a:solidFill>
              <a:schemeClr val="dk2"/>
            </a:solidFill>
            <a:prstDash val="solid"/>
            <a:round/>
            <a:headEnd type="none" w="med" len="med"/>
            <a:tailEnd type="triangle" w="med" len="med"/>
          </a:ln>
        </p:spPr>
      </p:cxnSp>
      <p:sp>
        <p:nvSpPr>
          <p:cNvPr id="315" name="Google Shape;315;g208f4f6239d_0_14"/>
          <p:cNvSpPr txBox="1">
            <a:spLocks noGrp="1"/>
          </p:cNvSpPr>
          <p:nvPr>
            <p:ph type="title"/>
          </p:nvPr>
        </p:nvSpPr>
        <p:spPr>
          <a:xfrm>
            <a:off x="457200" y="324625"/>
            <a:ext cx="100467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Communication Between Stakeholders</a:t>
            </a:r>
            <a:endParaRPr b="1">
              <a:solidFill>
                <a:srgbClr val="0083A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20"/>
        <p:cNvGrpSpPr/>
        <p:nvPr/>
      </p:nvGrpSpPr>
      <p:grpSpPr>
        <a:xfrm>
          <a:off x="0" y="0"/>
          <a:ext cx="0" cy="0"/>
          <a:chOff x="0" y="0"/>
          <a:chExt cx="0" cy="0"/>
        </a:xfrm>
      </p:grpSpPr>
      <p:sp>
        <p:nvSpPr>
          <p:cNvPr id="321" name="Google Shape;321;g208f4f6239d_0_22"/>
          <p:cNvSpPr/>
          <p:nvPr/>
        </p:nvSpPr>
        <p:spPr>
          <a:xfrm>
            <a:off x="457201" y="5794915"/>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g208f4f6239d_0_22"/>
          <p:cNvPicPr preferRelativeResize="0"/>
          <p:nvPr/>
        </p:nvPicPr>
        <p:blipFill>
          <a:blip r:embed="rId4">
            <a:alphaModFix amt="90000"/>
          </a:blip>
          <a:stretch>
            <a:fillRect/>
          </a:stretch>
        </p:blipFill>
        <p:spPr>
          <a:xfrm>
            <a:off x="6749723" y="3348600"/>
            <a:ext cx="5442275" cy="3509399"/>
          </a:xfrm>
          <a:prstGeom prst="rect">
            <a:avLst/>
          </a:prstGeom>
          <a:noFill/>
          <a:ln>
            <a:noFill/>
          </a:ln>
        </p:spPr>
      </p:pic>
      <p:sp>
        <p:nvSpPr>
          <p:cNvPr id="323" name="Google Shape;323;g208f4f6239d_0_22"/>
          <p:cNvSpPr txBox="1"/>
          <p:nvPr/>
        </p:nvSpPr>
        <p:spPr>
          <a:xfrm>
            <a:off x="511522" y="1151716"/>
            <a:ext cx="62382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0083A9"/>
                </a:solidFill>
                <a:latin typeface="Calibri"/>
                <a:ea typeface="Calibri"/>
                <a:cs typeface="Calibri"/>
                <a:sym typeface="Calibri"/>
              </a:rPr>
              <a:t>The Claims Administrator’s Role:</a:t>
            </a: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Expediently approve treatment requests and monitor appointment statuses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Convey approvals for treatment and timelines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Address denial of care and provide explanations for involved parties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Address billing disputes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Report on final results at end of a claim</a:t>
            </a:r>
            <a:endParaRPr sz="2400" dirty="0">
              <a:solidFill>
                <a:srgbClr val="0083A9"/>
              </a:solidFill>
              <a:latin typeface="Calibri"/>
              <a:ea typeface="Calibri"/>
              <a:cs typeface="Calibri"/>
              <a:sym typeface="Calibri"/>
            </a:endParaRPr>
          </a:p>
        </p:txBody>
      </p:sp>
      <p:cxnSp>
        <p:nvCxnSpPr>
          <p:cNvPr id="324" name="Google Shape;324;g208f4f6239d_0_22"/>
          <p:cNvCxnSpPr/>
          <p:nvPr/>
        </p:nvCxnSpPr>
        <p:spPr>
          <a:xfrm rot="10800000">
            <a:off x="6079750" y="2820825"/>
            <a:ext cx="4345200" cy="371700"/>
          </a:xfrm>
          <a:prstGeom prst="bentConnector3">
            <a:avLst>
              <a:gd name="adj1" fmla="val 453"/>
            </a:avLst>
          </a:prstGeom>
          <a:noFill/>
          <a:ln w="76200" cap="flat" cmpd="sng">
            <a:solidFill>
              <a:schemeClr val="dk2"/>
            </a:solidFill>
            <a:prstDash val="solid"/>
            <a:round/>
            <a:headEnd type="none" w="med" len="med"/>
            <a:tailEnd type="none" w="med" len="med"/>
          </a:ln>
        </p:spPr>
      </p:cxnSp>
      <p:cxnSp>
        <p:nvCxnSpPr>
          <p:cNvPr id="325" name="Google Shape;325;g208f4f6239d_0_22"/>
          <p:cNvCxnSpPr/>
          <p:nvPr/>
        </p:nvCxnSpPr>
        <p:spPr>
          <a:xfrm>
            <a:off x="10424950" y="2820825"/>
            <a:ext cx="0" cy="748800"/>
          </a:xfrm>
          <a:prstGeom prst="straightConnector1">
            <a:avLst/>
          </a:prstGeom>
          <a:noFill/>
          <a:ln w="76200" cap="flat" cmpd="sng">
            <a:solidFill>
              <a:schemeClr val="dk2"/>
            </a:solidFill>
            <a:prstDash val="solid"/>
            <a:round/>
            <a:headEnd type="none" w="med" len="med"/>
            <a:tailEnd type="triangle" w="med" len="med"/>
          </a:ln>
        </p:spPr>
      </p:cxnSp>
      <p:sp>
        <p:nvSpPr>
          <p:cNvPr id="326" name="Google Shape;326;g208f4f6239d_0_22"/>
          <p:cNvSpPr txBox="1">
            <a:spLocks noGrp="1"/>
          </p:cNvSpPr>
          <p:nvPr>
            <p:ph type="title"/>
          </p:nvPr>
        </p:nvSpPr>
        <p:spPr>
          <a:xfrm>
            <a:off x="457200" y="324625"/>
            <a:ext cx="100467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Communication Between Stakeholders</a:t>
            </a:r>
            <a:endParaRPr b="1">
              <a:solidFill>
                <a:srgbClr val="0083A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31"/>
        <p:cNvGrpSpPr/>
        <p:nvPr/>
      </p:nvGrpSpPr>
      <p:grpSpPr>
        <a:xfrm>
          <a:off x="0" y="0"/>
          <a:ext cx="0" cy="0"/>
          <a:chOff x="0" y="0"/>
          <a:chExt cx="0" cy="0"/>
        </a:xfrm>
      </p:grpSpPr>
      <p:sp>
        <p:nvSpPr>
          <p:cNvPr id="332" name="Google Shape;332;g208f4f6239d_0_30"/>
          <p:cNvSpPr/>
          <p:nvPr/>
        </p:nvSpPr>
        <p:spPr>
          <a:xfrm>
            <a:off x="457201" y="5794915"/>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3" name="Google Shape;333;g208f4f6239d_0_30"/>
          <p:cNvPicPr preferRelativeResize="0"/>
          <p:nvPr/>
        </p:nvPicPr>
        <p:blipFill>
          <a:blip r:embed="rId4">
            <a:alphaModFix amt="90000"/>
          </a:blip>
          <a:stretch>
            <a:fillRect/>
          </a:stretch>
        </p:blipFill>
        <p:spPr>
          <a:xfrm>
            <a:off x="6749723" y="3348600"/>
            <a:ext cx="5442275" cy="3509399"/>
          </a:xfrm>
          <a:prstGeom prst="rect">
            <a:avLst/>
          </a:prstGeom>
          <a:noFill/>
          <a:ln>
            <a:noFill/>
          </a:ln>
        </p:spPr>
      </p:pic>
      <p:sp>
        <p:nvSpPr>
          <p:cNvPr id="334" name="Google Shape;334;g208f4f6239d_0_30"/>
          <p:cNvSpPr txBox="1"/>
          <p:nvPr/>
        </p:nvSpPr>
        <p:spPr>
          <a:xfrm>
            <a:off x="511522" y="1071068"/>
            <a:ext cx="6238200" cy="45550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0083A9"/>
                </a:solidFill>
                <a:latin typeface="Calibri"/>
                <a:ea typeface="Calibri"/>
                <a:cs typeface="Calibri"/>
                <a:sym typeface="Calibri"/>
              </a:rPr>
              <a:t>The Physical Therapist’s Role:</a:t>
            </a:r>
          </a:p>
          <a:p>
            <a:pPr marL="0" lvl="0" indent="0" algn="l" rtl="0">
              <a:spcBef>
                <a:spcPts val="0"/>
              </a:spcBef>
              <a:spcAft>
                <a:spcPts val="0"/>
              </a:spcAft>
              <a:buNone/>
            </a:pPr>
            <a:endParaRPr sz="24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Prevent appointment conflicts between doctor and therapy</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Updates per session to claims adjuster and treating physician</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Notable progress</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Obstacles (physical, psycho-social)</a:t>
            </a:r>
            <a:endParaRPr sz="2400" dirty="0">
              <a:solidFill>
                <a:srgbClr val="0083A9"/>
              </a:solidFill>
              <a:latin typeface="Calibri"/>
              <a:ea typeface="Calibri"/>
              <a:cs typeface="Calibri"/>
              <a:sym typeface="Calibri"/>
            </a:endParaRPr>
          </a:p>
          <a:p>
            <a:pPr marL="914400" lvl="1"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Attendance vs. missed appointments</a:t>
            </a:r>
            <a:endParaRPr sz="2400" dirty="0">
              <a:solidFill>
                <a:srgbClr val="0083A9"/>
              </a:solidFill>
              <a:latin typeface="Calibri"/>
              <a:ea typeface="Calibri"/>
              <a:cs typeface="Calibri"/>
              <a:sym typeface="Calibri"/>
            </a:endParaRPr>
          </a:p>
          <a:p>
            <a:pPr marL="0" lvl="0" indent="0" algn="l" rtl="0">
              <a:spcBef>
                <a:spcPts val="0"/>
              </a:spcBef>
              <a:spcAft>
                <a:spcPts val="0"/>
              </a:spcAft>
              <a:buNone/>
            </a:pPr>
            <a:endParaRPr sz="1000" dirty="0">
              <a:solidFill>
                <a:srgbClr val="0083A9"/>
              </a:solidFill>
              <a:latin typeface="Calibri"/>
              <a:ea typeface="Calibri"/>
              <a:cs typeface="Calibri"/>
              <a:sym typeface="Calibri"/>
            </a:endParaRPr>
          </a:p>
          <a:p>
            <a:pPr marL="457200" lvl="0" indent="-381000" algn="l" rtl="0">
              <a:spcBef>
                <a:spcPts val="0"/>
              </a:spcBef>
              <a:spcAft>
                <a:spcPts val="0"/>
              </a:spcAft>
              <a:buClr>
                <a:srgbClr val="0083A9"/>
              </a:buClr>
              <a:buSzPts val="2400"/>
              <a:buFont typeface="Calibri"/>
              <a:buChar char="●"/>
            </a:pPr>
            <a:r>
              <a:rPr lang="en-US" sz="2400" dirty="0">
                <a:solidFill>
                  <a:srgbClr val="0083A9"/>
                </a:solidFill>
                <a:latin typeface="Calibri"/>
                <a:ea typeface="Calibri"/>
                <a:cs typeface="Calibri"/>
                <a:sym typeface="Calibri"/>
              </a:rPr>
              <a:t>Provide final report including objective data and ability to perform job-specific tasks</a:t>
            </a:r>
            <a:endParaRPr sz="2400" dirty="0">
              <a:solidFill>
                <a:srgbClr val="0083A9"/>
              </a:solidFill>
              <a:latin typeface="Calibri"/>
              <a:ea typeface="Calibri"/>
              <a:cs typeface="Calibri"/>
              <a:sym typeface="Calibri"/>
            </a:endParaRPr>
          </a:p>
        </p:txBody>
      </p:sp>
      <p:cxnSp>
        <p:nvCxnSpPr>
          <p:cNvPr id="335" name="Google Shape;335;g208f4f6239d_0_30"/>
          <p:cNvCxnSpPr/>
          <p:nvPr/>
        </p:nvCxnSpPr>
        <p:spPr>
          <a:xfrm rot="10800000">
            <a:off x="6522875" y="2364625"/>
            <a:ext cx="5104200" cy="2266500"/>
          </a:xfrm>
          <a:prstGeom prst="bentConnector3">
            <a:avLst>
              <a:gd name="adj1" fmla="val 0"/>
            </a:avLst>
          </a:prstGeom>
          <a:noFill/>
          <a:ln w="76200" cap="flat" cmpd="sng">
            <a:solidFill>
              <a:schemeClr val="dk2"/>
            </a:solidFill>
            <a:prstDash val="solid"/>
            <a:round/>
            <a:headEnd type="none" w="med" len="med"/>
            <a:tailEnd type="none" w="med" len="med"/>
          </a:ln>
        </p:spPr>
      </p:cxnSp>
      <p:cxnSp>
        <p:nvCxnSpPr>
          <p:cNvPr id="336" name="Google Shape;336;g208f4f6239d_0_30"/>
          <p:cNvCxnSpPr/>
          <p:nvPr/>
        </p:nvCxnSpPr>
        <p:spPr>
          <a:xfrm>
            <a:off x="11627075" y="4197600"/>
            <a:ext cx="0" cy="748800"/>
          </a:xfrm>
          <a:prstGeom prst="straightConnector1">
            <a:avLst/>
          </a:prstGeom>
          <a:noFill/>
          <a:ln w="76200" cap="flat" cmpd="sng">
            <a:solidFill>
              <a:schemeClr val="dk2"/>
            </a:solidFill>
            <a:prstDash val="solid"/>
            <a:round/>
            <a:headEnd type="none" w="med" len="med"/>
            <a:tailEnd type="triangle" w="med" len="med"/>
          </a:ln>
        </p:spPr>
      </p:cxnSp>
      <p:sp>
        <p:nvSpPr>
          <p:cNvPr id="337" name="Google Shape;337;g208f4f6239d_0_30"/>
          <p:cNvSpPr txBox="1">
            <a:spLocks noGrp="1"/>
          </p:cNvSpPr>
          <p:nvPr>
            <p:ph type="title"/>
          </p:nvPr>
        </p:nvSpPr>
        <p:spPr>
          <a:xfrm>
            <a:off x="511522" y="309276"/>
            <a:ext cx="100467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dirty="0">
                <a:solidFill>
                  <a:srgbClr val="0083A9"/>
                </a:solidFill>
              </a:rPr>
              <a:t>Communication Between Stakeholders</a:t>
            </a:r>
            <a:endParaRPr b="1" dirty="0">
              <a:solidFill>
                <a:srgbClr val="0083A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42"/>
        <p:cNvGrpSpPr/>
        <p:nvPr/>
      </p:nvGrpSpPr>
      <p:grpSpPr>
        <a:xfrm>
          <a:off x="0" y="0"/>
          <a:ext cx="0" cy="0"/>
          <a:chOff x="0" y="0"/>
          <a:chExt cx="0" cy="0"/>
        </a:xfrm>
      </p:grpSpPr>
      <p:sp>
        <p:nvSpPr>
          <p:cNvPr id="343" name="Google Shape;343;g1d2c6e8cddd_0_64"/>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b="1">
                <a:solidFill>
                  <a:srgbClr val="0083A9"/>
                </a:solidFill>
              </a:rPr>
              <a:t>Communication Between Stakeholders</a:t>
            </a:r>
            <a:endParaRPr b="1">
              <a:solidFill>
                <a:srgbClr val="0083A9"/>
              </a:solidFill>
            </a:endParaRPr>
          </a:p>
        </p:txBody>
      </p:sp>
      <p:sp>
        <p:nvSpPr>
          <p:cNvPr id="344" name="Google Shape;344;g1d2c6e8cddd_0_64"/>
          <p:cNvSpPr/>
          <p:nvPr/>
        </p:nvSpPr>
        <p:spPr>
          <a:xfrm>
            <a:off x="7851900" y="3588000"/>
            <a:ext cx="4340100" cy="32700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1d2c6e8cddd_0_64"/>
          <p:cNvSpPr txBox="1">
            <a:spLocks noGrp="1"/>
          </p:cNvSpPr>
          <p:nvPr>
            <p:ph type="body" idx="1"/>
          </p:nvPr>
        </p:nvSpPr>
        <p:spPr>
          <a:xfrm>
            <a:off x="457200" y="1144448"/>
            <a:ext cx="10736400" cy="3855300"/>
          </a:xfrm>
          <a:prstGeom prst="rect">
            <a:avLst/>
          </a:prstGeom>
          <a:noFill/>
          <a:ln>
            <a:noFill/>
          </a:ln>
        </p:spPr>
        <p:txBody>
          <a:bodyPr spcFirstLastPara="1" wrap="square" lIns="0" tIns="0" rIns="0" bIns="0" anchor="t" anchorCtr="0">
            <a:normAutofit fontScale="25000" lnSpcReduction="20000"/>
          </a:bodyPr>
          <a:lstStyle/>
          <a:p>
            <a:pPr marL="0" lvl="0" indent="0" algn="ctr" rtl="0">
              <a:spcBef>
                <a:spcPts val="0"/>
              </a:spcBef>
              <a:spcAft>
                <a:spcPts val="0"/>
              </a:spcAft>
              <a:buNone/>
            </a:pPr>
            <a:endParaRPr sz="9000" b="0" dirty="0">
              <a:solidFill>
                <a:srgbClr val="980000"/>
              </a:solidFill>
            </a:endParaRPr>
          </a:p>
          <a:p>
            <a:pPr marL="0" lvl="0" indent="0" algn="ctr" rtl="0">
              <a:spcBef>
                <a:spcPts val="0"/>
              </a:spcBef>
              <a:spcAft>
                <a:spcPts val="0"/>
              </a:spcAft>
              <a:buNone/>
            </a:pPr>
            <a:r>
              <a:rPr lang="en-US" sz="11200" b="0" dirty="0">
                <a:solidFill>
                  <a:srgbClr val="0083A9"/>
                </a:solidFill>
              </a:rPr>
              <a:t>Communication between stakeholders can improve outcomes and reinforce positive recovery expectations</a:t>
            </a:r>
            <a:endParaRPr sz="11200" b="0" dirty="0">
              <a:solidFill>
                <a:srgbClr val="0083A9"/>
              </a:solidFill>
            </a:endParaRPr>
          </a:p>
          <a:p>
            <a:pPr marL="0" lvl="0" indent="0" algn="ctr" rtl="0">
              <a:spcBef>
                <a:spcPts val="0"/>
              </a:spcBef>
              <a:spcAft>
                <a:spcPts val="0"/>
              </a:spcAft>
              <a:buNone/>
            </a:pPr>
            <a:endParaRPr sz="2000" b="0" dirty="0">
              <a:solidFill>
                <a:srgbClr val="0083A9"/>
              </a:solidFill>
            </a:endParaRPr>
          </a:p>
          <a:p>
            <a:pPr marL="457200" lvl="0" indent="0" algn="ctr" rtl="0">
              <a:spcBef>
                <a:spcPts val="0"/>
              </a:spcBef>
              <a:spcAft>
                <a:spcPts val="0"/>
              </a:spcAft>
              <a:buNone/>
            </a:pPr>
            <a:r>
              <a:rPr lang="en-US" sz="11200" b="0" dirty="0">
                <a:solidFill>
                  <a:srgbClr val="0083A9"/>
                </a:solidFill>
              </a:rPr>
              <a:t>—</a:t>
            </a:r>
            <a:endParaRPr sz="11200" b="0" dirty="0">
              <a:solidFill>
                <a:srgbClr val="0083A9"/>
              </a:solidFill>
            </a:endParaRPr>
          </a:p>
          <a:p>
            <a:pPr marL="457200" lvl="0" indent="0" algn="ctr" rtl="0">
              <a:spcBef>
                <a:spcPts val="0"/>
              </a:spcBef>
              <a:spcAft>
                <a:spcPts val="0"/>
              </a:spcAft>
              <a:buNone/>
            </a:pPr>
            <a:endParaRPr sz="2000" b="0" dirty="0">
              <a:solidFill>
                <a:srgbClr val="0083A9"/>
              </a:solidFill>
            </a:endParaRPr>
          </a:p>
          <a:p>
            <a:pPr marL="0" lvl="0" indent="0" algn="ctr" rtl="0">
              <a:spcBef>
                <a:spcPts val="0"/>
              </a:spcBef>
              <a:spcAft>
                <a:spcPts val="0"/>
              </a:spcAft>
              <a:buClr>
                <a:schemeClr val="dk1"/>
              </a:buClr>
              <a:buSzPts val="275"/>
              <a:buFont typeface="Arial"/>
              <a:buNone/>
            </a:pPr>
            <a:r>
              <a:rPr lang="en-US" sz="11200" b="0" dirty="0">
                <a:solidFill>
                  <a:srgbClr val="0083A9"/>
                </a:solidFill>
              </a:rPr>
              <a:t>Allows for earlier RTW by way of transitional duties, or to ensure safe RTW without restriction</a:t>
            </a:r>
            <a:endParaRPr sz="11200" b="0" dirty="0">
              <a:solidFill>
                <a:srgbClr val="0083A9"/>
              </a:solidFill>
            </a:endParaRPr>
          </a:p>
          <a:p>
            <a:pPr marL="457200" lvl="0" indent="0" algn="ctr" rtl="0">
              <a:spcBef>
                <a:spcPts val="0"/>
              </a:spcBef>
              <a:spcAft>
                <a:spcPts val="0"/>
              </a:spcAft>
              <a:buNone/>
            </a:pPr>
            <a:endParaRPr sz="2000" b="0" dirty="0">
              <a:solidFill>
                <a:srgbClr val="0083A9"/>
              </a:solidFill>
            </a:endParaRPr>
          </a:p>
          <a:p>
            <a:pPr marL="457200" lvl="0" indent="0" algn="ctr" rtl="0">
              <a:spcBef>
                <a:spcPts val="0"/>
              </a:spcBef>
              <a:spcAft>
                <a:spcPts val="0"/>
              </a:spcAft>
              <a:buNone/>
            </a:pPr>
            <a:r>
              <a:rPr lang="en-US" sz="11200" b="0" dirty="0">
                <a:solidFill>
                  <a:srgbClr val="0083A9"/>
                </a:solidFill>
              </a:rPr>
              <a:t>—</a:t>
            </a:r>
            <a:endParaRPr sz="11200" b="0" dirty="0">
              <a:solidFill>
                <a:srgbClr val="0083A9"/>
              </a:solidFill>
            </a:endParaRPr>
          </a:p>
          <a:p>
            <a:pPr marL="457200" lvl="0" indent="0" algn="ctr" rtl="0">
              <a:spcBef>
                <a:spcPts val="0"/>
              </a:spcBef>
              <a:spcAft>
                <a:spcPts val="0"/>
              </a:spcAft>
              <a:buNone/>
            </a:pPr>
            <a:endParaRPr sz="2000" b="0" dirty="0">
              <a:solidFill>
                <a:srgbClr val="0083A9"/>
              </a:solidFill>
            </a:endParaRPr>
          </a:p>
          <a:p>
            <a:pPr marL="0" lvl="0" indent="0" algn="ctr" rtl="0">
              <a:spcBef>
                <a:spcPts val="0"/>
              </a:spcBef>
              <a:spcAft>
                <a:spcPts val="0"/>
              </a:spcAft>
              <a:buClr>
                <a:schemeClr val="dk1"/>
              </a:buClr>
              <a:buSzPts val="275"/>
              <a:buFont typeface="Arial"/>
              <a:buNone/>
            </a:pPr>
            <a:r>
              <a:rPr lang="en-US" sz="11200" b="0" dirty="0">
                <a:solidFill>
                  <a:srgbClr val="0083A9"/>
                </a:solidFill>
              </a:rPr>
              <a:t>Increasingly important when risk factors exist for delayed RTW</a:t>
            </a:r>
            <a:endParaRPr sz="11200" b="0" dirty="0">
              <a:solidFill>
                <a:srgbClr val="0083A9"/>
              </a:solidFill>
            </a:endParaRPr>
          </a:p>
          <a:p>
            <a:pPr marL="0" lvl="0" indent="0" algn="ctr" rtl="0">
              <a:spcBef>
                <a:spcPts val="0"/>
              </a:spcBef>
              <a:spcAft>
                <a:spcPts val="0"/>
              </a:spcAft>
              <a:buNone/>
            </a:pPr>
            <a:endParaRPr sz="11200" b="0" dirty="0">
              <a:solidFill>
                <a:srgbClr val="0083A9"/>
              </a:solidFill>
            </a:endParaRPr>
          </a:p>
          <a:p>
            <a:pPr marL="457200" lvl="0" indent="0" algn="ctr" rtl="0">
              <a:spcBef>
                <a:spcPts val="0"/>
              </a:spcBef>
              <a:spcAft>
                <a:spcPts val="0"/>
              </a:spcAft>
              <a:buNone/>
            </a:pPr>
            <a:endParaRPr sz="11200" b="0" dirty="0">
              <a:solidFill>
                <a:srgbClr val="0083A9"/>
              </a:solidFill>
            </a:endParaRPr>
          </a:p>
          <a:p>
            <a:pPr marL="0" lvl="0" indent="0" algn="l" rtl="0">
              <a:spcBef>
                <a:spcPts val="0"/>
              </a:spcBef>
              <a:spcAft>
                <a:spcPts val="0"/>
              </a:spcAft>
              <a:buNone/>
            </a:pPr>
            <a:endParaRPr sz="11200" b="0" dirty="0">
              <a:solidFill>
                <a:srgbClr val="0083A9"/>
              </a:solidFill>
            </a:endParaRPr>
          </a:p>
          <a:p>
            <a:pPr marL="457200" lvl="0" indent="0" algn="l" rtl="0">
              <a:spcBef>
                <a:spcPts val="0"/>
              </a:spcBef>
              <a:spcAft>
                <a:spcPts val="0"/>
              </a:spcAft>
              <a:buNone/>
            </a:pPr>
            <a:endParaRPr sz="11200" b="0" dirty="0">
              <a:solidFill>
                <a:srgbClr val="0083A9"/>
              </a:solidFill>
            </a:endParaRPr>
          </a:p>
          <a:p>
            <a:pPr marL="0" lvl="0" indent="0" algn="l" rtl="0">
              <a:spcBef>
                <a:spcPts val="0"/>
              </a:spcBef>
              <a:spcAft>
                <a:spcPts val="0"/>
              </a:spcAft>
              <a:buNone/>
            </a:pPr>
            <a:endParaRPr sz="7400" b="0" dirty="0">
              <a:solidFill>
                <a:srgbClr val="980000"/>
              </a:solidFill>
            </a:endParaRPr>
          </a:p>
          <a:p>
            <a:pPr marL="45720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346" name="Google Shape;346;g1d2c6e8cddd_0_64"/>
          <p:cNvPicPr preferRelativeResize="0"/>
          <p:nvPr/>
        </p:nvPicPr>
        <p:blipFill>
          <a:blip r:embed="rId3">
            <a:alphaModFix amt="76000"/>
          </a:blip>
          <a:stretch>
            <a:fillRect/>
          </a:stretch>
        </p:blipFill>
        <p:spPr>
          <a:xfrm>
            <a:off x="0" y="4318000"/>
            <a:ext cx="12192000" cy="2540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rgbClr val="0083A9"/>
                </a:solidFill>
              </a:rPr>
              <a:t>Objectives</a:t>
            </a:r>
            <a:endParaRPr>
              <a:solidFill>
                <a:srgbClr val="0083A9"/>
              </a:solidFill>
            </a:endParaRPr>
          </a:p>
        </p:txBody>
      </p:sp>
      <p:sp>
        <p:nvSpPr>
          <p:cNvPr id="136" name="Google Shape;136;p2"/>
          <p:cNvSpPr txBox="1">
            <a:spLocks noGrp="1"/>
          </p:cNvSpPr>
          <p:nvPr>
            <p:ph type="body" idx="1"/>
          </p:nvPr>
        </p:nvSpPr>
        <p:spPr>
          <a:xfrm>
            <a:off x="963150" y="1725725"/>
            <a:ext cx="10265700" cy="3989400"/>
          </a:xfrm>
          <a:prstGeom prst="rect">
            <a:avLst/>
          </a:prstGeom>
          <a:noFill/>
          <a:ln>
            <a:noFill/>
          </a:ln>
        </p:spPr>
        <p:txBody>
          <a:bodyPr spcFirstLastPara="1" wrap="square" lIns="0" tIns="0" rIns="0" bIns="0" anchor="t" anchorCtr="0">
            <a:normAutofit fontScale="32500" lnSpcReduction="20000"/>
          </a:bodyPr>
          <a:lstStyle/>
          <a:p>
            <a:pPr marL="457200" lvl="0" indent="-381317" algn="l" rtl="0">
              <a:spcBef>
                <a:spcPts val="0"/>
              </a:spcBef>
              <a:spcAft>
                <a:spcPts val="0"/>
              </a:spcAft>
              <a:buClr>
                <a:srgbClr val="0083A9"/>
              </a:buClr>
              <a:buSzPct val="100000"/>
              <a:buAutoNum type="arabicPeriod"/>
            </a:pPr>
            <a:r>
              <a:rPr lang="en-US" sz="7400" b="0" dirty="0">
                <a:solidFill>
                  <a:srgbClr val="0083A9"/>
                </a:solidFill>
              </a:rPr>
              <a:t>Introduce evidence based approaches to entry point and onsite services from the new Work Rehabilitation Clinical Practice Guideline (CPG).</a:t>
            </a:r>
          </a:p>
          <a:p>
            <a:pPr marL="457200" lvl="0" indent="-381317" algn="l" rtl="0">
              <a:spcBef>
                <a:spcPts val="0"/>
              </a:spcBef>
              <a:spcAft>
                <a:spcPts val="0"/>
              </a:spcAft>
              <a:buClr>
                <a:srgbClr val="0083A9"/>
              </a:buClr>
              <a:buSzPct val="100000"/>
              <a:buAutoNum type="arabicPeriod"/>
            </a:pPr>
            <a:endParaRPr lang="en-US" sz="7400" b="0" dirty="0">
              <a:solidFill>
                <a:srgbClr val="0083A9"/>
              </a:solidFill>
            </a:endParaRPr>
          </a:p>
          <a:p>
            <a:pPr marL="457200" lvl="0" indent="-381317" algn="l" rtl="0">
              <a:spcBef>
                <a:spcPts val="0"/>
              </a:spcBef>
              <a:spcAft>
                <a:spcPts val="0"/>
              </a:spcAft>
              <a:buClr>
                <a:srgbClr val="0083A9"/>
              </a:buClr>
              <a:buSzPct val="100000"/>
              <a:buAutoNum type="arabicPeriod"/>
            </a:pPr>
            <a:r>
              <a:rPr lang="en-US" sz="7400" b="0" dirty="0">
                <a:solidFill>
                  <a:srgbClr val="0083A9"/>
                </a:solidFill>
              </a:rPr>
              <a:t>Understand these new developments in physical therapy entry point care and the potential benefits for workplaces and their employees.</a:t>
            </a:r>
          </a:p>
          <a:p>
            <a:pPr marL="457200" lvl="0" indent="-381317" algn="l" rtl="0">
              <a:spcBef>
                <a:spcPts val="0"/>
              </a:spcBef>
              <a:spcAft>
                <a:spcPts val="0"/>
              </a:spcAft>
              <a:buClr>
                <a:srgbClr val="0083A9"/>
              </a:buClr>
              <a:buSzPct val="100000"/>
              <a:buAutoNum type="arabicPeriod"/>
            </a:pPr>
            <a:endParaRPr lang="en-US" sz="7400" b="0" dirty="0">
              <a:solidFill>
                <a:srgbClr val="0083A9"/>
              </a:solidFill>
            </a:endParaRPr>
          </a:p>
          <a:p>
            <a:pPr marL="457200" lvl="0" indent="-381317" algn="l" rtl="0">
              <a:spcBef>
                <a:spcPts val="0"/>
              </a:spcBef>
              <a:spcAft>
                <a:spcPts val="0"/>
              </a:spcAft>
              <a:buClr>
                <a:srgbClr val="0083A9"/>
              </a:buClr>
              <a:buSzPct val="100000"/>
              <a:buAutoNum type="arabicPeriod"/>
            </a:pPr>
            <a:r>
              <a:rPr lang="en-US" sz="7400" b="0" dirty="0">
                <a:solidFill>
                  <a:srgbClr val="0083A9"/>
                </a:solidFill>
              </a:rPr>
              <a:t>Utilize communication between employers, payors, and preferred therapy providers for optimization of work related treatment.</a:t>
            </a:r>
          </a:p>
          <a:p>
            <a:pPr marL="457200" lvl="0" indent="-381317" algn="l" rtl="0">
              <a:spcBef>
                <a:spcPts val="0"/>
              </a:spcBef>
              <a:spcAft>
                <a:spcPts val="0"/>
              </a:spcAft>
              <a:buClr>
                <a:srgbClr val="0083A9"/>
              </a:buClr>
              <a:buSzPct val="100000"/>
              <a:buAutoNum type="arabicPeriod"/>
            </a:pPr>
            <a:endParaRPr lang="en-US" sz="7400" b="0" dirty="0">
              <a:solidFill>
                <a:srgbClr val="0083A9"/>
              </a:solidFill>
            </a:endParaRPr>
          </a:p>
          <a:p>
            <a:pPr marL="457200" lvl="0" indent="-381317" algn="l" rtl="0">
              <a:spcBef>
                <a:spcPts val="0"/>
              </a:spcBef>
              <a:spcAft>
                <a:spcPts val="0"/>
              </a:spcAft>
              <a:buClr>
                <a:srgbClr val="0083A9"/>
              </a:buClr>
              <a:buSzPct val="100000"/>
              <a:buAutoNum type="arabicPeriod"/>
            </a:pPr>
            <a:r>
              <a:rPr lang="en-US" sz="7400" b="0" dirty="0">
                <a:solidFill>
                  <a:srgbClr val="0083A9"/>
                </a:solidFill>
              </a:rPr>
              <a:t>Introduce the new OHP Program as a resource for employers to find trained occupational health practitioners.</a:t>
            </a: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137" name="Google Shape;137;p2"/>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138" name="Google Shape;138;p2"/>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51"/>
        <p:cNvGrpSpPr/>
        <p:nvPr/>
      </p:nvGrpSpPr>
      <p:grpSpPr>
        <a:xfrm>
          <a:off x="0" y="0"/>
          <a:ext cx="0" cy="0"/>
          <a:chOff x="0" y="0"/>
          <a:chExt cx="0" cy="0"/>
        </a:xfrm>
      </p:grpSpPr>
      <p:sp>
        <p:nvSpPr>
          <p:cNvPr id="352" name="Google Shape;352;g199ae225f66_0_20"/>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Delayed RTW</a:t>
            </a:r>
            <a:endParaRPr b="1">
              <a:solidFill>
                <a:srgbClr val="0083A9"/>
              </a:solidFill>
            </a:endParaRPr>
          </a:p>
        </p:txBody>
      </p:sp>
      <p:pic>
        <p:nvPicPr>
          <p:cNvPr id="353" name="Google Shape;353;g199ae225f66_0_20"/>
          <p:cNvPicPr preferRelativeResize="0"/>
          <p:nvPr/>
        </p:nvPicPr>
        <p:blipFill rotWithShape="1">
          <a:blip r:embed="rId3">
            <a:alphaModFix/>
          </a:blip>
          <a:srcRect/>
          <a:stretch/>
        </p:blipFill>
        <p:spPr>
          <a:xfrm>
            <a:off x="9982200" y="5580888"/>
            <a:ext cx="1981206" cy="1196649"/>
          </a:xfrm>
          <a:prstGeom prst="rect">
            <a:avLst/>
          </a:prstGeom>
          <a:noFill/>
          <a:ln>
            <a:noFill/>
          </a:ln>
        </p:spPr>
      </p:pic>
      <p:cxnSp>
        <p:nvCxnSpPr>
          <p:cNvPr id="354" name="Google Shape;354;g199ae225f66_0_20"/>
          <p:cNvCxnSpPr>
            <a:stCxn id="355" idx="3"/>
            <a:endCxn id="356" idx="1"/>
          </p:cNvCxnSpPr>
          <p:nvPr/>
        </p:nvCxnSpPr>
        <p:spPr>
          <a:xfrm>
            <a:off x="2990300" y="3682256"/>
            <a:ext cx="762000" cy="6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357" name="Google Shape;357;g199ae225f66_0_20"/>
          <p:cNvCxnSpPr>
            <a:stCxn id="355" idx="3"/>
            <a:endCxn id="358" idx="1"/>
          </p:cNvCxnSpPr>
          <p:nvPr/>
        </p:nvCxnSpPr>
        <p:spPr>
          <a:xfrm rot="10800000" flipH="1">
            <a:off x="2990300" y="1618256"/>
            <a:ext cx="812700" cy="20640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358" name="Google Shape;358;g199ae225f66_0_20"/>
          <p:cNvSpPr/>
          <p:nvPr/>
        </p:nvSpPr>
        <p:spPr>
          <a:xfrm>
            <a:off x="3803000" y="1268006"/>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chemeClr val="lt2"/>
                </a:solidFill>
                <a:latin typeface="Roboto"/>
                <a:ea typeface="Roboto"/>
                <a:cs typeface="Roboto"/>
                <a:sym typeface="Roboto"/>
              </a:rPr>
              <a:t>Type of injury</a:t>
            </a:r>
            <a:endParaRPr sz="2000">
              <a:solidFill>
                <a:schemeClr val="lt2"/>
              </a:solidFill>
              <a:latin typeface="Roboto"/>
              <a:ea typeface="Roboto"/>
              <a:cs typeface="Roboto"/>
              <a:sym typeface="Roboto"/>
            </a:endParaRPr>
          </a:p>
        </p:txBody>
      </p:sp>
      <p:sp>
        <p:nvSpPr>
          <p:cNvPr id="356" name="Google Shape;356;g199ae225f66_0_20"/>
          <p:cNvSpPr/>
          <p:nvPr/>
        </p:nvSpPr>
        <p:spPr>
          <a:xfrm>
            <a:off x="3752250" y="3331990"/>
            <a:ext cx="2694000" cy="700500"/>
          </a:xfrm>
          <a:prstGeom prst="roundRect">
            <a:avLst>
              <a:gd name="adj" fmla="val 16667"/>
            </a:avLst>
          </a:prstGeom>
          <a:solidFill>
            <a:schemeClr val="accent2"/>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chemeClr val="lt2"/>
                </a:solidFill>
                <a:latin typeface="Roboto"/>
                <a:ea typeface="Roboto"/>
                <a:cs typeface="Roboto"/>
                <a:sym typeface="Roboto"/>
              </a:rPr>
              <a:t>Psychosocial factors</a:t>
            </a:r>
            <a:endParaRPr sz="2000">
              <a:solidFill>
                <a:schemeClr val="lt2"/>
              </a:solidFill>
              <a:latin typeface="Roboto"/>
              <a:ea typeface="Roboto"/>
              <a:cs typeface="Roboto"/>
              <a:sym typeface="Roboto"/>
            </a:endParaRPr>
          </a:p>
        </p:txBody>
      </p:sp>
      <p:sp>
        <p:nvSpPr>
          <p:cNvPr id="359" name="Google Shape;359;g199ae225f66_0_20"/>
          <p:cNvSpPr/>
          <p:nvPr/>
        </p:nvSpPr>
        <p:spPr>
          <a:xfrm>
            <a:off x="7208200" y="1352367"/>
            <a:ext cx="2694000" cy="700500"/>
          </a:xfrm>
          <a:prstGeom prst="roundRect">
            <a:avLst>
              <a:gd name="adj" fmla="val 16667"/>
            </a:avLst>
          </a:prstGeom>
          <a:solidFill>
            <a:schemeClr val="accent2"/>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3F3F3"/>
                </a:solidFill>
                <a:latin typeface="Roboto"/>
                <a:ea typeface="Roboto"/>
                <a:cs typeface="Roboto"/>
                <a:sym typeface="Roboto"/>
              </a:rPr>
              <a:t>Perceived Disability</a:t>
            </a:r>
            <a:endParaRPr sz="2000">
              <a:solidFill>
                <a:srgbClr val="F3F3F3"/>
              </a:solidFill>
              <a:latin typeface="Roboto"/>
              <a:ea typeface="Roboto"/>
              <a:cs typeface="Roboto"/>
              <a:sym typeface="Roboto"/>
            </a:endParaRPr>
          </a:p>
        </p:txBody>
      </p:sp>
      <p:sp>
        <p:nvSpPr>
          <p:cNvPr id="360" name="Google Shape;360;g199ae225f66_0_20"/>
          <p:cNvSpPr/>
          <p:nvPr/>
        </p:nvSpPr>
        <p:spPr>
          <a:xfrm>
            <a:off x="7208200" y="2342229"/>
            <a:ext cx="2694000" cy="700500"/>
          </a:xfrm>
          <a:prstGeom prst="roundRect">
            <a:avLst>
              <a:gd name="adj" fmla="val 16667"/>
            </a:avLst>
          </a:prstGeom>
          <a:solidFill>
            <a:schemeClr val="accent2"/>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3F3F3"/>
                </a:solidFill>
                <a:latin typeface="Roboto"/>
                <a:ea typeface="Roboto"/>
                <a:cs typeface="Roboto"/>
                <a:sym typeface="Roboto"/>
              </a:rPr>
              <a:t>Severity of pain; pain behaviors</a:t>
            </a:r>
            <a:endParaRPr sz="2000">
              <a:solidFill>
                <a:srgbClr val="F3F3F3"/>
              </a:solidFill>
              <a:latin typeface="Roboto"/>
              <a:ea typeface="Roboto"/>
              <a:cs typeface="Roboto"/>
              <a:sym typeface="Roboto"/>
            </a:endParaRPr>
          </a:p>
        </p:txBody>
      </p:sp>
      <p:sp>
        <p:nvSpPr>
          <p:cNvPr id="361" name="Google Shape;361;g199ae225f66_0_20"/>
          <p:cNvSpPr/>
          <p:nvPr/>
        </p:nvSpPr>
        <p:spPr>
          <a:xfrm>
            <a:off x="7208200" y="3332075"/>
            <a:ext cx="2694000" cy="700500"/>
          </a:xfrm>
          <a:prstGeom prst="roundRect">
            <a:avLst>
              <a:gd name="adj" fmla="val 16667"/>
            </a:avLst>
          </a:prstGeom>
          <a:solidFill>
            <a:schemeClr val="accent2"/>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3F3F3"/>
                </a:solidFill>
                <a:latin typeface="Roboto"/>
                <a:ea typeface="Roboto"/>
                <a:cs typeface="Roboto"/>
                <a:sym typeface="Roboto"/>
              </a:rPr>
              <a:t>Low self efficacy</a:t>
            </a:r>
            <a:endParaRPr sz="2000">
              <a:solidFill>
                <a:srgbClr val="F3F3F3"/>
              </a:solidFill>
              <a:latin typeface="Roboto"/>
              <a:ea typeface="Roboto"/>
              <a:cs typeface="Roboto"/>
              <a:sym typeface="Roboto"/>
            </a:endParaRPr>
          </a:p>
        </p:txBody>
      </p:sp>
      <p:sp>
        <p:nvSpPr>
          <p:cNvPr id="362" name="Google Shape;362;g199ae225f66_0_20"/>
          <p:cNvSpPr/>
          <p:nvPr/>
        </p:nvSpPr>
        <p:spPr>
          <a:xfrm>
            <a:off x="7208200" y="4321925"/>
            <a:ext cx="2694000" cy="700500"/>
          </a:xfrm>
          <a:prstGeom prst="roundRect">
            <a:avLst>
              <a:gd name="adj" fmla="val 16667"/>
            </a:avLst>
          </a:prstGeom>
          <a:solidFill>
            <a:schemeClr val="accent2"/>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3F3F3"/>
                </a:solidFill>
                <a:latin typeface="Roboto"/>
                <a:ea typeface="Roboto"/>
                <a:cs typeface="Roboto"/>
                <a:sym typeface="Roboto"/>
              </a:rPr>
              <a:t>Fear avoidance </a:t>
            </a:r>
            <a:endParaRPr sz="2000">
              <a:solidFill>
                <a:srgbClr val="F3F3F3"/>
              </a:solidFill>
              <a:latin typeface="Roboto"/>
              <a:ea typeface="Roboto"/>
              <a:cs typeface="Roboto"/>
              <a:sym typeface="Roboto"/>
            </a:endParaRPr>
          </a:p>
        </p:txBody>
      </p:sp>
      <p:cxnSp>
        <p:nvCxnSpPr>
          <p:cNvPr id="363" name="Google Shape;363;g199ae225f66_0_20"/>
          <p:cNvCxnSpPr>
            <a:stCxn id="356" idx="3"/>
            <a:endCxn id="360" idx="1"/>
          </p:cNvCxnSpPr>
          <p:nvPr/>
        </p:nvCxnSpPr>
        <p:spPr>
          <a:xfrm rot="10800000" flipH="1">
            <a:off x="6446250" y="2692540"/>
            <a:ext cx="762000" cy="989700"/>
          </a:xfrm>
          <a:prstGeom prst="bentConnector3">
            <a:avLst>
              <a:gd name="adj1" fmla="val 49997"/>
            </a:avLst>
          </a:prstGeom>
          <a:noFill/>
          <a:ln w="76200" cap="flat" cmpd="sng">
            <a:solidFill>
              <a:srgbClr val="525252"/>
            </a:solidFill>
            <a:prstDash val="solid"/>
            <a:round/>
            <a:headEnd type="none" w="sm" len="sm"/>
            <a:tailEnd type="none" w="sm" len="sm"/>
          </a:ln>
        </p:spPr>
      </p:cxnSp>
      <p:cxnSp>
        <p:nvCxnSpPr>
          <p:cNvPr id="364" name="Google Shape;364;g199ae225f66_0_20"/>
          <p:cNvCxnSpPr>
            <a:stCxn id="361" idx="1"/>
            <a:endCxn id="356" idx="3"/>
          </p:cNvCxnSpPr>
          <p:nvPr/>
        </p:nvCxnSpPr>
        <p:spPr>
          <a:xfrm flipH="1">
            <a:off x="6446200" y="3682325"/>
            <a:ext cx="762000" cy="600"/>
          </a:xfrm>
          <a:prstGeom prst="bentConnector3">
            <a:avLst>
              <a:gd name="adj1" fmla="val 49997"/>
            </a:avLst>
          </a:prstGeom>
          <a:noFill/>
          <a:ln w="76200" cap="flat" cmpd="sng">
            <a:solidFill>
              <a:srgbClr val="525252"/>
            </a:solidFill>
            <a:prstDash val="solid"/>
            <a:round/>
            <a:headEnd type="none" w="sm" len="sm"/>
            <a:tailEnd type="none" w="sm" len="sm"/>
          </a:ln>
        </p:spPr>
      </p:cxnSp>
      <p:cxnSp>
        <p:nvCxnSpPr>
          <p:cNvPr id="365" name="Google Shape;365;g199ae225f66_0_20"/>
          <p:cNvCxnSpPr>
            <a:stCxn id="362" idx="1"/>
            <a:endCxn id="356" idx="3"/>
          </p:cNvCxnSpPr>
          <p:nvPr/>
        </p:nvCxnSpPr>
        <p:spPr>
          <a:xfrm rot="10800000">
            <a:off x="6446200" y="3682175"/>
            <a:ext cx="762000" cy="990000"/>
          </a:xfrm>
          <a:prstGeom prst="bentConnector3">
            <a:avLst>
              <a:gd name="adj1" fmla="val 49997"/>
            </a:avLst>
          </a:prstGeom>
          <a:noFill/>
          <a:ln w="76200" cap="flat" cmpd="sng">
            <a:solidFill>
              <a:srgbClr val="525252"/>
            </a:solidFill>
            <a:prstDash val="solid"/>
            <a:round/>
            <a:headEnd type="none" w="sm" len="sm"/>
            <a:tailEnd type="none" w="sm" len="sm"/>
          </a:ln>
        </p:spPr>
      </p:cxnSp>
      <p:sp>
        <p:nvSpPr>
          <p:cNvPr id="355" name="Google Shape;355;g199ae225f66_0_20"/>
          <p:cNvSpPr/>
          <p:nvPr/>
        </p:nvSpPr>
        <p:spPr>
          <a:xfrm>
            <a:off x="296300" y="3332006"/>
            <a:ext cx="2694000" cy="700500"/>
          </a:xfrm>
          <a:prstGeom prst="roundRect">
            <a:avLst>
              <a:gd name="adj" fmla="val 16667"/>
            </a:avLst>
          </a:prstGeom>
          <a:solidFill>
            <a:srgbClr val="660000"/>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Roboto"/>
                <a:ea typeface="Roboto"/>
                <a:cs typeface="Roboto"/>
                <a:sym typeface="Roboto"/>
              </a:rPr>
              <a:t>Risk Factors</a:t>
            </a:r>
            <a:endParaRPr sz="2000">
              <a:solidFill>
                <a:srgbClr val="FFFFFF"/>
              </a:solidFill>
              <a:latin typeface="Roboto"/>
              <a:ea typeface="Roboto"/>
              <a:cs typeface="Roboto"/>
              <a:sym typeface="Roboto"/>
            </a:endParaRPr>
          </a:p>
        </p:txBody>
      </p:sp>
      <p:sp>
        <p:nvSpPr>
          <p:cNvPr id="366" name="Google Shape;366;g199ae225f66_0_20"/>
          <p:cNvSpPr/>
          <p:nvPr/>
        </p:nvSpPr>
        <p:spPr>
          <a:xfrm>
            <a:off x="3752250" y="2300006"/>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chemeClr val="lt2"/>
                </a:solidFill>
                <a:latin typeface="Roboto"/>
                <a:ea typeface="Roboto"/>
                <a:cs typeface="Roboto"/>
                <a:sym typeface="Roboto"/>
              </a:rPr>
              <a:t>History of previous episodes</a:t>
            </a:r>
            <a:endParaRPr sz="2000">
              <a:solidFill>
                <a:schemeClr val="lt2"/>
              </a:solidFill>
              <a:latin typeface="Roboto"/>
              <a:ea typeface="Roboto"/>
              <a:cs typeface="Roboto"/>
              <a:sym typeface="Roboto"/>
            </a:endParaRPr>
          </a:p>
        </p:txBody>
      </p:sp>
      <p:sp>
        <p:nvSpPr>
          <p:cNvPr id="367" name="Google Shape;367;g199ae225f66_0_20"/>
          <p:cNvSpPr/>
          <p:nvPr/>
        </p:nvSpPr>
        <p:spPr>
          <a:xfrm>
            <a:off x="3752250" y="4364006"/>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chemeClr val="lt2"/>
                </a:solidFill>
                <a:latin typeface="Roboto"/>
                <a:ea typeface="Roboto"/>
                <a:cs typeface="Roboto"/>
                <a:sym typeface="Roboto"/>
              </a:rPr>
              <a:t>Comorbidities</a:t>
            </a:r>
            <a:endParaRPr sz="2000">
              <a:solidFill>
                <a:schemeClr val="lt2"/>
              </a:solidFill>
              <a:latin typeface="Roboto"/>
              <a:ea typeface="Roboto"/>
              <a:cs typeface="Roboto"/>
              <a:sym typeface="Roboto"/>
            </a:endParaRPr>
          </a:p>
        </p:txBody>
      </p:sp>
      <p:sp>
        <p:nvSpPr>
          <p:cNvPr id="368" name="Google Shape;368;g199ae225f66_0_20"/>
          <p:cNvSpPr/>
          <p:nvPr/>
        </p:nvSpPr>
        <p:spPr>
          <a:xfrm>
            <a:off x="3752250" y="5396006"/>
            <a:ext cx="2694000" cy="7005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000">
              <a:solidFill>
                <a:schemeClr val="lt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US" sz="2000">
                <a:solidFill>
                  <a:schemeClr val="lt2"/>
                </a:solidFill>
                <a:latin typeface="Roboto"/>
                <a:ea typeface="Roboto"/>
                <a:cs typeface="Roboto"/>
                <a:sym typeface="Roboto"/>
              </a:rPr>
              <a:t>Extended absence prior to referral</a:t>
            </a:r>
            <a:endParaRPr sz="2000">
              <a:solidFill>
                <a:schemeClr val="lt2"/>
              </a:solidFill>
              <a:latin typeface="Roboto"/>
              <a:ea typeface="Roboto"/>
              <a:cs typeface="Roboto"/>
              <a:sym typeface="Roboto"/>
            </a:endParaRPr>
          </a:p>
          <a:p>
            <a:pPr marL="0" lvl="0" indent="0" algn="ctr" rtl="0">
              <a:spcBef>
                <a:spcPts val="0"/>
              </a:spcBef>
              <a:spcAft>
                <a:spcPts val="0"/>
              </a:spcAft>
              <a:buNone/>
            </a:pPr>
            <a:endParaRPr sz="2000">
              <a:solidFill>
                <a:srgbClr val="FFFFFF"/>
              </a:solidFill>
              <a:latin typeface="Roboto"/>
              <a:ea typeface="Roboto"/>
              <a:cs typeface="Roboto"/>
              <a:sym typeface="Roboto"/>
            </a:endParaRPr>
          </a:p>
        </p:txBody>
      </p:sp>
      <p:cxnSp>
        <p:nvCxnSpPr>
          <p:cNvPr id="369" name="Google Shape;369;g199ae225f66_0_20"/>
          <p:cNvCxnSpPr>
            <a:stCxn id="356" idx="3"/>
            <a:endCxn id="359" idx="1"/>
          </p:cNvCxnSpPr>
          <p:nvPr/>
        </p:nvCxnSpPr>
        <p:spPr>
          <a:xfrm rot="10800000" flipH="1">
            <a:off x="6446250" y="1702540"/>
            <a:ext cx="762000" cy="1979700"/>
          </a:xfrm>
          <a:prstGeom prst="bentConnector3">
            <a:avLst>
              <a:gd name="adj1" fmla="val 49997"/>
            </a:avLst>
          </a:prstGeom>
          <a:noFill/>
          <a:ln w="76200" cap="flat" cmpd="sng">
            <a:solidFill>
              <a:srgbClr val="525252"/>
            </a:solidFill>
            <a:prstDash val="solid"/>
            <a:round/>
            <a:headEnd type="none" w="sm" len="sm"/>
            <a:tailEnd type="none" w="sm" len="sm"/>
          </a:ln>
        </p:spPr>
      </p:cxnSp>
      <p:cxnSp>
        <p:nvCxnSpPr>
          <p:cNvPr id="370" name="Google Shape;370;g199ae225f66_0_20"/>
          <p:cNvCxnSpPr>
            <a:stCxn id="355" idx="3"/>
            <a:endCxn id="366" idx="1"/>
          </p:cNvCxnSpPr>
          <p:nvPr/>
        </p:nvCxnSpPr>
        <p:spPr>
          <a:xfrm rot="10800000" flipH="1">
            <a:off x="2990300" y="2650256"/>
            <a:ext cx="762000" cy="10320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371" name="Google Shape;371;g199ae225f66_0_20"/>
          <p:cNvCxnSpPr>
            <a:stCxn id="355" idx="3"/>
            <a:endCxn id="367" idx="1"/>
          </p:cNvCxnSpPr>
          <p:nvPr/>
        </p:nvCxnSpPr>
        <p:spPr>
          <a:xfrm>
            <a:off x="2990300" y="3682256"/>
            <a:ext cx="762000" cy="10320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372" name="Google Shape;372;g199ae225f66_0_20"/>
          <p:cNvCxnSpPr>
            <a:stCxn id="368" idx="1"/>
            <a:endCxn id="355" idx="3"/>
          </p:cNvCxnSpPr>
          <p:nvPr/>
        </p:nvCxnSpPr>
        <p:spPr>
          <a:xfrm rot="10800000">
            <a:off x="2990250" y="3682256"/>
            <a:ext cx="762000" cy="2064000"/>
          </a:xfrm>
          <a:prstGeom prst="bentConnector3">
            <a:avLst>
              <a:gd name="adj1" fmla="val 49997"/>
            </a:avLst>
          </a:prstGeom>
          <a:noFill/>
          <a:ln w="9525" cap="flat" cmpd="sng">
            <a:solidFill>
              <a:srgbClr val="C2C2C2"/>
            </a:solidFill>
            <a:prstDash val="solid"/>
            <a:round/>
            <a:headEnd type="none" w="sm" len="sm"/>
            <a:tailEnd type="none" w="sm" len="sm"/>
          </a:ln>
        </p:spPr>
      </p:cxnSp>
      <p:sp>
        <p:nvSpPr>
          <p:cNvPr id="373" name="Google Shape;373;g199ae225f66_0_20"/>
          <p:cNvSpPr/>
          <p:nvPr/>
        </p:nvSpPr>
        <p:spPr>
          <a:xfrm>
            <a:off x="7208200" y="5311625"/>
            <a:ext cx="2694000" cy="700500"/>
          </a:xfrm>
          <a:prstGeom prst="roundRect">
            <a:avLst>
              <a:gd name="adj" fmla="val 16667"/>
            </a:avLst>
          </a:prstGeom>
          <a:solidFill>
            <a:schemeClr val="accent2"/>
          </a:solidFill>
          <a:ln w="9525" cap="flat" cmpd="sng">
            <a:solidFill>
              <a:srgbClr val="E1165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3F3F3"/>
                </a:solidFill>
                <a:latin typeface="Roboto"/>
                <a:ea typeface="Roboto"/>
                <a:cs typeface="Roboto"/>
                <a:sym typeface="Roboto"/>
              </a:rPr>
              <a:t>Low recovery expectations</a:t>
            </a:r>
            <a:endParaRPr sz="2000">
              <a:solidFill>
                <a:srgbClr val="F3F3F3"/>
              </a:solidFill>
              <a:latin typeface="Roboto"/>
              <a:ea typeface="Roboto"/>
              <a:cs typeface="Roboto"/>
              <a:sym typeface="Roboto"/>
            </a:endParaRPr>
          </a:p>
        </p:txBody>
      </p:sp>
      <p:cxnSp>
        <p:nvCxnSpPr>
          <p:cNvPr id="374" name="Google Shape;374;g199ae225f66_0_20"/>
          <p:cNvCxnSpPr>
            <a:stCxn id="373" idx="1"/>
            <a:endCxn id="356" idx="3"/>
          </p:cNvCxnSpPr>
          <p:nvPr/>
        </p:nvCxnSpPr>
        <p:spPr>
          <a:xfrm rot="10800000">
            <a:off x="6446200" y="3682175"/>
            <a:ext cx="762000" cy="1979700"/>
          </a:xfrm>
          <a:prstGeom prst="bentConnector3">
            <a:avLst>
              <a:gd name="adj1" fmla="val 49997"/>
            </a:avLst>
          </a:prstGeom>
          <a:noFill/>
          <a:ln w="76200" cap="flat" cmpd="sng">
            <a:solidFill>
              <a:srgbClr val="525252"/>
            </a:solidFill>
            <a:prstDash val="solid"/>
            <a:round/>
            <a:headEnd type="none" w="sm" len="sm"/>
            <a:tailEnd type="none" w="sm" len="sm"/>
          </a:ln>
        </p:spPr>
      </p:cxnSp>
      <p:sp>
        <p:nvSpPr>
          <p:cNvPr id="375" name="Google Shape;375;g199ae225f66_0_20"/>
          <p:cNvSpPr/>
          <p:nvPr/>
        </p:nvSpPr>
        <p:spPr>
          <a:xfrm>
            <a:off x="3613800" y="3166238"/>
            <a:ext cx="2970900" cy="1032000"/>
          </a:xfrm>
          <a:prstGeom prst="roundRect">
            <a:avLst>
              <a:gd name="adj" fmla="val 16667"/>
            </a:avLst>
          </a:pr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199ae225f66_0_20"/>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gtEl>
                                        <p:attrNameLst>
                                          <p:attrName>style.visibility</p:attrName>
                                        </p:attrNameLst>
                                      </p:cBhvr>
                                      <p:to>
                                        <p:strVal val="visible"/>
                                      </p:to>
                                    </p:set>
                                    <p:animEffect transition="in" filter="fade">
                                      <p:cBhvr>
                                        <p:cTn id="12" dur="1000"/>
                                        <p:tgtEl>
                                          <p:spTgt spid="359"/>
                                        </p:tgtEl>
                                      </p:cBhvr>
                                    </p:animEffect>
                                  </p:childTnLst>
                                </p:cTn>
                              </p:par>
                              <p:par>
                                <p:cTn id="13" presetID="10" presetClass="entr" presetSubtype="0" fill="hold" nodeType="with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fade">
                                      <p:cBhvr>
                                        <p:cTn id="15" dur="1000"/>
                                        <p:tgtEl>
                                          <p:spTgt spid="360"/>
                                        </p:tgtEl>
                                      </p:cBhvr>
                                    </p:animEffect>
                                  </p:childTnLst>
                                </p:cTn>
                              </p:par>
                              <p:par>
                                <p:cTn id="16" presetID="10" presetClass="entr" presetSubtype="0" fill="hold" nodeType="withEffect">
                                  <p:stCondLst>
                                    <p:cond delay="0"/>
                                  </p:stCondLst>
                                  <p:childTnLst>
                                    <p:set>
                                      <p:cBhvr>
                                        <p:cTn id="17" dur="1" fill="hold">
                                          <p:stCondLst>
                                            <p:cond delay="0"/>
                                          </p:stCondLst>
                                        </p:cTn>
                                        <p:tgtEl>
                                          <p:spTgt spid="361"/>
                                        </p:tgtEl>
                                        <p:attrNameLst>
                                          <p:attrName>style.visibility</p:attrName>
                                        </p:attrNameLst>
                                      </p:cBhvr>
                                      <p:to>
                                        <p:strVal val="visible"/>
                                      </p:to>
                                    </p:set>
                                    <p:animEffect transition="in" filter="fade">
                                      <p:cBhvr>
                                        <p:cTn id="18" dur="1000"/>
                                        <p:tgtEl>
                                          <p:spTgt spid="361"/>
                                        </p:tgtEl>
                                      </p:cBhvr>
                                    </p:animEffect>
                                  </p:childTnLst>
                                </p:cTn>
                              </p:par>
                              <p:par>
                                <p:cTn id="19" presetID="10" presetClass="entr" presetSubtype="0" fill="hold" nodeType="withEffect">
                                  <p:stCondLst>
                                    <p:cond delay="0"/>
                                  </p:stCondLst>
                                  <p:childTnLst>
                                    <p:set>
                                      <p:cBhvr>
                                        <p:cTn id="20" dur="1" fill="hold">
                                          <p:stCondLst>
                                            <p:cond delay="0"/>
                                          </p:stCondLst>
                                        </p:cTn>
                                        <p:tgtEl>
                                          <p:spTgt spid="362"/>
                                        </p:tgtEl>
                                        <p:attrNameLst>
                                          <p:attrName>style.visibility</p:attrName>
                                        </p:attrNameLst>
                                      </p:cBhvr>
                                      <p:to>
                                        <p:strVal val="visible"/>
                                      </p:to>
                                    </p:set>
                                    <p:animEffect transition="in" filter="fade">
                                      <p:cBhvr>
                                        <p:cTn id="21" dur="1000"/>
                                        <p:tgtEl>
                                          <p:spTgt spid="362"/>
                                        </p:tgtEl>
                                      </p:cBhvr>
                                    </p:animEffect>
                                  </p:childTnLst>
                                </p:cTn>
                              </p:par>
                              <p:par>
                                <p:cTn id="22" presetID="10" presetClass="entr" presetSubtype="0" fill="hold" nodeType="withEffect">
                                  <p:stCondLst>
                                    <p:cond delay="0"/>
                                  </p:stCondLst>
                                  <p:childTnLst>
                                    <p:set>
                                      <p:cBhvr>
                                        <p:cTn id="23" dur="1" fill="hold">
                                          <p:stCondLst>
                                            <p:cond delay="0"/>
                                          </p:stCondLst>
                                        </p:cTn>
                                        <p:tgtEl>
                                          <p:spTgt spid="363"/>
                                        </p:tgtEl>
                                        <p:attrNameLst>
                                          <p:attrName>style.visibility</p:attrName>
                                        </p:attrNameLst>
                                      </p:cBhvr>
                                      <p:to>
                                        <p:strVal val="visible"/>
                                      </p:to>
                                    </p:set>
                                    <p:animEffect transition="in" filter="fade">
                                      <p:cBhvr>
                                        <p:cTn id="24" dur="1000"/>
                                        <p:tgtEl>
                                          <p:spTgt spid="363"/>
                                        </p:tgtEl>
                                      </p:cBhvr>
                                    </p:animEffect>
                                  </p:childTnLst>
                                </p:cTn>
                              </p:par>
                              <p:par>
                                <p:cTn id="25" presetID="10" presetClass="entr" presetSubtype="0" fill="hold" nodeType="withEffect">
                                  <p:stCondLst>
                                    <p:cond delay="0"/>
                                  </p:stCondLst>
                                  <p:childTnLst>
                                    <p:set>
                                      <p:cBhvr>
                                        <p:cTn id="26" dur="1" fill="hold">
                                          <p:stCondLst>
                                            <p:cond delay="0"/>
                                          </p:stCondLst>
                                        </p:cTn>
                                        <p:tgtEl>
                                          <p:spTgt spid="364"/>
                                        </p:tgtEl>
                                        <p:attrNameLst>
                                          <p:attrName>style.visibility</p:attrName>
                                        </p:attrNameLst>
                                      </p:cBhvr>
                                      <p:to>
                                        <p:strVal val="visible"/>
                                      </p:to>
                                    </p:set>
                                    <p:animEffect transition="in" filter="fade">
                                      <p:cBhvr>
                                        <p:cTn id="27" dur="1000"/>
                                        <p:tgtEl>
                                          <p:spTgt spid="364"/>
                                        </p:tgtEl>
                                      </p:cBhvr>
                                    </p:animEffect>
                                  </p:childTnLst>
                                </p:cTn>
                              </p:par>
                              <p:par>
                                <p:cTn id="28" presetID="10" presetClass="entr" presetSubtype="0" fill="hold" nodeType="withEffect">
                                  <p:stCondLst>
                                    <p:cond delay="0"/>
                                  </p:stCondLst>
                                  <p:childTnLst>
                                    <p:set>
                                      <p:cBhvr>
                                        <p:cTn id="29" dur="1" fill="hold">
                                          <p:stCondLst>
                                            <p:cond delay="0"/>
                                          </p:stCondLst>
                                        </p:cTn>
                                        <p:tgtEl>
                                          <p:spTgt spid="365"/>
                                        </p:tgtEl>
                                        <p:attrNameLst>
                                          <p:attrName>style.visibility</p:attrName>
                                        </p:attrNameLst>
                                      </p:cBhvr>
                                      <p:to>
                                        <p:strVal val="visible"/>
                                      </p:to>
                                    </p:set>
                                    <p:animEffect transition="in" filter="fade">
                                      <p:cBhvr>
                                        <p:cTn id="30" dur="1000"/>
                                        <p:tgtEl>
                                          <p:spTgt spid="365"/>
                                        </p:tgtEl>
                                      </p:cBhvr>
                                    </p:animEffect>
                                  </p:childTnLst>
                                </p:cTn>
                              </p:par>
                              <p:par>
                                <p:cTn id="31" presetID="10" presetClass="entr" presetSubtype="0" fill="hold" nodeType="withEffect">
                                  <p:stCondLst>
                                    <p:cond delay="0"/>
                                  </p:stCondLst>
                                  <p:childTnLst>
                                    <p:set>
                                      <p:cBhvr>
                                        <p:cTn id="32" dur="1" fill="hold">
                                          <p:stCondLst>
                                            <p:cond delay="0"/>
                                          </p:stCondLst>
                                        </p:cTn>
                                        <p:tgtEl>
                                          <p:spTgt spid="369"/>
                                        </p:tgtEl>
                                        <p:attrNameLst>
                                          <p:attrName>style.visibility</p:attrName>
                                        </p:attrNameLst>
                                      </p:cBhvr>
                                      <p:to>
                                        <p:strVal val="visible"/>
                                      </p:to>
                                    </p:set>
                                    <p:animEffect transition="in" filter="fade">
                                      <p:cBhvr>
                                        <p:cTn id="33" dur="1000"/>
                                        <p:tgtEl>
                                          <p:spTgt spid="369"/>
                                        </p:tgtEl>
                                      </p:cBhvr>
                                    </p:animEffect>
                                  </p:childTnLst>
                                </p:cTn>
                              </p:par>
                              <p:par>
                                <p:cTn id="34" presetID="10" presetClass="entr" presetSubtype="0" fill="hold" nodeType="withEffect">
                                  <p:stCondLst>
                                    <p:cond delay="0"/>
                                  </p:stCondLst>
                                  <p:childTnLst>
                                    <p:set>
                                      <p:cBhvr>
                                        <p:cTn id="35" dur="1" fill="hold">
                                          <p:stCondLst>
                                            <p:cond delay="0"/>
                                          </p:stCondLst>
                                        </p:cTn>
                                        <p:tgtEl>
                                          <p:spTgt spid="373"/>
                                        </p:tgtEl>
                                        <p:attrNameLst>
                                          <p:attrName>style.visibility</p:attrName>
                                        </p:attrNameLst>
                                      </p:cBhvr>
                                      <p:to>
                                        <p:strVal val="visible"/>
                                      </p:to>
                                    </p:set>
                                    <p:animEffect transition="in" filter="fade">
                                      <p:cBhvr>
                                        <p:cTn id="36" dur="1000"/>
                                        <p:tgtEl>
                                          <p:spTgt spid="373"/>
                                        </p:tgtEl>
                                      </p:cBhvr>
                                    </p:animEffect>
                                  </p:childTnLst>
                                </p:cTn>
                              </p:par>
                              <p:par>
                                <p:cTn id="37" presetID="10" presetClass="entr" presetSubtype="0" fill="hold" nodeType="withEffect">
                                  <p:stCondLst>
                                    <p:cond delay="0"/>
                                  </p:stCondLst>
                                  <p:childTnLst>
                                    <p:set>
                                      <p:cBhvr>
                                        <p:cTn id="38" dur="1" fill="hold">
                                          <p:stCondLst>
                                            <p:cond delay="0"/>
                                          </p:stCondLst>
                                        </p:cTn>
                                        <p:tgtEl>
                                          <p:spTgt spid="374"/>
                                        </p:tgtEl>
                                        <p:attrNameLst>
                                          <p:attrName>style.visibility</p:attrName>
                                        </p:attrNameLst>
                                      </p:cBhvr>
                                      <p:to>
                                        <p:strVal val="visible"/>
                                      </p:to>
                                    </p:set>
                                    <p:animEffect transition="in" filter="fade">
                                      <p:cBhvr>
                                        <p:cTn id="39"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81"/>
        <p:cNvGrpSpPr/>
        <p:nvPr/>
      </p:nvGrpSpPr>
      <p:grpSpPr>
        <a:xfrm>
          <a:off x="0" y="0"/>
          <a:ext cx="0" cy="0"/>
          <a:chOff x="0" y="0"/>
          <a:chExt cx="0" cy="0"/>
        </a:xfrm>
      </p:grpSpPr>
      <p:sp>
        <p:nvSpPr>
          <p:cNvPr id="382" name="Google Shape;382;g1b93f28e8b5_0_15"/>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Delayed RTW</a:t>
            </a:r>
            <a:endParaRPr sz="2400" b="1">
              <a:solidFill>
                <a:srgbClr val="0083A9"/>
              </a:solidFill>
            </a:endParaRPr>
          </a:p>
        </p:txBody>
      </p:sp>
      <p:sp>
        <p:nvSpPr>
          <p:cNvPr id="383" name="Google Shape;383;g1b93f28e8b5_0_15"/>
          <p:cNvSpPr txBox="1">
            <a:spLocks noGrp="1"/>
          </p:cNvSpPr>
          <p:nvPr>
            <p:ph type="body" idx="1"/>
          </p:nvPr>
        </p:nvSpPr>
        <p:spPr>
          <a:xfrm>
            <a:off x="477757" y="1361291"/>
            <a:ext cx="8736774" cy="3529275"/>
          </a:xfrm>
          <a:prstGeom prst="rect">
            <a:avLst/>
          </a:prstGeom>
          <a:noFill/>
          <a:ln>
            <a:noFill/>
          </a:ln>
        </p:spPr>
        <p:txBody>
          <a:bodyPr spcFirstLastPara="1" wrap="square" lIns="0" tIns="0" rIns="0" bIns="0" anchor="t" anchorCtr="0">
            <a:normAutofit fontScale="70000" lnSpcReduction="20000"/>
          </a:bodyPr>
          <a:lstStyle/>
          <a:p>
            <a:pPr marL="1451610" lvl="1" indent="-914400" algn="l" rtl="0">
              <a:lnSpc>
                <a:spcPct val="115000"/>
              </a:lnSpc>
              <a:spcBef>
                <a:spcPts val="0"/>
              </a:spcBef>
              <a:spcAft>
                <a:spcPts val="0"/>
              </a:spcAft>
              <a:buClr>
                <a:srgbClr val="0083A9"/>
              </a:buClr>
              <a:buSzPct val="100000"/>
              <a:buFont typeface="+mj-lt"/>
              <a:buAutoNum type="alphaLcPeriod"/>
            </a:pPr>
            <a:r>
              <a:rPr lang="en-US" sz="4600" dirty="0">
                <a:solidFill>
                  <a:srgbClr val="0083A9"/>
                </a:solidFill>
                <a:latin typeface="Arial"/>
                <a:ea typeface="Arial"/>
                <a:cs typeface="Arial"/>
                <a:sym typeface="Arial"/>
              </a:rPr>
              <a:t>If disability duration decreases, costs decrease. </a:t>
            </a:r>
          </a:p>
          <a:p>
            <a:pPr marL="1451610" lvl="1" indent="-914400" algn="l" rtl="0">
              <a:lnSpc>
                <a:spcPct val="115000"/>
              </a:lnSpc>
              <a:spcBef>
                <a:spcPts val="0"/>
              </a:spcBef>
              <a:spcAft>
                <a:spcPts val="0"/>
              </a:spcAft>
              <a:buClr>
                <a:srgbClr val="0083A9"/>
              </a:buClr>
              <a:buSzPct val="100000"/>
              <a:buFont typeface="+mj-lt"/>
              <a:buAutoNum type="alphaLcPeriod"/>
            </a:pPr>
            <a:r>
              <a:rPr lang="en-US" sz="4600" dirty="0">
                <a:solidFill>
                  <a:srgbClr val="0083A9"/>
                </a:solidFill>
                <a:latin typeface="Arial"/>
                <a:ea typeface="Arial"/>
                <a:cs typeface="Arial"/>
                <a:sym typeface="Arial"/>
              </a:rPr>
              <a:t>Minimized with:</a:t>
            </a:r>
            <a:endParaRPr sz="4600" dirty="0">
              <a:solidFill>
                <a:srgbClr val="0083A9"/>
              </a:solidFill>
              <a:latin typeface="Arial"/>
              <a:ea typeface="Arial"/>
              <a:cs typeface="Arial"/>
              <a:sym typeface="Arial"/>
            </a:endParaRPr>
          </a:p>
          <a:p>
            <a:pPr marL="2137411" lvl="3" indent="-685800">
              <a:lnSpc>
                <a:spcPct val="115000"/>
              </a:lnSpc>
              <a:buClr>
                <a:srgbClr val="0083A9"/>
              </a:buClr>
              <a:buSzPct val="100000"/>
              <a:buFont typeface="Wingdings" panose="05000000000000000000" pitchFamily="2" charset="2"/>
              <a:buChar char="Ø"/>
            </a:pPr>
            <a:r>
              <a:rPr lang="en-US" sz="4600" dirty="0">
                <a:solidFill>
                  <a:srgbClr val="0083A9"/>
                </a:solidFill>
                <a:latin typeface="Arial"/>
                <a:ea typeface="Arial"/>
                <a:cs typeface="Arial"/>
                <a:sym typeface="Arial"/>
              </a:rPr>
              <a:t>Early contact between workplace, provider, and worker</a:t>
            </a:r>
          </a:p>
          <a:p>
            <a:pPr marL="2137411" lvl="3" indent="-685800">
              <a:lnSpc>
                <a:spcPct val="115000"/>
              </a:lnSpc>
              <a:buClr>
                <a:srgbClr val="0083A9"/>
              </a:buClr>
              <a:buSzPct val="100000"/>
              <a:buFont typeface="Wingdings" panose="05000000000000000000" pitchFamily="2" charset="2"/>
              <a:buChar char="Ø"/>
            </a:pPr>
            <a:r>
              <a:rPr lang="en-US" sz="4600" dirty="0">
                <a:solidFill>
                  <a:srgbClr val="0083A9"/>
                </a:solidFill>
                <a:latin typeface="Arial"/>
                <a:ea typeface="Arial"/>
                <a:cs typeface="Arial"/>
                <a:sym typeface="Arial"/>
              </a:rPr>
              <a:t>Work accommodations</a:t>
            </a:r>
          </a:p>
          <a:p>
            <a:pPr marL="2137411" lvl="3" indent="-685800">
              <a:lnSpc>
                <a:spcPct val="115000"/>
              </a:lnSpc>
              <a:buClr>
                <a:srgbClr val="0083A9"/>
              </a:buClr>
              <a:buSzPct val="100000"/>
              <a:buFont typeface="Wingdings" panose="05000000000000000000" pitchFamily="2" charset="2"/>
              <a:buChar char="Ø"/>
            </a:pPr>
            <a:r>
              <a:rPr lang="en-US" sz="4600" dirty="0">
                <a:solidFill>
                  <a:srgbClr val="0083A9"/>
                </a:solidFill>
                <a:latin typeface="Arial"/>
                <a:ea typeface="Arial"/>
                <a:cs typeface="Arial"/>
                <a:sym typeface="Arial"/>
              </a:rPr>
              <a:t>Ergonomic worksite visits</a:t>
            </a:r>
            <a:endParaRPr sz="4600" dirty="0">
              <a:solidFill>
                <a:srgbClr val="0083A9"/>
              </a:solidFill>
              <a:latin typeface="Arial"/>
              <a:ea typeface="Arial"/>
              <a:cs typeface="Arial"/>
              <a:sym typeface="Arial"/>
            </a:endParaRPr>
          </a:p>
          <a:p>
            <a:pPr marL="0" lvl="0" indent="0" algn="l" rtl="0">
              <a:lnSpc>
                <a:spcPct val="115000"/>
              </a:lnSpc>
              <a:spcBef>
                <a:spcPts val="0"/>
              </a:spcBef>
              <a:spcAft>
                <a:spcPts val="0"/>
              </a:spcAft>
              <a:buNone/>
            </a:pPr>
            <a:endParaRPr sz="7200" b="0" dirty="0">
              <a:solidFill>
                <a:srgbClr val="0083A9"/>
              </a:solidFill>
            </a:endParaRPr>
          </a:p>
          <a:p>
            <a:pPr marL="0" lvl="0" indent="0" algn="l" rtl="0">
              <a:spcBef>
                <a:spcPts val="0"/>
              </a:spcBef>
              <a:spcAft>
                <a:spcPts val="0"/>
              </a:spcAft>
              <a:buNone/>
            </a:pPr>
            <a:endParaRPr sz="7200" b="0" dirty="0">
              <a:solidFill>
                <a:srgbClr val="980000"/>
              </a:solidFill>
            </a:endParaRPr>
          </a:p>
          <a:p>
            <a:pPr marL="457200" lvl="0" indent="0" algn="l" rtl="0">
              <a:spcBef>
                <a:spcPts val="0"/>
              </a:spcBef>
              <a:spcAft>
                <a:spcPts val="0"/>
              </a:spcAft>
              <a:buNone/>
            </a:pPr>
            <a:endParaRPr sz="72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384" name="Google Shape;384;g1b93f28e8b5_0_15"/>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385" name="Google Shape;385;g1b93f28e8b5_0_15"/>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6" name="Google Shape;386;g1b93f28e8b5_0_15"/>
          <p:cNvCxnSpPr/>
          <p:nvPr/>
        </p:nvCxnSpPr>
        <p:spPr>
          <a:xfrm>
            <a:off x="9243100" y="1145275"/>
            <a:ext cx="1933800" cy="867300"/>
          </a:xfrm>
          <a:prstGeom prst="curvedConnector3">
            <a:avLst>
              <a:gd name="adj1" fmla="val 50000"/>
            </a:avLst>
          </a:prstGeom>
          <a:noFill/>
          <a:ln w="76200" cap="flat" cmpd="sng">
            <a:solidFill>
              <a:schemeClr val="dk2"/>
            </a:solidFill>
            <a:prstDash val="solid"/>
            <a:round/>
            <a:headEnd type="none" w="med" len="med"/>
            <a:tailEnd type="none" w="med" len="med"/>
          </a:ln>
          <a:effectLst>
            <a:outerShdw blurRad="57150" dist="57150" dir="5400000" algn="bl" rotWithShape="0">
              <a:srgbClr val="000000">
                <a:alpha val="50000"/>
              </a:srgbClr>
            </a:outerShdw>
          </a:effectLst>
        </p:spPr>
      </p:cxnSp>
      <p:cxnSp>
        <p:nvCxnSpPr>
          <p:cNvPr id="387" name="Google Shape;387;g1b93f28e8b5_0_15"/>
          <p:cNvCxnSpPr/>
          <p:nvPr/>
        </p:nvCxnSpPr>
        <p:spPr>
          <a:xfrm>
            <a:off x="9243100" y="1560975"/>
            <a:ext cx="1933800" cy="867300"/>
          </a:xfrm>
          <a:prstGeom prst="curvedConnector3">
            <a:avLst>
              <a:gd name="adj1" fmla="val 50000"/>
            </a:avLst>
          </a:prstGeom>
          <a:noFill/>
          <a:ln w="76200" cap="flat" cmpd="sng">
            <a:solidFill>
              <a:srgbClr val="274E13"/>
            </a:solidFill>
            <a:prstDash val="solid"/>
            <a:round/>
            <a:headEnd type="none" w="med" len="med"/>
            <a:tailEnd type="none" w="med" len="med"/>
          </a:ln>
          <a:effectLst>
            <a:outerShdw blurRad="57150" dist="57150" dir="5400000" algn="bl" rotWithShape="0">
              <a:srgbClr val="000000">
                <a:alpha val="50000"/>
              </a:srgbClr>
            </a:outerShdw>
          </a:effectLst>
        </p:spPr>
      </p:cxnSp>
      <p:cxnSp>
        <p:nvCxnSpPr>
          <p:cNvPr id="388" name="Google Shape;388;g1b93f28e8b5_0_15"/>
          <p:cNvCxnSpPr/>
          <p:nvPr/>
        </p:nvCxnSpPr>
        <p:spPr>
          <a:xfrm>
            <a:off x="11159025" y="2012625"/>
            <a:ext cx="535500" cy="0"/>
          </a:xfrm>
          <a:prstGeom prst="straightConnector1">
            <a:avLst/>
          </a:prstGeom>
          <a:noFill/>
          <a:ln w="76200" cap="flat" cmpd="sng">
            <a:solidFill>
              <a:schemeClr val="dk2"/>
            </a:solidFill>
            <a:prstDash val="solid"/>
            <a:round/>
            <a:headEnd type="none" w="med" len="med"/>
            <a:tailEnd type="triangle" w="med" len="med"/>
          </a:ln>
          <a:effectLst>
            <a:outerShdw blurRad="57150" dist="57150" dir="5400000" algn="bl" rotWithShape="0">
              <a:srgbClr val="000000">
                <a:alpha val="50000"/>
              </a:srgbClr>
            </a:outerShdw>
          </a:effectLst>
        </p:spPr>
      </p:cxnSp>
      <p:cxnSp>
        <p:nvCxnSpPr>
          <p:cNvPr id="389" name="Google Shape;389;g1b93f28e8b5_0_15"/>
          <p:cNvCxnSpPr/>
          <p:nvPr/>
        </p:nvCxnSpPr>
        <p:spPr>
          <a:xfrm>
            <a:off x="11167875" y="2428275"/>
            <a:ext cx="517800" cy="3900"/>
          </a:xfrm>
          <a:prstGeom prst="straightConnector1">
            <a:avLst/>
          </a:prstGeom>
          <a:noFill/>
          <a:ln w="76200" cap="flat" cmpd="sng">
            <a:solidFill>
              <a:srgbClr val="274E13"/>
            </a:solidFill>
            <a:prstDash val="solid"/>
            <a:round/>
            <a:headEnd type="none" w="med" len="med"/>
            <a:tailEnd type="triangle" w="med" len="med"/>
          </a:ln>
          <a:effectLst>
            <a:outerShdw blurRad="57150" dist="57150" dir="5400000" algn="bl" rotWithShape="0">
              <a:srgbClr val="000000">
                <a:alpha val="50000"/>
              </a:srgbClr>
            </a:outerShdw>
          </a:effectLst>
        </p:spPr>
      </p:cxnSp>
      <p:sp>
        <p:nvSpPr>
          <p:cNvPr id="390" name="Google Shape;390;g1b93f28e8b5_0_15"/>
          <p:cNvSpPr txBox="1"/>
          <p:nvPr/>
        </p:nvSpPr>
        <p:spPr>
          <a:xfrm>
            <a:off x="3545007" y="5118996"/>
            <a:ext cx="5586600" cy="167427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dirty="0">
                <a:solidFill>
                  <a:srgbClr val="0083A9"/>
                </a:solidFill>
              </a:rPr>
              <a:t>Direct cost reductions averaging $1195 per case, conservatively, not including indirect costs </a:t>
            </a:r>
            <a:r>
              <a:rPr lang="en-US" sz="2400" b="1" baseline="30000" dirty="0" err="1">
                <a:solidFill>
                  <a:srgbClr val="0083A9"/>
                </a:solidFill>
              </a:rPr>
              <a:t>Arnetz</a:t>
            </a:r>
            <a:r>
              <a:rPr lang="en-US" sz="2400" b="1" baseline="30000" dirty="0">
                <a:solidFill>
                  <a:srgbClr val="0083A9"/>
                </a:solidFill>
              </a:rPr>
              <a:t> et al</a:t>
            </a:r>
            <a:endParaRPr sz="2400" baseline="30000" dirty="0">
              <a:solidFill>
                <a:srgbClr val="980000"/>
              </a:solidFill>
            </a:endParaRPr>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95"/>
        <p:cNvGrpSpPr/>
        <p:nvPr/>
      </p:nvGrpSpPr>
      <p:grpSpPr>
        <a:xfrm>
          <a:off x="0" y="0"/>
          <a:ext cx="0" cy="0"/>
          <a:chOff x="0" y="0"/>
          <a:chExt cx="0" cy="0"/>
        </a:xfrm>
      </p:grpSpPr>
      <p:sp>
        <p:nvSpPr>
          <p:cNvPr id="396" name="Google Shape;396;g21a8e856373_0_9"/>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Barriers to Entry Point Care</a:t>
            </a:r>
            <a:endParaRPr b="1">
              <a:solidFill>
                <a:srgbClr val="0083A9"/>
              </a:solidFill>
            </a:endParaRPr>
          </a:p>
        </p:txBody>
      </p:sp>
      <p:sp>
        <p:nvSpPr>
          <p:cNvPr id="397" name="Google Shape;397;g21a8e856373_0_9"/>
          <p:cNvSpPr txBox="1">
            <a:spLocks noGrp="1"/>
          </p:cNvSpPr>
          <p:nvPr>
            <p:ph type="body" idx="1"/>
          </p:nvPr>
        </p:nvSpPr>
        <p:spPr>
          <a:xfrm>
            <a:off x="457200" y="1272800"/>
            <a:ext cx="9525000" cy="2075100"/>
          </a:xfrm>
          <a:prstGeom prst="rect">
            <a:avLst/>
          </a:prstGeom>
          <a:noFill/>
          <a:ln w="19050" cap="flat" cmpd="sng">
            <a:solidFill>
              <a:schemeClr val="dk2"/>
            </a:solidFill>
            <a:prstDash val="solid"/>
            <a:round/>
            <a:headEnd type="none" w="sm" len="sm"/>
            <a:tailEnd type="none" w="sm" len="sm"/>
          </a:ln>
        </p:spPr>
        <p:txBody>
          <a:bodyPr spcFirstLastPara="1" wrap="square" lIns="0" tIns="0" rIns="0" bIns="0" anchor="t" anchorCtr="0">
            <a:normAutofit fontScale="25000" lnSpcReduction="20000"/>
          </a:bodyPr>
          <a:lstStyle/>
          <a:p>
            <a:pPr marL="0" lvl="0" indent="0" algn="l" rtl="0">
              <a:lnSpc>
                <a:spcPct val="115000"/>
              </a:lnSpc>
              <a:spcBef>
                <a:spcPts val="0"/>
              </a:spcBef>
              <a:spcAft>
                <a:spcPts val="0"/>
              </a:spcAft>
              <a:buNone/>
            </a:pPr>
            <a:endParaRPr sz="5600" b="0">
              <a:solidFill>
                <a:srgbClr val="0083A9"/>
              </a:solidFill>
            </a:endParaRPr>
          </a:p>
          <a:p>
            <a:pPr marL="0" lvl="0" indent="0" algn="l" rtl="0">
              <a:lnSpc>
                <a:spcPct val="115000"/>
              </a:lnSpc>
              <a:spcBef>
                <a:spcPts val="0"/>
              </a:spcBef>
              <a:spcAft>
                <a:spcPts val="0"/>
              </a:spcAft>
              <a:buNone/>
            </a:pPr>
            <a:r>
              <a:rPr lang="en-US" sz="8400" b="0">
                <a:solidFill>
                  <a:srgbClr val="0083A9"/>
                </a:solidFill>
              </a:rPr>
              <a:t> Despite research advocating these benefits, there are barriers</a:t>
            </a:r>
            <a:endParaRPr sz="8400" b="0">
              <a:solidFill>
                <a:srgbClr val="0083A9"/>
              </a:solidFill>
            </a:endParaRPr>
          </a:p>
          <a:p>
            <a:pPr marL="0" lvl="0" indent="0" algn="l" rtl="0">
              <a:lnSpc>
                <a:spcPct val="115000"/>
              </a:lnSpc>
              <a:spcBef>
                <a:spcPts val="0"/>
              </a:spcBef>
              <a:spcAft>
                <a:spcPts val="0"/>
              </a:spcAft>
              <a:buNone/>
            </a:pP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PCPs may not know which patients benefit from early PT</a:t>
            </a: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Some patients do not want or seek out PT for a variety of reasons</a:t>
            </a: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Employers do not always know the options available to them</a:t>
            </a:r>
            <a:endParaRPr sz="8400" b="0">
              <a:solidFill>
                <a:srgbClr val="0083A9"/>
              </a:solidFill>
            </a:endParaRPr>
          </a:p>
          <a:p>
            <a:pPr marL="0" lvl="0" indent="0" algn="l" rtl="0">
              <a:lnSpc>
                <a:spcPct val="115000"/>
              </a:lnSpc>
              <a:spcBef>
                <a:spcPts val="0"/>
              </a:spcBef>
              <a:spcAft>
                <a:spcPts val="0"/>
              </a:spcAft>
              <a:buNone/>
            </a:pPr>
            <a:endParaRPr sz="8400" b="0">
              <a:solidFill>
                <a:srgbClr val="0083A9"/>
              </a:solidFill>
            </a:endParaRPr>
          </a:p>
          <a:p>
            <a:pPr marL="0" lvl="0" indent="0" algn="l" rtl="0">
              <a:lnSpc>
                <a:spcPct val="115000"/>
              </a:lnSpc>
              <a:spcBef>
                <a:spcPts val="0"/>
              </a:spcBef>
              <a:spcAft>
                <a:spcPts val="0"/>
              </a:spcAft>
              <a:buNone/>
            </a:pPr>
            <a:endParaRPr sz="8400" b="0">
              <a:solidFill>
                <a:srgbClr val="0083A9"/>
              </a:solidFill>
            </a:endParaRPr>
          </a:p>
          <a:p>
            <a:pPr marL="0" lvl="0" indent="0" algn="l" rtl="0">
              <a:spcBef>
                <a:spcPts val="0"/>
              </a:spcBef>
              <a:spcAft>
                <a:spcPts val="0"/>
              </a:spcAft>
              <a:buNone/>
            </a:pPr>
            <a:endParaRPr sz="7200" b="0">
              <a:solidFill>
                <a:srgbClr val="0083A9"/>
              </a:solidFill>
            </a:endParaRPr>
          </a:p>
          <a:p>
            <a:pPr marL="457200" lvl="0" indent="0" algn="l" rtl="0">
              <a:spcBef>
                <a:spcPts val="0"/>
              </a:spcBef>
              <a:spcAft>
                <a:spcPts val="0"/>
              </a:spcAft>
              <a:buNone/>
            </a:pPr>
            <a:endParaRPr sz="7200" b="0">
              <a:solidFill>
                <a:srgbClr val="980000"/>
              </a:solidFill>
            </a:endParaRPr>
          </a:p>
          <a:p>
            <a:pPr marL="0" lvl="0" indent="0" algn="l" rtl="0">
              <a:spcBef>
                <a:spcPts val="0"/>
              </a:spcBef>
              <a:spcAft>
                <a:spcPts val="0"/>
              </a:spcAft>
              <a:buNone/>
            </a:pPr>
            <a:endParaRPr sz="7200" b="0">
              <a:solidFill>
                <a:srgbClr val="980000"/>
              </a:solidFill>
            </a:endParaRPr>
          </a:p>
          <a:p>
            <a:pPr marL="457200" lvl="0" indent="0" algn="l" rtl="0">
              <a:spcBef>
                <a:spcPts val="0"/>
              </a:spcBef>
              <a:spcAft>
                <a:spcPts val="0"/>
              </a:spcAft>
              <a:buNone/>
            </a:pPr>
            <a:endParaRPr sz="7200" b="0">
              <a:solidFill>
                <a:srgbClr val="0083A9"/>
              </a:solidFill>
            </a:endParaRPr>
          </a:p>
          <a:p>
            <a:pPr marL="0" lvl="0" indent="0" algn="l" rtl="0">
              <a:spcBef>
                <a:spcPts val="0"/>
              </a:spcBef>
              <a:spcAft>
                <a:spcPts val="0"/>
              </a:spcAft>
              <a:buNone/>
            </a:pPr>
            <a:endParaRPr sz="7400" b="0">
              <a:solidFill>
                <a:srgbClr val="0083A9"/>
              </a:solidFill>
            </a:endParaRPr>
          </a:p>
          <a:p>
            <a:pPr marL="514350" lvl="0" indent="-481330" algn="l" rtl="0">
              <a:spcBef>
                <a:spcPts val="0"/>
              </a:spcBef>
              <a:spcAft>
                <a:spcPts val="0"/>
              </a:spcAft>
              <a:buClr>
                <a:schemeClr val="dk1"/>
              </a:buClr>
              <a:buSzPct val="100000"/>
              <a:buFont typeface="Arial"/>
              <a:buNone/>
            </a:pPr>
            <a:endParaRPr/>
          </a:p>
          <a:p>
            <a:pPr marL="0" lvl="0" indent="0" algn="l" rtl="0">
              <a:spcBef>
                <a:spcPts val="0"/>
              </a:spcBef>
              <a:spcAft>
                <a:spcPts val="0"/>
              </a:spcAft>
              <a:buClr>
                <a:schemeClr val="dk1"/>
              </a:buClr>
              <a:buSzPct val="100000"/>
              <a:buFont typeface="Arial"/>
              <a:buNone/>
            </a:pPr>
            <a:endParaRPr/>
          </a:p>
        </p:txBody>
      </p:sp>
      <p:pic>
        <p:nvPicPr>
          <p:cNvPr id="398" name="Google Shape;398;g21a8e856373_0_9"/>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399" name="Google Shape;399;g21a8e856373_0_9"/>
          <p:cNvSpPr txBox="1">
            <a:spLocks noGrp="1"/>
          </p:cNvSpPr>
          <p:nvPr>
            <p:ph type="body" idx="1"/>
          </p:nvPr>
        </p:nvSpPr>
        <p:spPr>
          <a:xfrm>
            <a:off x="457200" y="3347850"/>
            <a:ext cx="9525000" cy="1366200"/>
          </a:xfrm>
          <a:prstGeom prst="rect">
            <a:avLst/>
          </a:prstGeom>
          <a:noFill/>
          <a:ln w="19050" cap="flat" cmpd="sng">
            <a:solidFill>
              <a:schemeClr val="dk2"/>
            </a:solidFill>
            <a:prstDash val="solid"/>
            <a:round/>
            <a:headEnd type="none" w="sm" len="sm"/>
            <a:tailEnd type="none" w="sm" len="sm"/>
          </a:ln>
        </p:spPr>
        <p:txBody>
          <a:bodyPr spcFirstLastPara="1" wrap="square" lIns="0" tIns="0" rIns="0" bIns="0" anchor="t" anchorCtr="0">
            <a:normAutofit fontScale="25000" lnSpcReduction="20000"/>
          </a:bodyPr>
          <a:lstStyle/>
          <a:p>
            <a:pPr marL="0" lvl="0" indent="0" algn="l" rtl="0">
              <a:lnSpc>
                <a:spcPct val="115000"/>
              </a:lnSpc>
              <a:spcBef>
                <a:spcPts val="0"/>
              </a:spcBef>
              <a:spcAft>
                <a:spcPts val="0"/>
              </a:spcAft>
              <a:buNone/>
            </a:pPr>
            <a:endParaRPr sz="56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PTs have extensive knowledge/training on managing MSD</a:t>
            </a: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Increase awareness that PTs are allied health care providers </a:t>
            </a: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Setting up preferred provider relations creates a more efficient process</a:t>
            </a:r>
            <a:endParaRPr sz="8400" b="0">
              <a:solidFill>
                <a:srgbClr val="0083A9"/>
              </a:solidFill>
            </a:endParaRPr>
          </a:p>
          <a:p>
            <a:pPr marL="0" lvl="0" indent="0" algn="l" rtl="0">
              <a:lnSpc>
                <a:spcPct val="115000"/>
              </a:lnSpc>
              <a:spcBef>
                <a:spcPts val="0"/>
              </a:spcBef>
              <a:spcAft>
                <a:spcPts val="0"/>
              </a:spcAft>
              <a:buNone/>
            </a:pPr>
            <a:endParaRPr sz="8400" b="0">
              <a:solidFill>
                <a:srgbClr val="0083A9"/>
              </a:solidFill>
            </a:endParaRPr>
          </a:p>
          <a:p>
            <a:pPr marL="0" lvl="0" indent="0" algn="l" rtl="0">
              <a:spcBef>
                <a:spcPts val="0"/>
              </a:spcBef>
              <a:spcAft>
                <a:spcPts val="0"/>
              </a:spcAft>
              <a:buNone/>
            </a:pPr>
            <a:endParaRPr sz="7200" b="0">
              <a:solidFill>
                <a:srgbClr val="0083A9"/>
              </a:solidFill>
            </a:endParaRPr>
          </a:p>
          <a:p>
            <a:pPr marL="457200" lvl="0" indent="0" algn="l" rtl="0">
              <a:spcBef>
                <a:spcPts val="0"/>
              </a:spcBef>
              <a:spcAft>
                <a:spcPts val="0"/>
              </a:spcAft>
              <a:buNone/>
            </a:pPr>
            <a:endParaRPr sz="7200" b="0">
              <a:solidFill>
                <a:srgbClr val="980000"/>
              </a:solidFill>
            </a:endParaRPr>
          </a:p>
          <a:p>
            <a:pPr marL="0" lvl="0" indent="0" algn="l" rtl="0">
              <a:spcBef>
                <a:spcPts val="0"/>
              </a:spcBef>
              <a:spcAft>
                <a:spcPts val="0"/>
              </a:spcAft>
              <a:buNone/>
            </a:pPr>
            <a:endParaRPr sz="7200" b="0">
              <a:solidFill>
                <a:srgbClr val="980000"/>
              </a:solidFill>
            </a:endParaRPr>
          </a:p>
          <a:p>
            <a:pPr marL="457200" lvl="0" indent="0" algn="l" rtl="0">
              <a:spcBef>
                <a:spcPts val="0"/>
              </a:spcBef>
              <a:spcAft>
                <a:spcPts val="0"/>
              </a:spcAft>
              <a:buNone/>
            </a:pPr>
            <a:endParaRPr sz="7200" b="0">
              <a:solidFill>
                <a:srgbClr val="0083A9"/>
              </a:solidFill>
            </a:endParaRPr>
          </a:p>
          <a:p>
            <a:pPr marL="0" lvl="0" indent="0" algn="l" rtl="0">
              <a:spcBef>
                <a:spcPts val="0"/>
              </a:spcBef>
              <a:spcAft>
                <a:spcPts val="0"/>
              </a:spcAft>
              <a:buNone/>
            </a:pPr>
            <a:endParaRPr sz="7400" b="0">
              <a:solidFill>
                <a:srgbClr val="0083A9"/>
              </a:solidFill>
            </a:endParaRPr>
          </a:p>
          <a:p>
            <a:pPr marL="514350" lvl="0" indent="-481330" algn="l" rtl="0">
              <a:spcBef>
                <a:spcPts val="0"/>
              </a:spcBef>
              <a:spcAft>
                <a:spcPts val="0"/>
              </a:spcAft>
              <a:buClr>
                <a:schemeClr val="dk1"/>
              </a:buClr>
              <a:buSzPct val="100000"/>
              <a:buFont typeface="Arial"/>
              <a:buNone/>
            </a:pPr>
            <a:endParaRPr/>
          </a:p>
          <a:p>
            <a:pPr marL="0" lvl="0" indent="0" algn="l" rtl="0">
              <a:spcBef>
                <a:spcPts val="0"/>
              </a:spcBef>
              <a:spcAft>
                <a:spcPts val="0"/>
              </a:spcAft>
              <a:buClr>
                <a:schemeClr val="dk1"/>
              </a:buClr>
              <a:buSzPct val="100000"/>
              <a:buFont typeface="Arial"/>
              <a:buNone/>
            </a:pPr>
            <a:endParaRPr/>
          </a:p>
        </p:txBody>
      </p:sp>
      <p:sp>
        <p:nvSpPr>
          <p:cNvPr id="400" name="Google Shape;400;g21a8e856373_0_9"/>
          <p:cNvSpPr txBox="1">
            <a:spLocks noGrp="1"/>
          </p:cNvSpPr>
          <p:nvPr>
            <p:ph type="body" idx="1"/>
          </p:nvPr>
        </p:nvSpPr>
        <p:spPr>
          <a:xfrm>
            <a:off x="457200" y="4714175"/>
            <a:ext cx="9525000" cy="1366200"/>
          </a:xfrm>
          <a:prstGeom prst="rect">
            <a:avLst/>
          </a:prstGeom>
          <a:noFill/>
          <a:ln w="19050" cap="flat" cmpd="sng">
            <a:solidFill>
              <a:schemeClr val="dk2"/>
            </a:solidFill>
            <a:prstDash val="solid"/>
            <a:round/>
            <a:headEnd type="none" w="sm" len="sm"/>
            <a:tailEnd type="none" w="sm" len="sm"/>
          </a:ln>
        </p:spPr>
        <p:txBody>
          <a:bodyPr spcFirstLastPara="1" wrap="square" lIns="0" tIns="0" rIns="0" bIns="0" anchor="t" anchorCtr="0">
            <a:normAutofit fontScale="25000" lnSpcReduction="20000"/>
          </a:bodyPr>
          <a:lstStyle/>
          <a:p>
            <a:pPr marL="0" lvl="0" indent="0" algn="l" rtl="0">
              <a:lnSpc>
                <a:spcPct val="115000"/>
              </a:lnSpc>
              <a:spcBef>
                <a:spcPts val="0"/>
              </a:spcBef>
              <a:spcAft>
                <a:spcPts val="0"/>
              </a:spcAft>
              <a:buNone/>
            </a:pPr>
            <a:endParaRPr sz="56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Team approach helps foster RTW and facilitates recovery </a:t>
            </a:r>
            <a:endParaRPr sz="8400" b="0">
              <a:solidFill>
                <a:srgbClr val="0083A9"/>
              </a:solidFill>
            </a:endParaRPr>
          </a:p>
          <a:p>
            <a:pPr marL="457200" lvl="0" indent="-361950" algn="l" rtl="0">
              <a:lnSpc>
                <a:spcPct val="115000"/>
              </a:lnSpc>
              <a:spcBef>
                <a:spcPts val="0"/>
              </a:spcBef>
              <a:spcAft>
                <a:spcPts val="0"/>
              </a:spcAft>
              <a:buClr>
                <a:srgbClr val="0083A9"/>
              </a:buClr>
              <a:buSzPct val="100000"/>
              <a:buChar char="●"/>
            </a:pPr>
            <a:r>
              <a:rPr lang="en-US" sz="8400" b="0">
                <a:solidFill>
                  <a:srgbClr val="0083A9"/>
                </a:solidFill>
              </a:rPr>
              <a:t>Alignment on goals and good communication reduces barriers and improve outcomes</a:t>
            </a:r>
            <a:endParaRPr sz="7200" b="0">
              <a:solidFill>
                <a:srgbClr val="980000"/>
              </a:solidFill>
            </a:endParaRPr>
          </a:p>
          <a:p>
            <a:pPr marL="0" lvl="0" indent="0" algn="l" rtl="0">
              <a:spcBef>
                <a:spcPts val="0"/>
              </a:spcBef>
              <a:spcAft>
                <a:spcPts val="0"/>
              </a:spcAft>
              <a:buNone/>
            </a:pPr>
            <a:endParaRPr sz="7200" b="0">
              <a:solidFill>
                <a:srgbClr val="980000"/>
              </a:solidFill>
            </a:endParaRPr>
          </a:p>
          <a:p>
            <a:pPr marL="457200" lvl="0" indent="0" algn="l" rtl="0">
              <a:spcBef>
                <a:spcPts val="0"/>
              </a:spcBef>
              <a:spcAft>
                <a:spcPts val="0"/>
              </a:spcAft>
              <a:buNone/>
            </a:pPr>
            <a:endParaRPr sz="7200" b="0">
              <a:solidFill>
                <a:srgbClr val="0083A9"/>
              </a:solidFill>
            </a:endParaRPr>
          </a:p>
          <a:p>
            <a:pPr marL="0" lvl="0" indent="0" algn="l" rtl="0">
              <a:spcBef>
                <a:spcPts val="0"/>
              </a:spcBef>
              <a:spcAft>
                <a:spcPts val="0"/>
              </a:spcAft>
              <a:buNone/>
            </a:pPr>
            <a:endParaRPr sz="7400" b="0">
              <a:solidFill>
                <a:srgbClr val="0083A9"/>
              </a:solidFill>
            </a:endParaRPr>
          </a:p>
          <a:p>
            <a:pPr marL="514350" lvl="0" indent="-481330" algn="l" rtl="0">
              <a:spcBef>
                <a:spcPts val="0"/>
              </a:spcBef>
              <a:spcAft>
                <a:spcPts val="0"/>
              </a:spcAft>
              <a:buClr>
                <a:schemeClr val="dk1"/>
              </a:buClr>
              <a:buSzPct val="100000"/>
              <a:buFont typeface="Arial"/>
              <a:buNone/>
            </a:pPr>
            <a:endParaRPr/>
          </a:p>
          <a:p>
            <a:pPr marL="0" lvl="0" indent="0" algn="l" rtl="0">
              <a:spcBef>
                <a:spcPts val="0"/>
              </a:spcBef>
              <a:spcAft>
                <a:spcPts val="0"/>
              </a:spcAft>
              <a:buClr>
                <a:schemeClr val="dk1"/>
              </a:buClr>
              <a:buSzPct val="1000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05"/>
        <p:cNvGrpSpPr/>
        <p:nvPr/>
      </p:nvGrpSpPr>
      <p:grpSpPr>
        <a:xfrm>
          <a:off x="0" y="0"/>
          <a:ext cx="0" cy="0"/>
          <a:chOff x="0" y="0"/>
          <a:chExt cx="0" cy="0"/>
        </a:xfrm>
      </p:grpSpPr>
      <p:sp>
        <p:nvSpPr>
          <p:cNvPr id="406" name="Google Shape;406;g214c094575a_0_6"/>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Legal and Regulatory Precautions</a:t>
            </a:r>
            <a:endParaRPr b="1">
              <a:solidFill>
                <a:srgbClr val="0083A9"/>
              </a:solidFill>
            </a:endParaRPr>
          </a:p>
        </p:txBody>
      </p:sp>
      <p:sp>
        <p:nvSpPr>
          <p:cNvPr id="407" name="Google Shape;407;g214c094575a_0_6"/>
          <p:cNvSpPr txBox="1">
            <a:spLocks noGrp="1"/>
          </p:cNvSpPr>
          <p:nvPr>
            <p:ph type="body" idx="1"/>
          </p:nvPr>
        </p:nvSpPr>
        <p:spPr>
          <a:xfrm>
            <a:off x="476817" y="1278699"/>
            <a:ext cx="8618958" cy="4248996"/>
          </a:xfrm>
          <a:prstGeom prst="rect">
            <a:avLst/>
          </a:prstGeom>
          <a:noFill/>
          <a:ln>
            <a:noFill/>
          </a:ln>
        </p:spPr>
        <p:txBody>
          <a:bodyPr spcFirstLastPara="1" wrap="square" lIns="0" tIns="0" rIns="0" bIns="0" anchor="t" anchorCtr="0">
            <a:normAutofit fontScale="40000" lnSpcReduction="20000"/>
          </a:bodyPr>
          <a:lstStyle/>
          <a:p>
            <a:pPr marL="1223010" lvl="0" indent="-731520" algn="l" rtl="0">
              <a:lnSpc>
                <a:spcPct val="115000"/>
              </a:lnSpc>
              <a:spcBef>
                <a:spcPts val="0"/>
              </a:spcBef>
              <a:spcAft>
                <a:spcPts val="0"/>
              </a:spcAft>
              <a:buClr>
                <a:srgbClr val="0083A9"/>
              </a:buClr>
              <a:buSzPct val="100000"/>
              <a:buFont typeface="+mj-lt"/>
              <a:buAutoNum type="arabicPeriod"/>
            </a:pPr>
            <a:r>
              <a:rPr lang="en-US" sz="7000" b="0" dirty="0">
                <a:solidFill>
                  <a:srgbClr val="0083A9"/>
                </a:solidFill>
              </a:rPr>
              <a:t>Injury prevention vs. first aid vs. treatment</a:t>
            </a:r>
          </a:p>
          <a:p>
            <a:pPr marL="1223010" lvl="0" indent="-731520" algn="l" rtl="0">
              <a:lnSpc>
                <a:spcPct val="115000"/>
              </a:lnSpc>
              <a:spcBef>
                <a:spcPts val="0"/>
              </a:spcBef>
              <a:spcAft>
                <a:spcPts val="0"/>
              </a:spcAft>
              <a:buClr>
                <a:srgbClr val="0083A9"/>
              </a:buClr>
              <a:buSzPct val="100000"/>
              <a:buFont typeface="+mj-lt"/>
              <a:buAutoNum type="arabicPeriod"/>
            </a:pPr>
            <a:r>
              <a:rPr lang="en-US" sz="7000" b="0" dirty="0">
                <a:solidFill>
                  <a:srgbClr val="0083A9"/>
                </a:solidFill>
              </a:rPr>
              <a:t>ADA: qualified disability and reasonable accommodation </a:t>
            </a:r>
          </a:p>
          <a:p>
            <a:pPr marL="1223010" lvl="0" indent="-731520" algn="l" rtl="0">
              <a:lnSpc>
                <a:spcPct val="115000"/>
              </a:lnSpc>
              <a:spcBef>
                <a:spcPts val="0"/>
              </a:spcBef>
              <a:spcAft>
                <a:spcPts val="0"/>
              </a:spcAft>
              <a:buClr>
                <a:srgbClr val="0083A9"/>
              </a:buClr>
              <a:buSzPct val="100000"/>
              <a:buFont typeface="+mj-lt"/>
              <a:buAutoNum type="arabicPeriod"/>
            </a:pPr>
            <a:r>
              <a:rPr lang="en-US" sz="7000" b="0" dirty="0">
                <a:solidFill>
                  <a:srgbClr val="0083A9"/>
                </a:solidFill>
              </a:rPr>
              <a:t>HIPAA: employee data collection and storage</a:t>
            </a:r>
          </a:p>
          <a:p>
            <a:pPr marL="1223010" lvl="0" indent="-731520" algn="l" rtl="0">
              <a:lnSpc>
                <a:spcPct val="115000"/>
              </a:lnSpc>
              <a:spcBef>
                <a:spcPts val="0"/>
              </a:spcBef>
              <a:spcAft>
                <a:spcPts val="0"/>
              </a:spcAft>
              <a:buClr>
                <a:srgbClr val="0083A9"/>
              </a:buClr>
              <a:buSzPct val="100000"/>
              <a:buFont typeface="+mj-lt"/>
              <a:buAutoNum type="arabicPeriod"/>
            </a:pPr>
            <a:r>
              <a:rPr lang="en-US" sz="7000" b="0" dirty="0">
                <a:solidFill>
                  <a:srgbClr val="0083A9"/>
                </a:solidFill>
              </a:rPr>
              <a:t>Non-discrimination in hiring, wellness programs </a:t>
            </a:r>
            <a:endParaRPr sz="7000" b="0" dirty="0">
              <a:solidFill>
                <a:srgbClr val="0083A9"/>
              </a:solidFill>
            </a:endParaRPr>
          </a:p>
          <a:p>
            <a:pPr marL="0" lvl="0" indent="0" algn="l" rtl="0">
              <a:lnSpc>
                <a:spcPct val="115000"/>
              </a:lnSpc>
              <a:spcBef>
                <a:spcPts val="0"/>
              </a:spcBef>
              <a:spcAft>
                <a:spcPts val="0"/>
              </a:spcAft>
              <a:buNone/>
            </a:pPr>
            <a:endParaRPr sz="7000" b="0" dirty="0">
              <a:solidFill>
                <a:srgbClr val="0083A9"/>
              </a:solidFill>
            </a:endParaRPr>
          </a:p>
          <a:p>
            <a:pPr marL="80010" lvl="0" indent="0" algn="l" rtl="0">
              <a:lnSpc>
                <a:spcPct val="115000"/>
              </a:lnSpc>
              <a:spcBef>
                <a:spcPts val="0"/>
              </a:spcBef>
              <a:spcAft>
                <a:spcPts val="0"/>
              </a:spcAft>
              <a:buClr>
                <a:srgbClr val="0083A9"/>
              </a:buClr>
              <a:buSzPct val="100000"/>
            </a:pPr>
            <a:r>
              <a:rPr lang="en-US" sz="7000" b="0" dirty="0">
                <a:solidFill>
                  <a:srgbClr val="0083A9"/>
                </a:solidFill>
              </a:rPr>
              <a:t>Important for clinicians to have knowledge of workplace issues, such as occupational health PTs</a:t>
            </a:r>
            <a:endParaRPr sz="72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408" name="Google Shape;408;g214c094575a_0_6"/>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409" name="Google Shape;409;g214c094575a_0_6"/>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0" name="Google Shape;410;g214c094575a_0_6"/>
          <p:cNvPicPr preferRelativeResize="0"/>
          <p:nvPr/>
        </p:nvPicPr>
        <p:blipFill rotWithShape="1">
          <a:blip r:embed="rId5">
            <a:alphaModFix/>
          </a:blip>
          <a:srcRect b="5553"/>
          <a:stretch/>
        </p:blipFill>
        <p:spPr>
          <a:xfrm>
            <a:off x="9095775" y="3516025"/>
            <a:ext cx="3096225" cy="3341975"/>
          </a:xfrm>
          <a:prstGeom prst="rect">
            <a:avLst/>
          </a:prstGeom>
          <a:noFill/>
          <a:ln>
            <a:noFill/>
          </a:ln>
          <a:effectLst>
            <a:outerShdw blurRad="57150" dist="57150" dir="612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15"/>
        <p:cNvGrpSpPr/>
        <p:nvPr/>
      </p:nvGrpSpPr>
      <p:grpSpPr>
        <a:xfrm>
          <a:off x="0" y="0"/>
          <a:ext cx="0" cy="0"/>
          <a:chOff x="0" y="0"/>
          <a:chExt cx="0" cy="0"/>
        </a:xfrm>
      </p:grpSpPr>
      <p:sp>
        <p:nvSpPr>
          <p:cNvPr id="416" name="Google Shape;416;g1cc01c97fe7_0_6"/>
          <p:cNvSpPr txBox="1">
            <a:spLocks noGrp="1"/>
          </p:cNvSpPr>
          <p:nvPr>
            <p:ph type="title"/>
          </p:nvPr>
        </p:nvSpPr>
        <p:spPr>
          <a:xfrm>
            <a:off x="457200" y="248437"/>
            <a:ext cx="10195200" cy="135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Occupational Health Practitioner (OHP) Certificate Program</a:t>
            </a:r>
            <a:endParaRPr b="1">
              <a:solidFill>
                <a:srgbClr val="0083A9"/>
              </a:solidFill>
            </a:endParaRPr>
          </a:p>
        </p:txBody>
      </p:sp>
      <p:pic>
        <p:nvPicPr>
          <p:cNvPr id="417" name="Google Shape;417;g1cc01c97fe7_0_6"/>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418" name="Google Shape;418;g1cc01c97fe7_0_6"/>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9" name="Google Shape;419;g1cc01c97fe7_0_6"/>
          <p:cNvPicPr preferRelativeResize="0"/>
          <p:nvPr/>
        </p:nvPicPr>
        <p:blipFill>
          <a:blip r:embed="rId5">
            <a:alphaModFix/>
          </a:blip>
          <a:stretch>
            <a:fillRect/>
          </a:stretch>
        </p:blipFill>
        <p:spPr>
          <a:xfrm>
            <a:off x="546175" y="2043387"/>
            <a:ext cx="1758461" cy="2286000"/>
          </a:xfrm>
          <a:prstGeom prst="rect">
            <a:avLst/>
          </a:prstGeom>
          <a:noFill/>
          <a:ln>
            <a:noFill/>
          </a:ln>
        </p:spPr>
      </p:pic>
      <p:pic>
        <p:nvPicPr>
          <p:cNvPr id="420" name="Google Shape;420;g1cc01c97fe7_0_6"/>
          <p:cNvPicPr preferRelativeResize="0"/>
          <p:nvPr/>
        </p:nvPicPr>
        <p:blipFill>
          <a:blip r:embed="rId6">
            <a:alphaModFix/>
          </a:blip>
          <a:stretch>
            <a:fillRect/>
          </a:stretch>
        </p:blipFill>
        <p:spPr>
          <a:xfrm>
            <a:off x="3440475" y="1690024"/>
            <a:ext cx="1740877" cy="2286000"/>
          </a:xfrm>
          <a:prstGeom prst="rect">
            <a:avLst/>
          </a:prstGeom>
          <a:noFill/>
          <a:ln>
            <a:noFill/>
          </a:ln>
        </p:spPr>
      </p:pic>
      <p:sp>
        <p:nvSpPr>
          <p:cNvPr id="421" name="Google Shape;421;g1cc01c97fe7_0_6"/>
          <p:cNvSpPr txBox="1"/>
          <p:nvPr/>
        </p:nvSpPr>
        <p:spPr>
          <a:xfrm>
            <a:off x="6215475" y="3653750"/>
            <a:ext cx="38019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chemeClr val="dk1"/>
                </a:solidFill>
                <a:highlight>
                  <a:schemeClr val="lt1"/>
                </a:highlight>
              </a:rPr>
              <a:t>Webinar 32.W3​ (12 CEUs)​</a:t>
            </a:r>
            <a:endParaRPr sz="2000" b="1">
              <a:solidFill>
                <a:schemeClr val="dk1"/>
              </a:solidFill>
              <a:highlight>
                <a:schemeClr val="lt1"/>
              </a:highlight>
            </a:endParaRPr>
          </a:p>
          <a:p>
            <a:pPr marL="0" lvl="0" indent="0" algn="l" rtl="0">
              <a:lnSpc>
                <a:spcPct val="115000"/>
              </a:lnSpc>
              <a:spcBef>
                <a:spcPts val="0"/>
              </a:spcBef>
              <a:spcAft>
                <a:spcPts val="0"/>
              </a:spcAft>
              <a:buNone/>
            </a:pPr>
            <a:r>
              <a:rPr lang="en-US" sz="2000" b="1">
                <a:solidFill>
                  <a:schemeClr val="dk1"/>
                </a:solidFill>
                <a:highlight>
                  <a:schemeClr val="lt1"/>
                </a:highlight>
              </a:rPr>
              <a:t>Mentoring/Peer Review</a:t>
            </a:r>
            <a:endParaRPr sz="2000" b="1">
              <a:solidFill>
                <a:schemeClr val="dk1"/>
              </a:solidFill>
              <a:highlight>
                <a:schemeClr val="lt1"/>
              </a:highlight>
            </a:endParaRPr>
          </a:p>
        </p:txBody>
      </p:sp>
      <p:pic>
        <p:nvPicPr>
          <p:cNvPr id="422" name="Google Shape;422;g1cc01c97fe7_0_6"/>
          <p:cNvPicPr preferRelativeResize="0"/>
          <p:nvPr/>
        </p:nvPicPr>
        <p:blipFill>
          <a:blip r:embed="rId7">
            <a:alphaModFix/>
          </a:blip>
          <a:stretch>
            <a:fillRect/>
          </a:stretch>
        </p:blipFill>
        <p:spPr>
          <a:xfrm>
            <a:off x="6294337" y="1351575"/>
            <a:ext cx="1749670" cy="2286000"/>
          </a:xfrm>
          <a:prstGeom prst="rect">
            <a:avLst/>
          </a:prstGeom>
          <a:noFill/>
          <a:ln>
            <a:noFill/>
          </a:ln>
        </p:spPr>
      </p:pic>
      <p:pic>
        <p:nvPicPr>
          <p:cNvPr id="423" name="Google Shape;423;g1cc01c97fe7_0_6"/>
          <p:cNvPicPr preferRelativeResize="0"/>
          <p:nvPr/>
        </p:nvPicPr>
        <p:blipFill rotWithShape="1">
          <a:blip r:embed="rId8">
            <a:alphaModFix/>
          </a:blip>
          <a:srcRect t="7476" r="14405" b="10097"/>
          <a:stretch/>
        </p:blipFill>
        <p:spPr>
          <a:xfrm>
            <a:off x="10097950" y="1546000"/>
            <a:ext cx="1749675" cy="1901625"/>
          </a:xfrm>
          <a:prstGeom prst="rect">
            <a:avLst/>
          </a:prstGeom>
          <a:noFill/>
          <a:ln>
            <a:noFill/>
          </a:ln>
        </p:spPr>
      </p:pic>
      <p:sp>
        <p:nvSpPr>
          <p:cNvPr id="424" name="Google Shape;424;g1cc01c97fe7_0_6"/>
          <p:cNvSpPr/>
          <p:nvPr/>
        </p:nvSpPr>
        <p:spPr>
          <a:xfrm>
            <a:off x="2406338" y="2820525"/>
            <a:ext cx="932400" cy="902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g1cc01c97fe7_0_6"/>
          <p:cNvSpPr/>
          <p:nvPr/>
        </p:nvSpPr>
        <p:spPr>
          <a:xfrm>
            <a:off x="5271638" y="2332975"/>
            <a:ext cx="932400" cy="902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g1cc01c97fe7_0_6"/>
          <p:cNvSpPr txBox="1"/>
          <p:nvPr/>
        </p:nvSpPr>
        <p:spPr>
          <a:xfrm>
            <a:off x="457200" y="4389913"/>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a:t>
            </a:r>
            <a:endParaRPr/>
          </a:p>
        </p:txBody>
      </p:sp>
      <p:sp>
        <p:nvSpPr>
          <p:cNvPr id="427" name="Google Shape;427;g1cc01c97fe7_0_6"/>
          <p:cNvSpPr txBox="1"/>
          <p:nvPr/>
        </p:nvSpPr>
        <p:spPr>
          <a:xfrm>
            <a:off x="3313800" y="5888275"/>
            <a:ext cx="7625100" cy="5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50" b="1" i="1">
                <a:solidFill>
                  <a:schemeClr val="dk1"/>
                </a:solidFill>
              </a:rPr>
              <a:t>Your path to excellence in Occupational Health!</a:t>
            </a:r>
            <a:endParaRPr sz="1200"/>
          </a:p>
        </p:txBody>
      </p:sp>
      <p:sp>
        <p:nvSpPr>
          <p:cNvPr id="428" name="Google Shape;428;g1cc01c97fe7_0_6"/>
          <p:cNvSpPr txBox="1"/>
          <p:nvPr/>
        </p:nvSpPr>
        <p:spPr>
          <a:xfrm>
            <a:off x="381000" y="4405350"/>
            <a:ext cx="29328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chemeClr val="dk1"/>
                </a:solidFill>
                <a:highlight>
                  <a:schemeClr val="lt1"/>
                </a:highlight>
              </a:rPr>
              <a:t>ISC 32.4​ (15 CEUs) Entry-Point​ Essentials</a:t>
            </a:r>
            <a:endParaRPr sz="2000" b="1">
              <a:solidFill>
                <a:schemeClr val="dk1"/>
              </a:solidFill>
              <a:highlight>
                <a:schemeClr val="lt1"/>
              </a:highlight>
            </a:endParaRPr>
          </a:p>
        </p:txBody>
      </p:sp>
      <p:sp>
        <p:nvSpPr>
          <p:cNvPr id="429" name="Google Shape;429;g1cc01c97fe7_0_6"/>
          <p:cNvSpPr txBox="1"/>
          <p:nvPr/>
        </p:nvSpPr>
        <p:spPr>
          <a:xfrm>
            <a:off x="10539750" y="2090650"/>
            <a:ext cx="8661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000" b="1">
              <a:solidFill>
                <a:schemeClr val="dk1"/>
              </a:solidFill>
              <a:highlight>
                <a:schemeClr val="accent5"/>
              </a:highlight>
            </a:endParaRPr>
          </a:p>
        </p:txBody>
      </p:sp>
      <p:sp>
        <p:nvSpPr>
          <p:cNvPr id="430" name="Google Shape;430;g1cc01c97fe7_0_6"/>
          <p:cNvSpPr txBox="1"/>
          <p:nvPr/>
        </p:nvSpPr>
        <p:spPr>
          <a:xfrm>
            <a:off x="3338750" y="4062813"/>
            <a:ext cx="29328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chemeClr val="dk1"/>
                </a:solidFill>
                <a:highlight>
                  <a:schemeClr val="lt1"/>
                </a:highlight>
              </a:rPr>
              <a:t>ISC 32.5 (15 CEUs) Advanced Programs</a:t>
            </a:r>
            <a:r>
              <a:rPr lang="en-US" sz="2000">
                <a:solidFill>
                  <a:schemeClr val="dk1"/>
                </a:solidFill>
                <a:highlight>
                  <a:schemeClr val="lt1"/>
                </a:highlight>
              </a:rPr>
              <a:t>​</a:t>
            </a:r>
            <a:endParaRPr sz="2000">
              <a:solidFill>
                <a:schemeClr val="dk1"/>
              </a:solidFill>
              <a:highlight>
                <a:schemeClr val="lt1"/>
              </a:highlight>
            </a:endParaRPr>
          </a:p>
        </p:txBody>
      </p:sp>
      <p:pic>
        <p:nvPicPr>
          <p:cNvPr id="431" name="Google Shape;431;g1cc01c97fe7_0_6"/>
          <p:cNvPicPr preferRelativeResize="0"/>
          <p:nvPr/>
        </p:nvPicPr>
        <p:blipFill rotWithShape="1">
          <a:blip r:embed="rId9">
            <a:alphaModFix/>
          </a:blip>
          <a:srcRect l="29514" r="23457"/>
          <a:stretch/>
        </p:blipFill>
        <p:spPr>
          <a:xfrm>
            <a:off x="8101663" y="1547977"/>
            <a:ext cx="1137785" cy="1354800"/>
          </a:xfrm>
          <a:prstGeom prst="rect">
            <a:avLst/>
          </a:prstGeom>
          <a:noFill/>
          <a:ln>
            <a:noFill/>
          </a:ln>
        </p:spPr>
      </p:pic>
      <p:sp>
        <p:nvSpPr>
          <p:cNvPr id="432" name="Google Shape;432;g1cc01c97fe7_0_6"/>
          <p:cNvSpPr/>
          <p:nvPr/>
        </p:nvSpPr>
        <p:spPr>
          <a:xfrm>
            <a:off x="9307938" y="1896400"/>
            <a:ext cx="721500" cy="6768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g1cc01c97fe7_0_6"/>
          <p:cNvPicPr preferRelativeResize="0"/>
          <p:nvPr/>
        </p:nvPicPr>
        <p:blipFill>
          <a:blip r:embed="rId10">
            <a:alphaModFix/>
          </a:blip>
          <a:stretch>
            <a:fillRect/>
          </a:stretch>
        </p:blipFill>
        <p:spPr>
          <a:xfrm>
            <a:off x="10093587" y="324625"/>
            <a:ext cx="1758450" cy="683849"/>
          </a:xfrm>
          <a:prstGeom prst="rect">
            <a:avLst/>
          </a:prstGeom>
          <a:noFill/>
          <a:ln>
            <a:noFill/>
          </a:ln>
        </p:spPr>
      </p:pic>
      <p:sp>
        <p:nvSpPr>
          <p:cNvPr id="434" name="Google Shape;434;g1cc01c97fe7_0_6"/>
          <p:cNvSpPr/>
          <p:nvPr/>
        </p:nvSpPr>
        <p:spPr>
          <a:xfrm>
            <a:off x="10539750" y="1725175"/>
            <a:ext cx="866100" cy="6840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rPr>
              <a:t>OHP</a:t>
            </a:r>
            <a:endParaRPr/>
          </a:p>
        </p:txBody>
      </p:sp>
      <p:sp>
        <p:nvSpPr>
          <p:cNvPr id="435" name="Google Shape;435;g1cc01c97fe7_0_6"/>
          <p:cNvSpPr txBox="1"/>
          <p:nvPr/>
        </p:nvSpPr>
        <p:spPr>
          <a:xfrm>
            <a:off x="3338750" y="5173113"/>
            <a:ext cx="6973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u="sng">
                <a:solidFill>
                  <a:schemeClr val="hlink"/>
                </a:solidFill>
                <a:hlinkClick r:id="rId11"/>
              </a:rPr>
              <a:t>https://www.orthopt.org/content/special-interest-groups/occupational-health/occupational-health-practitioner-certificate-program</a:t>
            </a:r>
            <a:r>
              <a:rPr lang="en-US" sz="1600" b="1">
                <a:solidFill>
                  <a:schemeClr val="dk1"/>
                </a:solidFill>
              </a:rPr>
              <a:t>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40"/>
        <p:cNvGrpSpPr/>
        <p:nvPr/>
      </p:nvGrpSpPr>
      <p:grpSpPr>
        <a:xfrm>
          <a:off x="0" y="0"/>
          <a:ext cx="0" cy="0"/>
          <a:chOff x="0" y="0"/>
          <a:chExt cx="0" cy="0"/>
        </a:xfrm>
      </p:grpSpPr>
      <p:pic>
        <p:nvPicPr>
          <p:cNvPr id="441" name="Google Shape;441;g1ad0f381358_0_52"/>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442" name="Google Shape;442;g1ad0f381358_0_52"/>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3" name="Google Shape;443;g1ad0f381358_0_52"/>
          <p:cNvPicPr preferRelativeResize="0"/>
          <p:nvPr/>
        </p:nvPicPr>
        <p:blipFill>
          <a:blip r:embed="rId5">
            <a:alphaModFix/>
          </a:blip>
          <a:stretch>
            <a:fillRect/>
          </a:stretch>
        </p:blipFill>
        <p:spPr>
          <a:xfrm>
            <a:off x="3814312" y="231395"/>
            <a:ext cx="4563375" cy="4563406"/>
          </a:xfrm>
          <a:prstGeom prst="rect">
            <a:avLst/>
          </a:prstGeom>
          <a:noFill/>
          <a:ln>
            <a:noFill/>
          </a:ln>
        </p:spPr>
      </p:pic>
      <p:sp>
        <p:nvSpPr>
          <p:cNvPr id="444" name="Google Shape;444;g1ad0f381358_0_52"/>
          <p:cNvSpPr txBox="1"/>
          <p:nvPr/>
        </p:nvSpPr>
        <p:spPr>
          <a:xfrm>
            <a:off x="1524005" y="4890007"/>
            <a:ext cx="9144000" cy="1655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ct val="78571"/>
              <a:buFont typeface="Arial"/>
              <a:buNone/>
            </a:pPr>
            <a:endParaRPr/>
          </a:p>
          <a:p>
            <a:pPr marL="0" lvl="0" indent="0" algn="ctr" rtl="0">
              <a:spcBef>
                <a:spcPts val="0"/>
              </a:spcBef>
              <a:spcAft>
                <a:spcPts val="0"/>
              </a:spcAft>
              <a:buClr>
                <a:schemeClr val="dk1"/>
              </a:buClr>
              <a:buSzPct val="41509"/>
              <a:buFont typeface="Arial"/>
              <a:buNone/>
            </a:pPr>
            <a:r>
              <a:rPr lang="en-US" sz="2650" u="sng">
                <a:solidFill>
                  <a:srgbClr val="0083A9"/>
                </a:solidFill>
                <a:hlinkClick r:id="rId6">
                  <a:extLst>
                    <a:ext uri="{A12FA001-AC4F-418D-AE19-62706E023703}">
                      <ahyp:hlinkClr xmlns:ahyp="http://schemas.microsoft.com/office/drawing/2018/hyperlinkcolor" val="tx"/>
                    </a:ext>
                  </a:extLst>
                </a:hlinkClick>
              </a:rPr>
              <a:t>Occupational Health Practitioner Certificate - Academy of Orthopaedic Physical Therapy (AOPT)</a:t>
            </a:r>
            <a:endParaRPr sz="2650">
              <a:solidFill>
                <a:srgbClr val="0083A9"/>
              </a:solidFill>
            </a:endParaRPr>
          </a:p>
          <a:p>
            <a:pPr marL="0" marR="0" lvl="0" indent="0" algn="ctr" rtl="0">
              <a:lnSpc>
                <a:spcPct val="90000"/>
              </a:lnSpc>
              <a:spcBef>
                <a:spcPts val="1000"/>
              </a:spcBef>
              <a:spcAft>
                <a:spcPts val="0"/>
              </a:spcAft>
              <a:buClr>
                <a:srgbClr val="0083A9"/>
              </a:buClr>
              <a:buSzPct val="100000"/>
              <a:buFont typeface="Arial"/>
              <a:buNone/>
            </a:pPr>
            <a:endParaRPr sz="2400">
              <a:solidFill>
                <a:srgbClr val="0083A9"/>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100000"/>
              <a:buFont typeface="Arial"/>
              <a:buNone/>
            </a:pPr>
            <a:endParaRPr sz="2400" b="0" i="0" u="none" strike="noStrike" cap="none">
              <a:solidFill>
                <a:srgbClr val="00558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49"/>
        <p:cNvGrpSpPr/>
        <p:nvPr/>
      </p:nvGrpSpPr>
      <p:grpSpPr>
        <a:xfrm>
          <a:off x="0" y="0"/>
          <a:ext cx="0" cy="0"/>
          <a:chOff x="0" y="0"/>
          <a:chExt cx="0" cy="0"/>
        </a:xfrm>
      </p:grpSpPr>
      <p:sp>
        <p:nvSpPr>
          <p:cNvPr id="450" name="Google Shape;450;g208f4f6239d_0_536"/>
          <p:cNvSpPr txBox="1">
            <a:spLocks noGrp="1"/>
          </p:cNvSpPr>
          <p:nvPr>
            <p:ph type="title"/>
          </p:nvPr>
        </p:nvSpPr>
        <p:spPr>
          <a:xfrm>
            <a:off x="152400" y="116338"/>
            <a:ext cx="101952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Savings Calculator</a:t>
            </a:r>
            <a:endParaRPr b="1">
              <a:solidFill>
                <a:srgbClr val="0083A9"/>
              </a:solidFill>
            </a:endParaRPr>
          </a:p>
        </p:txBody>
      </p:sp>
      <p:sp>
        <p:nvSpPr>
          <p:cNvPr id="451" name="Google Shape;451;g208f4f6239d_0_536"/>
          <p:cNvSpPr txBox="1">
            <a:spLocks noGrp="1"/>
          </p:cNvSpPr>
          <p:nvPr>
            <p:ph type="body" idx="1"/>
          </p:nvPr>
        </p:nvSpPr>
        <p:spPr>
          <a:xfrm>
            <a:off x="7504403" y="116350"/>
            <a:ext cx="4543500" cy="7389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https://www.osha.gov/safetypays/estimator</a:t>
            </a:r>
            <a:endParaRPr/>
          </a:p>
          <a:p>
            <a:pPr marL="0" lvl="0" indent="0" algn="l" rtl="0">
              <a:spcBef>
                <a:spcPts val="0"/>
              </a:spcBef>
              <a:spcAft>
                <a:spcPts val="0"/>
              </a:spcAft>
              <a:buNone/>
            </a:pPr>
            <a:endParaRPr/>
          </a:p>
        </p:txBody>
      </p:sp>
      <p:sp>
        <p:nvSpPr>
          <p:cNvPr id="452" name="Google Shape;452;g208f4f6239d_0_536"/>
          <p:cNvSpPr/>
          <p:nvPr/>
        </p:nvSpPr>
        <p:spPr>
          <a:xfrm>
            <a:off x="7851900" y="3588000"/>
            <a:ext cx="4340100" cy="32700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g208f4f6239d_0_536"/>
          <p:cNvPicPr preferRelativeResize="0"/>
          <p:nvPr/>
        </p:nvPicPr>
        <p:blipFill>
          <a:blip r:embed="rId4">
            <a:alphaModFix/>
          </a:blip>
          <a:stretch>
            <a:fillRect/>
          </a:stretch>
        </p:blipFill>
        <p:spPr>
          <a:xfrm>
            <a:off x="916825" y="913375"/>
            <a:ext cx="10358350" cy="6002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58"/>
        <p:cNvGrpSpPr/>
        <p:nvPr/>
      </p:nvGrpSpPr>
      <p:grpSpPr>
        <a:xfrm>
          <a:off x="0" y="0"/>
          <a:ext cx="0" cy="0"/>
          <a:chOff x="0" y="0"/>
          <a:chExt cx="0" cy="0"/>
        </a:xfrm>
      </p:grpSpPr>
      <p:sp>
        <p:nvSpPr>
          <p:cNvPr id="459" name="Google Shape;459;g208f4f6239d_0_558"/>
          <p:cNvSpPr txBox="1">
            <a:spLocks noGrp="1"/>
          </p:cNvSpPr>
          <p:nvPr>
            <p:ph type="title"/>
          </p:nvPr>
        </p:nvSpPr>
        <p:spPr>
          <a:xfrm>
            <a:off x="152400" y="116338"/>
            <a:ext cx="101952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Savings Calculator</a:t>
            </a:r>
            <a:endParaRPr b="1">
              <a:solidFill>
                <a:srgbClr val="0083A9"/>
              </a:solidFill>
            </a:endParaRPr>
          </a:p>
        </p:txBody>
      </p:sp>
      <p:sp>
        <p:nvSpPr>
          <p:cNvPr id="460" name="Google Shape;460;g208f4f6239d_0_558"/>
          <p:cNvSpPr txBox="1">
            <a:spLocks noGrp="1"/>
          </p:cNvSpPr>
          <p:nvPr>
            <p:ph type="body" idx="1"/>
          </p:nvPr>
        </p:nvSpPr>
        <p:spPr>
          <a:xfrm>
            <a:off x="7504403" y="116350"/>
            <a:ext cx="4543500" cy="7389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https://www.osha.gov/safetypays/estimator</a:t>
            </a:r>
            <a:endParaRPr/>
          </a:p>
          <a:p>
            <a:pPr marL="0" lvl="0" indent="0" algn="l" rtl="0">
              <a:spcBef>
                <a:spcPts val="0"/>
              </a:spcBef>
              <a:spcAft>
                <a:spcPts val="0"/>
              </a:spcAft>
              <a:buNone/>
            </a:pPr>
            <a:endParaRPr/>
          </a:p>
        </p:txBody>
      </p:sp>
      <p:sp>
        <p:nvSpPr>
          <p:cNvPr id="461" name="Google Shape;461;g208f4f6239d_0_558"/>
          <p:cNvSpPr/>
          <p:nvPr/>
        </p:nvSpPr>
        <p:spPr>
          <a:xfrm>
            <a:off x="7851900" y="3588000"/>
            <a:ext cx="4340100" cy="32700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g208f4f6239d_0_558"/>
          <p:cNvPicPr preferRelativeResize="0"/>
          <p:nvPr/>
        </p:nvPicPr>
        <p:blipFill rotWithShape="1">
          <a:blip r:embed="rId4">
            <a:alphaModFix/>
          </a:blip>
          <a:srcRect l="-857" t="48248"/>
          <a:stretch/>
        </p:blipFill>
        <p:spPr>
          <a:xfrm>
            <a:off x="0" y="1159513"/>
            <a:ext cx="12047901" cy="4538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67"/>
        <p:cNvGrpSpPr/>
        <p:nvPr/>
      </p:nvGrpSpPr>
      <p:grpSpPr>
        <a:xfrm>
          <a:off x="0" y="0"/>
          <a:ext cx="0" cy="0"/>
          <a:chOff x="0" y="0"/>
          <a:chExt cx="0" cy="0"/>
        </a:xfrm>
      </p:grpSpPr>
      <p:pic>
        <p:nvPicPr>
          <p:cNvPr id="468" name="Google Shape;468;g20e8639cff5_0_1452"/>
          <p:cNvPicPr preferRelativeResize="0"/>
          <p:nvPr/>
        </p:nvPicPr>
        <p:blipFill>
          <a:blip r:embed="rId3">
            <a:alphaModFix/>
          </a:blip>
          <a:stretch>
            <a:fillRect/>
          </a:stretch>
        </p:blipFill>
        <p:spPr>
          <a:xfrm>
            <a:off x="0" y="1"/>
            <a:ext cx="12191999" cy="6858000"/>
          </a:xfrm>
          <a:prstGeom prst="rect">
            <a:avLst/>
          </a:prstGeom>
          <a:noFill/>
          <a:ln>
            <a:noFill/>
          </a:ln>
        </p:spPr>
      </p:pic>
      <p:sp>
        <p:nvSpPr>
          <p:cNvPr id="469" name="Google Shape;469;g20e8639cff5_0_1452"/>
          <p:cNvSpPr/>
          <p:nvPr/>
        </p:nvSpPr>
        <p:spPr>
          <a:xfrm>
            <a:off x="58125" y="2231750"/>
            <a:ext cx="828300" cy="4503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g20e8639cff5_0_1452"/>
          <p:cNvSpPr/>
          <p:nvPr/>
        </p:nvSpPr>
        <p:spPr>
          <a:xfrm>
            <a:off x="7882200" y="3987100"/>
            <a:ext cx="1288800" cy="10245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g20e8639cff5_0_1452"/>
          <p:cNvSpPr/>
          <p:nvPr/>
        </p:nvSpPr>
        <p:spPr>
          <a:xfrm>
            <a:off x="7689100" y="5631700"/>
            <a:ext cx="2005200" cy="8136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0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69"/>
                                        </p:tgtEl>
                                      </p:cBhvr>
                                    </p:animEffect>
                                    <p:set>
                                      <p:cBhvr>
                                        <p:cTn id="12" dur="1" fill="hold">
                                          <p:stCondLst>
                                            <p:cond delay="1000"/>
                                          </p:stCondLst>
                                        </p:cTn>
                                        <p:tgtEl>
                                          <p:spTgt spid="46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0"/>
                                        </p:tgtEl>
                                        <p:attrNameLst>
                                          <p:attrName>style.visibility</p:attrName>
                                        </p:attrNameLst>
                                      </p:cBhvr>
                                      <p:to>
                                        <p:strVal val="visible"/>
                                      </p:to>
                                    </p:set>
                                    <p:animEffect transition="in" filter="fade">
                                      <p:cBhvr>
                                        <p:cTn id="17" dur="1000"/>
                                        <p:tgtEl>
                                          <p:spTgt spid="4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70"/>
                                        </p:tgtEl>
                                      </p:cBhvr>
                                    </p:animEffect>
                                    <p:set>
                                      <p:cBhvr>
                                        <p:cTn id="22" dur="1" fill="hold">
                                          <p:stCondLst>
                                            <p:cond delay="1000"/>
                                          </p:stCondLst>
                                        </p:cTn>
                                        <p:tgtEl>
                                          <p:spTgt spid="4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
                                        </p:tgtEl>
                                        <p:attrNameLst>
                                          <p:attrName>style.visibility</p:attrName>
                                        </p:attrNameLst>
                                      </p:cBhvr>
                                      <p:to>
                                        <p:strVal val="visible"/>
                                      </p:to>
                                    </p:set>
                                    <p:animEffect transition="in" filter="fade">
                                      <p:cBhvr>
                                        <p:cTn id="27" dur="1000"/>
                                        <p:tgtEl>
                                          <p:spTgt spid="4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71"/>
                                        </p:tgtEl>
                                      </p:cBhvr>
                                    </p:animEffect>
                                    <p:set>
                                      <p:cBhvr>
                                        <p:cTn id="32" dur="1" fill="hold">
                                          <p:stCondLst>
                                            <p:cond delay="1000"/>
                                          </p:stCondLst>
                                        </p:cTn>
                                        <p:tgtEl>
                                          <p:spTgt spid="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76"/>
        <p:cNvGrpSpPr/>
        <p:nvPr/>
      </p:nvGrpSpPr>
      <p:grpSpPr>
        <a:xfrm>
          <a:off x="0" y="0"/>
          <a:ext cx="0" cy="0"/>
          <a:chOff x="0" y="0"/>
          <a:chExt cx="0" cy="0"/>
        </a:xfrm>
      </p:grpSpPr>
      <p:sp>
        <p:nvSpPr>
          <p:cNvPr id="477" name="Google Shape;477;g199ae225f66_0_44"/>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Scenario Discussion</a:t>
            </a:r>
            <a:endParaRPr b="1">
              <a:solidFill>
                <a:srgbClr val="0083A9"/>
              </a:solidFill>
            </a:endParaRPr>
          </a:p>
        </p:txBody>
      </p:sp>
      <p:sp>
        <p:nvSpPr>
          <p:cNvPr id="478" name="Google Shape;478;g199ae225f66_0_44"/>
          <p:cNvSpPr txBox="1">
            <a:spLocks noGrp="1"/>
          </p:cNvSpPr>
          <p:nvPr>
            <p:ph type="body" idx="1"/>
          </p:nvPr>
        </p:nvSpPr>
        <p:spPr>
          <a:xfrm>
            <a:off x="457200" y="1725728"/>
            <a:ext cx="10736400" cy="39894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US" sz="4300" b="0">
                <a:solidFill>
                  <a:srgbClr val="0083A9"/>
                </a:solidFill>
              </a:rPr>
              <a:t>What are ways we can provide the best possible trajectory for Randy either before or after an injury?</a:t>
            </a:r>
            <a:endParaRPr sz="4300" b="0">
              <a:solidFill>
                <a:srgbClr val="0083A9"/>
              </a:solidFill>
            </a:endParaRPr>
          </a:p>
          <a:p>
            <a:pPr marL="0" lvl="0" indent="0" algn="l" rtl="0">
              <a:spcBef>
                <a:spcPts val="0"/>
              </a:spcBef>
              <a:spcAft>
                <a:spcPts val="0"/>
              </a:spcAft>
              <a:buNone/>
            </a:pPr>
            <a:endParaRPr sz="7400" b="0">
              <a:solidFill>
                <a:srgbClr val="0083A9"/>
              </a:solidFill>
            </a:endParaRPr>
          </a:p>
          <a:p>
            <a:pPr marL="514350" lvl="0" indent="-481330" algn="l" rtl="0">
              <a:spcBef>
                <a:spcPts val="0"/>
              </a:spcBef>
              <a:spcAft>
                <a:spcPts val="0"/>
              </a:spcAft>
              <a:buClr>
                <a:schemeClr val="dk1"/>
              </a:buClr>
              <a:buSzPts val="1600"/>
              <a:buFont typeface="Arial"/>
              <a:buNone/>
            </a:pPr>
            <a:endParaRPr/>
          </a:p>
          <a:p>
            <a:pPr marL="0" lvl="0" indent="0" algn="l" rtl="0">
              <a:spcBef>
                <a:spcPts val="0"/>
              </a:spcBef>
              <a:spcAft>
                <a:spcPts val="0"/>
              </a:spcAft>
              <a:buClr>
                <a:schemeClr val="dk1"/>
              </a:buClr>
              <a:buSzPts val="1600"/>
              <a:buFont typeface="Arial"/>
              <a:buNone/>
            </a:pPr>
            <a:endParaRPr/>
          </a:p>
        </p:txBody>
      </p:sp>
      <p:pic>
        <p:nvPicPr>
          <p:cNvPr id="479" name="Google Shape;479;g199ae225f66_0_44"/>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480" name="Google Shape;480;g199ae225f66_0_44"/>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1" name="Google Shape;481;g199ae225f66_0_44"/>
          <p:cNvPicPr preferRelativeResize="0"/>
          <p:nvPr/>
        </p:nvPicPr>
        <p:blipFill>
          <a:blip r:embed="rId5">
            <a:alphaModFix/>
          </a:blip>
          <a:stretch>
            <a:fillRect/>
          </a:stretch>
        </p:blipFill>
        <p:spPr>
          <a:xfrm>
            <a:off x="8513875" y="3761525"/>
            <a:ext cx="3678125" cy="3096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3"/>
        <p:cNvGrpSpPr/>
        <p:nvPr/>
      </p:nvGrpSpPr>
      <p:grpSpPr>
        <a:xfrm>
          <a:off x="0" y="0"/>
          <a:ext cx="0" cy="0"/>
          <a:chOff x="0" y="0"/>
          <a:chExt cx="0" cy="0"/>
        </a:xfrm>
      </p:grpSpPr>
      <p:sp>
        <p:nvSpPr>
          <p:cNvPr id="144" name="Google Shape;144;g1d2c6e8cddd_0_44"/>
          <p:cNvSpPr txBox="1">
            <a:spLocks noGrp="1"/>
          </p:cNvSpPr>
          <p:nvPr>
            <p:ph type="title"/>
          </p:nvPr>
        </p:nvSpPr>
        <p:spPr>
          <a:xfrm>
            <a:off x="616500" y="320275"/>
            <a:ext cx="2812500" cy="3387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b="1">
                <a:solidFill>
                  <a:srgbClr val="0083A9"/>
                </a:solidFill>
              </a:rPr>
              <a:t>RTW CPG</a:t>
            </a:r>
            <a:r>
              <a:rPr lang="en-US" b="1"/>
              <a:t>:</a:t>
            </a:r>
            <a:endParaRPr b="1"/>
          </a:p>
          <a:p>
            <a:pPr marL="0" lvl="0" indent="0" algn="l" rtl="0">
              <a:spcBef>
                <a:spcPts val="0"/>
              </a:spcBef>
              <a:spcAft>
                <a:spcPts val="0"/>
              </a:spcAft>
              <a:buNone/>
            </a:pPr>
            <a:endParaRPr/>
          </a:p>
          <a:p>
            <a:pPr marL="0" lvl="0" indent="0" algn="ctr" rtl="0">
              <a:spcBef>
                <a:spcPts val="0"/>
              </a:spcBef>
              <a:spcAft>
                <a:spcPts val="0"/>
              </a:spcAft>
              <a:buNone/>
            </a:pPr>
            <a:r>
              <a:rPr lang="en-US">
                <a:solidFill>
                  <a:srgbClr val="0083A9"/>
                </a:solidFill>
              </a:rPr>
              <a:t>Old Way</a:t>
            </a:r>
            <a:endParaRPr>
              <a:solidFill>
                <a:srgbClr val="0083A9"/>
              </a:solidFill>
            </a:endParaRPr>
          </a:p>
          <a:p>
            <a:pPr marL="0" lvl="0" indent="0" algn="ctr" rtl="0">
              <a:spcBef>
                <a:spcPts val="0"/>
              </a:spcBef>
              <a:spcAft>
                <a:spcPts val="0"/>
              </a:spcAft>
              <a:buNone/>
            </a:pPr>
            <a:r>
              <a:rPr lang="en-US">
                <a:solidFill>
                  <a:srgbClr val="0083A9"/>
                </a:solidFill>
              </a:rPr>
              <a:t>vs.</a:t>
            </a:r>
            <a:endParaRPr sz="2000">
              <a:solidFill>
                <a:srgbClr val="0083A9"/>
              </a:solidFill>
            </a:endParaRPr>
          </a:p>
          <a:p>
            <a:pPr marL="0" lvl="0" indent="0" algn="ctr" rtl="0">
              <a:spcBef>
                <a:spcPts val="0"/>
              </a:spcBef>
              <a:spcAft>
                <a:spcPts val="0"/>
              </a:spcAft>
              <a:buNone/>
            </a:pPr>
            <a:r>
              <a:rPr lang="en-US">
                <a:solidFill>
                  <a:srgbClr val="0083A9"/>
                </a:solidFill>
              </a:rPr>
              <a:t>New Way</a:t>
            </a:r>
            <a:endParaRPr>
              <a:solidFill>
                <a:srgbClr val="0083A9"/>
              </a:solidFill>
            </a:endParaRPr>
          </a:p>
        </p:txBody>
      </p:sp>
      <p:pic>
        <p:nvPicPr>
          <p:cNvPr id="145" name="Google Shape;145;g1d2c6e8cddd_0_44"/>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146" name="Google Shape;146;g1d2c6e8cddd_0_44"/>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7" name="Google Shape;147;g1d2c6e8cddd_0_44"/>
          <p:cNvPicPr preferRelativeResize="0"/>
          <p:nvPr/>
        </p:nvPicPr>
        <p:blipFill rotWithShape="1">
          <a:blip r:embed="rId5">
            <a:alphaModFix/>
          </a:blip>
          <a:srcRect l="28123" t="23817" r="28913" b="23041"/>
          <a:stretch/>
        </p:blipFill>
        <p:spPr>
          <a:xfrm>
            <a:off x="3942325" y="-80475"/>
            <a:ext cx="8249674" cy="6938476"/>
          </a:xfrm>
          <a:prstGeom prst="rect">
            <a:avLst/>
          </a:prstGeom>
          <a:noFill/>
          <a:ln>
            <a:noFill/>
          </a:ln>
          <a:effectLst>
            <a:outerShdw blurRad="57150" dist="57150" dir="5400000" algn="bl" rotWithShape="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86"/>
        <p:cNvGrpSpPr/>
        <p:nvPr/>
      </p:nvGrpSpPr>
      <p:grpSpPr>
        <a:xfrm>
          <a:off x="0" y="0"/>
          <a:ext cx="0" cy="0"/>
          <a:chOff x="0" y="0"/>
          <a:chExt cx="0" cy="0"/>
        </a:xfrm>
      </p:grpSpPr>
      <p:sp>
        <p:nvSpPr>
          <p:cNvPr id="487" name="Google Shape;487;g1ee162d6a47_0_33"/>
          <p:cNvSpPr txBox="1">
            <a:spLocks noGrp="1"/>
          </p:cNvSpPr>
          <p:nvPr>
            <p:ph type="title"/>
          </p:nvPr>
        </p:nvSpPr>
        <p:spPr>
          <a:xfrm>
            <a:off x="8022241" y="200578"/>
            <a:ext cx="3427800" cy="1289318"/>
          </a:xfrm>
          <a:prstGeom prst="rect">
            <a:avLst/>
          </a:prstGeom>
          <a:noFill/>
          <a:ln w="19050" cap="flat" cmpd="sng">
            <a:solidFill>
              <a:schemeClr val="dk1"/>
            </a:solidFill>
            <a:prstDash val="lgDashDot"/>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3A9"/>
              </a:buClr>
              <a:buSzPts val="4400"/>
              <a:buFont typeface="Corbel"/>
              <a:buNone/>
            </a:pPr>
            <a:r>
              <a:rPr lang="en-US" dirty="0">
                <a:solidFill>
                  <a:srgbClr val="0083A9"/>
                </a:solidFill>
                <a:latin typeface="Corbel"/>
                <a:ea typeface="Corbel"/>
                <a:cs typeface="Corbel"/>
                <a:sym typeface="Corbel"/>
              </a:rPr>
              <a:t>Summary </a:t>
            </a:r>
            <a:endParaRPr dirty="0">
              <a:solidFill>
                <a:srgbClr val="0083A9"/>
              </a:solidFill>
            </a:endParaRPr>
          </a:p>
        </p:txBody>
      </p:sp>
      <p:sp>
        <p:nvSpPr>
          <p:cNvPr id="488" name="Google Shape;488;g1ee162d6a47_0_33"/>
          <p:cNvSpPr/>
          <p:nvPr/>
        </p:nvSpPr>
        <p:spPr>
          <a:xfrm>
            <a:off x="604528" y="296664"/>
            <a:ext cx="6227400" cy="1267737"/>
          </a:xfrm>
          <a:prstGeom prst="wedgeRoundRectCallout">
            <a:avLst>
              <a:gd name="adj1" fmla="val -20833"/>
              <a:gd name="adj2" fmla="val 62500"/>
              <a:gd name="adj3" fmla="val 0"/>
            </a:avLst>
          </a:prstGeom>
          <a:solidFill>
            <a:schemeClr val="lt2"/>
          </a:solidFill>
          <a:ln w="9525" cap="flat" cmpd="sng">
            <a:solidFill>
              <a:schemeClr val="dk2"/>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2400" dirty="0">
                <a:solidFill>
                  <a:srgbClr val="0083A9"/>
                </a:solidFill>
              </a:rPr>
              <a:t>PTs can provide entry point care with notable benefits for the employer and the employee</a:t>
            </a:r>
            <a:endParaRPr sz="2400" dirty="0">
              <a:solidFill>
                <a:srgbClr val="0083A9"/>
              </a:solidFill>
            </a:endParaRPr>
          </a:p>
          <a:p>
            <a:pPr marL="0" lvl="0" indent="0" algn="l" rtl="0">
              <a:spcBef>
                <a:spcPts val="0"/>
              </a:spcBef>
              <a:spcAft>
                <a:spcPts val="0"/>
              </a:spcAft>
              <a:buNone/>
            </a:pPr>
            <a:endParaRPr dirty="0"/>
          </a:p>
        </p:txBody>
      </p:sp>
      <p:sp>
        <p:nvSpPr>
          <p:cNvPr id="489" name="Google Shape;489;g1ee162d6a47_0_33"/>
          <p:cNvSpPr/>
          <p:nvPr/>
        </p:nvSpPr>
        <p:spPr>
          <a:xfrm>
            <a:off x="5689927" y="1575321"/>
            <a:ext cx="5760114" cy="13401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dirty="0">
                <a:solidFill>
                  <a:srgbClr val="0083A9"/>
                </a:solidFill>
              </a:rPr>
              <a:t>The Work Rehabilitation CPG highlights current best practice for occupational health practitioners </a:t>
            </a:r>
            <a:endParaRPr sz="2400" dirty="0">
              <a:solidFill>
                <a:srgbClr val="0083A9"/>
              </a:solidFill>
            </a:endParaRPr>
          </a:p>
          <a:p>
            <a:pPr marL="0" lvl="0" indent="0" algn="l" rtl="0">
              <a:spcBef>
                <a:spcPts val="0"/>
              </a:spcBef>
              <a:spcAft>
                <a:spcPts val="0"/>
              </a:spcAft>
              <a:buNone/>
            </a:pPr>
            <a:endParaRPr dirty="0"/>
          </a:p>
        </p:txBody>
      </p:sp>
      <p:sp>
        <p:nvSpPr>
          <p:cNvPr id="490" name="Google Shape;490;g1ee162d6a47_0_33"/>
          <p:cNvSpPr/>
          <p:nvPr/>
        </p:nvSpPr>
        <p:spPr>
          <a:xfrm>
            <a:off x="604528" y="3000845"/>
            <a:ext cx="6227400" cy="1457101"/>
          </a:xfrm>
          <a:prstGeom prst="wedgeRoundRectCallout">
            <a:avLst>
              <a:gd name="adj1" fmla="val -20833"/>
              <a:gd name="adj2" fmla="val 62500"/>
              <a:gd name="adj3" fmla="val 0"/>
            </a:avLst>
          </a:prstGeom>
          <a:solidFill>
            <a:schemeClr val="lt2"/>
          </a:solidFill>
          <a:ln w="9525"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dirty="0">
                <a:solidFill>
                  <a:srgbClr val="0083A9"/>
                </a:solidFill>
              </a:rPr>
              <a:t>Communication between stakeholders is critical to achieve the maximum value for the services provided</a:t>
            </a:r>
            <a:endParaRPr sz="2400" dirty="0">
              <a:solidFill>
                <a:srgbClr val="0083A9"/>
              </a:solidFill>
            </a:endParaRPr>
          </a:p>
          <a:p>
            <a:pPr marL="0" lvl="0" indent="0" algn="l" rtl="0">
              <a:spcBef>
                <a:spcPts val="0"/>
              </a:spcBef>
              <a:spcAft>
                <a:spcPts val="0"/>
              </a:spcAft>
              <a:buNone/>
            </a:pPr>
            <a:endParaRPr dirty="0"/>
          </a:p>
        </p:txBody>
      </p:sp>
      <p:sp>
        <p:nvSpPr>
          <p:cNvPr id="491" name="Google Shape;491;g1ee162d6a47_0_33"/>
          <p:cNvSpPr/>
          <p:nvPr/>
        </p:nvSpPr>
        <p:spPr>
          <a:xfrm>
            <a:off x="5651582" y="3872450"/>
            <a:ext cx="5836805" cy="1635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dirty="0">
                <a:solidFill>
                  <a:srgbClr val="0083A9"/>
                </a:solidFill>
              </a:rPr>
              <a:t>Legal precautions should be considered but are not barriers to entry point care for physical therapists</a:t>
            </a:r>
            <a:endParaRPr sz="2400" dirty="0">
              <a:solidFill>
                <a:srgbClr val="0083A9"/>
              </a:solidFill>
            </a:endParaRPr>
          </a:p>
          <a:p>
            <a:pPr marL="0" lvl="0" indent="0" algn="l" rtl="0">
              <a:spcBef>
                <a:spcPts val="0"/>
              </a:spcBef>
              <a:spcAft>
                <a:spcPts val="0"/>
              </a:spcAft>
              <a:buNone/>
            </a:pPr>
            <a:endParaRPr dirty="0"/>
          </a:p>
        </p:txBody>
      </p:sp>
      <p:sp>
        <p:nvSpPr>
          <p:cNvPr id="492" name="Google Shape;492;g1ee162d6a47_0_33"/>
          <p:cNvSpPr/>
          <p:nvPr/>
        </p:nvSpPr>
        <p:spPr>
          <a:xfrm>
            <a:off x="604529" y="5279922"/>
            <a:ext cx="6227400" cy="1365077"/>
          </a:xfrm>
          <a:prstGeom prst="wedgeRoundRectCallout">
            <a:avLst>
              <a:gd name="adj1" fmla="val -20833"/>
              <a:gd name="adj2" fmla="val 62500"/>
              <a:gd name="adj3" fmla="val 0"/>
            </a:avLst>
          </a:prstGeom>
          <a:solidFill>
            <a:schemeClr val="lt2"/>
          </a:solidFill>
          <a:ln w="9525"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dirty="0">
                <a:solidFill>
                  <a:srgbClr val="0083A9"/>
                </a:solidFill>
              </a:rPr>
              <a:t>The OHP program provides for employers a list of qualified individuals to perform occupational health services</a:t>
            </a:r>
            <a:endParaRPr sz="2400" dirty="0">
              <a:solidFill>
                <a:srgbClr val="0083A9"/>
              </a:solidFill>
            </a:endParaRPr>
          </a:p>
          <a:p>
            <a:pPr marL="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97"/>
        <p:cNvGrpSpPr/>
        <p:nvPr/>
      </p:nvGrpSpPr>
      <p:grpSpPr>
        <a:xfrm>
          <a:off x="0" y="0"/>
          <a:ext cx="0" cy="0"/>
          <a:chOff x="0" y="0"/>
          <a:chExt cx="0" cy="0"/>
        </a:xfrm>
      </p:grpSpPr>
      <p:sp>
        <p:nvSpPr>
          <p:cNvPr id="498" name="Google Shape;498;g1ee162d6a47_0_55"/>
          <p:cNvSpPr txBox="1">
            <a:spLocks noGrp="1"/>
          </p:cNvSpPr>
          <p:nvPr>
            <p:ph type="title"/>
          </p:nvPr>
        </p:nvSpPr>
        <p:spPr>
          <a:xfrm>
            <a:off x="998350" y="610363"/>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chemeClr val="dk1"/>
                </a:solidFill>
              </a:rPr>
              <a:t>References</a:t>
            </a:r>
            <a:endParaRPr>
              <a:solidFill>
                <a:schemeClr val="dk1"/>
              </a:solidFill>
            </a:endParaRPr>
          </a:p>
        </p:txBody>
      </p:sp>
      <p:sp>
        <p:nvSpPr>
          <p:cNvPr id="499" name="Google Shape;499;g1ee162d6a47_0_55"/>
          <p:cNvSpPr txBox="1">
            <a:spLocks noGrp="1"/>
          </p:cNvSpPr>
          <p:nvPr>
            <p:ph type="body" idx="1"/>
          </p:nvPr>
        </p:nvSpPr>
        <p:spPr>
          <a:xfrm>
            <a:off x="859254" y="1492650"/>
            <a:ext cx="9829800" cy="3872700"/>
          </a:xfrm>
          <a:prstGeom prst="rect">
            <a:avLst/>
          </a:prstGeom>
          <a:noFill/>
          <a:ln>
            <a:noFill/>
          </a:ln>
        </p:spPr>
        <p:txBody>
          <a:bodyPr spcFirstLastPara="1" wrap="square" lIns="91425" tIns="45700" rIns="91425" bIns="45700" anchor="t" anchorCtr="0">
            <a:normAutofit fontScale="25000" lnSpcReduction="20000"/>
          </a:bodyPr>
          <a:lstStyle/>
          <a:p>
            <a:pPr marL="731520" lvl="0" indent="-457200" algn="l" rtl="0">
              <a:spcBef>
                <a:spcPts val="0"/>
              </a:spcBef>
              <a:spcAft>
                <a:spcPts val="0"/>
              </a:spcAft>
              <a:buSzPct val="100000"/>
              <a:buFont typeface="+mj-lt"/>
              <a:buAutoNum type="arabicPeriod"/>
            </a:pPr>
            <a:r>
              <a:rPr lang="en-US" sz="6400" b="0" dirty="0" err="1"/>
              <a:t>Arnetz</a:t>
            </a:r>
            <a:r>
              <a:rPr lang="en-US" sz="6400" b="0" dirty="0"/>
              <a:t> BB, </a:t>
            </a:r>
            <a:r>
              <a:rPr lang="en-US" sz="6400" b="0" dirty="0" err="1"/>
              <a:t>Sjögren</a:t>
            </a:r>
            <a:r>
              <a:rPr lang="en-US" sz="6400" b="0" dirty="0"/>
              <a:t> B, </a:t>
            </a:r>
            <a:r>
              <a:rPr lang="en-US" sz="6400" b="0" dirty="0" err="1"/>
              <a:t>Rydéhn</a:t>
            </a:r>
            <a:r>
              <a:rPr lang="en-US" sz="6400" b="0" dirty="0"/>
              <a:t> B, Meisel R. Early workplace intervention for employees with musculoskeletal-related absenteeism: a prospective controlled intervention study. J </a:t>
            </a:r>
            <a:r>
              <a:rPr lang="en-US" sz="6400" b="0" dirty="0" err="1"/>
              <a:t>Occup</a:t>
            </a:r>
            <a:r>
              <a:rPr lang="en-US" sz="6400" b="0" dirty="0"/>
              <a:t> Environ Med. 2003;45:499-506. </a:t>
            </a:r>
            <a:r>
              <a:rPr lang="en-US" sz="6400" b="0" u="sng" dirty="0">
                <a:solidFill>
                  <a:schemeClr val="hlink"/>
                </a:solidFill>
                <a:hlinkClick r:id="rId3"/>
              </a:rPr>
              <a:t>https://doi.org/10.1097/01.jom.0000063628.37065.45</a:t>
            </a:r>
            <a:endParaRPr lang="en-US" sz="6400" b="0" u="sng" dirty="0">
              <a:solidFill>
                <a:schemeClr val="hlink"/>
              </a:solidFill>
            </a:endParaRPr>
          </a:p>
          <a:p>
            <a:pPr marL="731520" lvl="0" indent="-457200" algn="l" rtl="0">
              <a:spcBef>
                <a:spcPts val="0"/>
              </a:spcBef>
              <a:spcAft>
                <a:spcPts val="0"/>
              </a:spcAft>
              <a:buSzPct val="100000"/>
              <a:buFont typeface="+mj-lt"/>
              <a:buAutoNum type="arabicPeriod"/>
            </a:pPr>
            <a:endParaRPr lang="en-US" sz="6400" b="0" u="sng" dirty="0">
              <a:solidFill>
                <a:schemeClr val="hlink"/>
              </a:solidFill>
            </a:endParaRPr>
          </a:p>
          <a:p>
            <a:pPr marL="731520" lvl="0" indent="-457200" algn="l" rtl="0">
              <a:spcBef>
                <a:spcPts val="0"/>
              </a:spcBef>
              <a:spcAft>
                <a:spcPts val="0"/>
              </a:spcAft>
              <a:buSzPct val="100000"/>
              <a:buFont typeface="+mj-lt"/>
              <a:buAutoNum type="arabicPeriod"/>
            </a:pPr>
            <a:r>
              <a:rPr lang="en-US" sz="6400" b="0" dirty="0"/>
              <a:t>Childs JD, Fritz JM, Wu SS, et al. </a:t>
            </a:r>
            <a:r>
              <a:rPr lang="en-US" sz="6400" b="0" u="sng" dirty="0"/>
              <a:t>Implications of early and guideline adherent physical therapy for low back pain on utilization and costs</a:t>
            </a:r>
            <a:r>
              <a:rPr lang="en-US" sz="6400" b="0" dirty="0"/>
              <a:t>. </a:t>
            </a:r>
            <a:r>
              <a:rPr lang="en-US" sz="6400" b="0" i="1" dirty="0"/>
              <a:t>BMC Health Serv Res. </a:t>
            </a:r>
            <a:r>
              <a:rPr lang="en-US" sz="6400" b="0" dirty="0"/>
              <a:t>2015; 15:150. doi.10.1186/s12913-015-0830-3</a:t>
            </a:r>
          </a:p>
          <a:p>
            <a:pPr marL="731520" lvl="0" indent="-457200" algn="l" rtl="0">
              <a:spcBef>
                <a:spcPts val="0"/>
              </a:spcBef>
              <a:spcAft>
                <a:spcPts val="0"/>
              </a:spcAft>
              <a:buSzPct val="100000"/>
              <a:buFont typeface="+mj-lt"/>
              <a:buAutoNum type="arabicPeriod"/>
            </a:pPr>
            <a:endParaRPr lang="en-US" sz="6400" b="0" dirty="0"/>
          </a:p>
          <a:p>
            <a:pPr marL="731520" lvl="0" indent="-457200" algn="l" rtl="0">
              <a:spcBef>
                <a:spcPts val="0"/>
              </a:spcBef>
              <a:spcAft>
                <a:spcPts val="0"/>
              </a:spcAft>
              <a:buSzPct val="100000"/>
              <a:buFont typeface="+mj-lt"/>
              <a:buAutoNum type="arabicPeriod"/>
            </a:pPr>
            <a:r>
              <a:rPr lang="en-US" sz="6400" b="0" dirty="0"/>
              <a:t>Concentra, QBE Financial, R&amp;I Brand Studio. For successful management of workers' comp claims, communication between stakeholders is key. Risk &amp; Insurance. https://riskandinsurance.com/sponsored-for-successful-management-of-workers-comp-claims-communication-between-stakeholders-is-key/. Published April 4, 2022. Accessed February 20, 2023. </a:t>
            </a:r>
          </a:p>
          <a:p>
            <a:pPr marL="731520" lvl="0" indent="-457200" algn="l" rtl="0">
              <a:spcBef>
                <a:spcPts val="0"/>
              </a:spcBef>
              <a:spcAft>
                <a:spcPts val="0"/>
              </a:spcAft>
              <a:buSzPct val="100000"/>
              <a:buFont typeface="+mj-lt"/>
              <a:buAutoNum type="arabicPeriod"/>
            </a:pPr>
            <a:endParaRPr lang="en-US" sz="6400" b="0" dirty="0"/>
          </a:p>
          <a:p>
            <a:pPr marL="731520" lvl="0" indent="-457200" algn="l" rtl="0">
              <a:spcBef>
                <a:spcPts val="0"/>
              </a:spcBef>
              <a:spcAft>
                <a:spcPts val="0"/>
              </a:spcAft>
              <a:buSzPct val="100000"/>
              <a:buFont typeface="+mj-lt"/>
              <a:buAutoNum type="arabicPeriod"/>
            </a:pPr>
            <a:r>
              <a:rPr lang="en-US" sz="6400" b="0" dirty="0"/>
              <a:t>Daley, D, Payne, LP, Galper, J, et al. </a:t>
            </a:r>
            <a:r>
              <a:rPr lang="en-US" sz="6400" b="0" u="sng" dirty="0"/>
              <a:t>Clinical Guidance to Optimize Work Participation After Injury or Illness: The Role of Physical Therapists</a:t>
            </a:r>
            <a:r>
              <a:rPr lang="en-US" sz="6400" b="0" dirty="0"/>
              <a:t>. </a:t>
            </a:r>
            <a:r>
              <a:rPr lang="en-US" sz="6400" b="0" i="1" dirty="0"/>
              <a:t>J Orthop Sports Phys </a:t>
            </a:r>
            <a:r>
              <a:rPr lang="en-US" sz="6400" b="0" i="1" dirty="0" err="1"/>
              <a:t>Ther</a:t>
            </a:r>
            <a:r>
              <a:rPr lang="en-US" sz="6400" b="0" i="1" dirty="0"/>
              <a:t>. 2021;51(8):CPG1-CPG102. doi:10.2519/jospt.2021.0303.</a:t>
            </a:r>
            <a:endParaRPr lang="en-US" sz="6400" i="1" dirty="0"/>
          </a:p>
          <a:p>
            <a:pPr marL="731520" lvl="0" indent="-457200" algn="l" rtl="0">
              <a:spcBef>
                <a:spcPts val="0"/>
              </a:spcBef>
              <a:spcAft>
                <a:spcPts val="0"/>
              </a:spcAft>
              <a:buSzPct val="100000"/>
              <a:buFont typeface="+mj-lt"/>
              <a:buAutoNum type="arabicPeriod"/>
            </a:pPr>
            <a:endParaRPr lang="en-US" sz="6400" b="0" i="1" dirty="0"/>
          </a:p>
          <a:p>
            <a:pPr marL="731520" lvl="0" indent="-457200" algn="l" rtl="0">
              <a:spcBef>
                <a:spcPts val="0"/>
              </a:spcBef>
              <a:spcAft>
                <a:spcPts val="0"/>
              </a:spcAft>
              <a:buSzPct val="100000"/>
              <a:buFont typeface="+mj-lt"/>
              <a:buAutoNum type="arabicPeriod"/>
            </a:pPr>
            <a:r>
              <a:rPr lang="en-US" sz="6400" b="0" dirty="0"/>
              <a:t>Loisel P, Lemaire J, Poitras S, et al.</a:t>
            </a:r>
            <a:r>
              <a:rPr lang="en-US" sz="6400" b="0" u="sng" dirty="0"/>
              <a:t> Cost-benefit and cost-effectiveness analysis of a disability prevention model for back pain management: a six year follow up study</a:t>
            </a:r>
            <a:r>
              <a:rPr lang="en-US" sz="6400" b="0" dirty="0"/>
              <a:t>. </a:t>
            </a:r>
            <a:r>
              <a:rPr lang="en-US" sz="6400" b="0" dirty="0" err="1"/>
              <a:t>Occup</a:t>
            </a:r>
            <a:r>
              <a:rPr lang="en-US" sz="6400" b="0" dirty="0"/>
              <a:t> Environ Med. 2002;59:807-815. https://doi. org/10.1136/oem.59.12.807</a:t>
            </a:r>
            <a:endParaRPr sz="6400" b="0" dirty="0"/>
          </a:p>
          <a:p>
            <a:pPr marL="457200" lvl="0" indent="0" algn="l" rtl="0">
              <a:spcBef>
                <a:spcPts val="0"/>
              </a:spcBef>
              <a:spcAft>
                <a:spcPts val="0"/>
              </a:spcAft>
              <a:buNone/>
            </a:pPr>
            <a:endParaRPr sz="6000" b="0" dirty="0"/>
          </a:p>
          <a:p>
            <a:pPr marL="457200" lvl="0" indent="0" algn="l" rtl="0">
              <a:spcBef>
                <a:spcPts val="0"/>
              </a:spcBef>
              <a:spcAft>
                <a:spcPts val="0"/>
              </a:spcAft>
              <a:buNone/>
            </a:pPr>
            <a:endParaRPr sz="3000" b="0" dirty="0"/>
          </a:p>
          <a:p>
            <a:pPr marL="0" lvl="0" indent="0" algn="l" rtl="0">
              <a:spcBef>
                <a:spcPts val="0"/>
              </a:spcBef>
              <a:spcAft>
                <a:spcPts val="0"/>
              </a:spcAft>
              <a:buNone/>
            </a:pPr>
            <a:endParaRPr b="0" dirty="0"/>
          </a:p>
        </p:txBody>
      </p:sp>
      <p:pic>
        <p:nvPicPr>
          <p:cNvPr id="500" name="Google Shape;500;g1ee162d6a47_0_55"/>
          <p:cNvPicPr preferRelativeResize="0"/>
          <p:nvPr/>
        </p:nvPicPr>
        <p:blipFill rotWithShape="1">
          <a:blip r:embed="rId4">
            <a:alphaModFix/>
          </a:blip>
          <a:srcRect/>
          <a:stretch/>
        </p:blipFill>
        <p:spPr>
          <a:xfrm>
            <a:off x="9982200" y="5580888"/>
            <a:ext cx="1981206" cy="1196649"/>
          </a:xfrm>
          <a:prstGeom prst="rect">
            <a:avLst/>
          </a:prstGeom>
          <a:noFill/>
          <a:ln>
            <a:noFill/>
          </a:ln>
        </p:spPr>
      </p:pic>
      <p:sp>
        <p:nvSpPr>
          <p:cNvPr id="501" name="Google Shape;501;g1ee162d6a47_0_55"/>
          <p:cNvSpPr/>
          <p:nvPr/>
        </p:nvSpPr>
        <p:spPr>
          <a:xfrm>
            <a:off x="381001" y="5777102"/>
            <a:ext cx="2736300" cy="768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06"/>
        <p:cNvGrpSpPr/>
        <p:nvPr/>
      </p:nvGrpSpPr>
      <p:grpSpPr>
        <a:xfrm>
          <a:off x="0" y="0"/>
          <a:ext cx="0" cy="0"/>
          <a:chOff x="0" y="0"/>
          <a:chExt cx="0" cy="0"/>
        </a:xfrm>
      </p:grpSpPr>
      <p:sp>
        <p:nvSpPr>
          <p:cNvPr id="507" name="Google Shape;507;g208f4f6239d_0_660"/>
          <p:cNvSpPr txBox="1">
            <a:spLocks noGrp="1"/>
          </p:cNvSpPr>
          <p:nvPr>
            <p:ph type="title"/>
          </p:nvPr>
        </p:nvSpPr>
        <p:spPr>
          <a:xfrm>
            <a:off x="706808" y="302062"/>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solidFill>
                  <a:schemeClr val="dk1"/>
                </a:solidFill>
              </a:rPr>
              <a:t>References</a:t>
            </a:r>
            <a:endParaRPr dirty="0">
              <a:solidFill>
                <a:schemeClr val="dk1"/>
              </a:solidFill>
            </a:endParaRPr>
          </a:p>
        </p:txBody>
      </p:sp>
      <p:sp>
        <p:nvSpPr>
          <p:cNvPr id="508" name="Google Shape;508;g208f4f6239d_0_660"/>
          <p:cNvSpPr txBox="1">
            <a:spLocks noGrp="1"/>
          </p:cNvSpPr>
          <p:nvPr>
            <p:ph type="body" idx="1"/>
          </p:nvPr>
        </p:nvSpPr>
        <p:spPr>
          <a:xfrm>
            <a:off x="619432" y="1115111"/>
            <a:ext cx="10282576" cy="4330127"/>
          </a:xfrm>
          <a:prstGeom prst="rect">
            <a:avLst/>
          </a:prstGeom>
          <a:noFill/>
          <a:ln>
            <a:noFill/>
          </a:ln>
        </p:spPr>
        <p:txBody>
          <a:bodyPr spcFirstLastPara="1" wrap="square" lIns="91425" tIns="45700" rIns="91425" bIns="45700" anchor="t" anchorCtr="0">
            <a:normAutofit fontScale="25000" lnSpcReduction="20000"/>
          </a:bodyPr>
          <a:lstStyle/>
          <a:p>
            <a:pPr marL="731520" lvl="0" indent="-457200" algn="l" rtl="0">
              <a:spcBef>
                <a:spcPts val="0"/>
              </a:spcBef>
              <a:spcAft>
                <a:spcPts val="0"/>
              </a:spcAft>
              <a:buClr>
                <a:schemeClr val="dk1"/>
              </a:buClr>
              <a:buSzPct val="100000"/>
              <a:buFont typeface="+mj-lt"/>
              <a:buAutoNum type="arabicPeriod" startAt="6"/>
            </a:pPr>
            <a:r>
              <a:rPr lang="en-US" sz="6400" b="0" dirty="0"/>
              <a:t>McGill TE, Stern DF, </a:t>
            </a:r>
            <a:r>
              <a:rPr lang="en-US" sz="6400" b="0" dirty="0" err="1"/>
              <a:t>Kolber</a:t>
            </a:r>
            <a:r>
              <a:rPr lang="en-US" sz="6400" b="0" dirty="0"/>
              <a:t> MJ, McGee J. </a:t>
            </a:r>
            <a:r>
              <a:rPr lang="en-US" sz="6400" b="0" u="sng" dirty="0"/>
              <a:t>Cost outcomes of physical therapist providers compared to primary care providers in the treatment of musculoskeletal patients in a military treatment facility: a retrospective chart review</a:t>
            </a:r>
            <a:r>
              <a:rPr lang="en-US" sz="6400" b="0" dirty="0"/>
              <a:t>. Internet J Allied Health Sci </a:t>
            </a:r>
            <a:r>
              <a:rPr lang="en-US" sz="6400" b="0" dirty="0" err="1"/>
              <a:t>Pract</a:t>
            </a:r>
            <a:r>
              <a:rPr lang="en-US" sz="6400" b="0" dirty="0"/>
              <a:t>. 2021;19(2):Article 4. doi:10.46743/1540- 580X/2021.2000</a:t>
            </a:r>
          </a:p>
          <a:p>
            <a:pPr marL="731520" lvl="0" indent="-457200" algn="l" rtl="0">
              <a:spcBef>
                <a:spcPts val="0"/>
              </a:spcBef>
              <a:spcAft>
                <a:spcPts val="0"/>
              </a:spcAft>
              <a:buClr>
                <a:schemeClr val="dk1"/>
              </a:buClr>
              <a:buSzPct val="100000"/>
              <a:buFont typeface="+mj-lt"/>
              <a:buAutoNum type="arabicPeriod" startAt="6"/>
            </a:pPr>
            <a:endParaRPr lang="en-US" sz="6400" b="0" dirty="0"/>
          </a:p>
          <a:p>
            <a:pPr marL="731520" lvl="0" indent="-457200" algn="l" rtl="0">
              <a:spcBef>
                <a:spcPts val="0"/>
              </a:spcBef>
              <a:spcAft>
                <a:spcPts val="0"/>
              </a:spcAft>
              <a:buClr>
                <a:schemeClr val="dk1"/>
              </a:buClr>
              <a:buSzPct val="100000"/>
              <a:buFont typeface="+mj-lt"/>
              <a:buAutoNum type="arabicPeriod" startAt="6"/>
            </a:pPr>
            <a:r>
              <a:rPr lang="en-US" sz="6400" b="0" dirty="0"/>
              <a:t>Mintken PE, Pascoe SC, </a:t>
            </a:r>
            <a:r>
              <a:rPr lang="en-US" sz="6400" b="0" dirty="0" err="1"/>
              <a:t>Barsch</a:t>
            </a:r>
            <a:r>
              <a:rPr lang="en-US" sz="6400" b="0" dirty="0"/>
              <a:t> AK, Cleland JA. </a:t>
            </a:r>
            <a:r>
              <a:rPr lang="en-US" sz="6400" b="0" u="sng" dirty="0"/>
              <a:t>Direct access to physical therapy services is safe in a university student health center setting</a:t>
            </a:r>
            <a:r>
              <a:rPr lang="en-US" sz="6400" b="0" dirty="0"/>
              <a:t>. J Allied Health. 2015;44(3):164-168.</a:t>
            </a:r>
          </a:p>
          <a:p>
            <a:pPr marL="731520" lvl="0" indent="-457200" algn="l" rtl="0">
              <a:spcBef>
                <a:spcPts val="0"/>
              </a:spcBef>
              <a:spcAft>
                <a:spcPts val="0"/>
              </a:spcAft>
              <a:buClr>
                <a:schemeClr val="dk1"/>
              </a:buClr>
              <a:buSzPct val="100000"/>
              <a:buFont typeface="+mj-lt"/>
              <a:buAutoNum type="arabicPeriod" startAt="6"/>
            </a:pPr>
            <a:endParaRPr lang="en-US" sz="6400" b="0" dirty="0"/>
          </a:p>
          <a:p>
            <a:pPr marL="731520" lvl="0" indent="-457200" algn="l" rtl="0">
              <a:spcBef>
                <a:spcPts val="0"/>
              </a:spcBef>
              <a:spcAft>
                <a:spcPts val="0"/>
              </a:spcAft>
              <a:buClr>
                <a:schemeClr val="dk1"/>
              </a:buClr>
              <a:buSzPct val="100000"/>
              <a:buFont typeface="+mj-lt"/>
              <a:buAutoNum type="arabicPeriod" startAt="6"/>
            </a:pPr>
            <a:r>
              <a:rPr lang="en-US" sz="6400" b="0" dirty="0"/>
              <a:t>Moore JH, McMillian DJ, Rosenthal, MD, </a:t>
            </a:r>
            <a:r>
              <a:rPr lang="en-US" sz="6400" b="0" dirty="0" err="1"/>
              <a:t>Weishaar</a:t>
            </a:r>
            <a:r>
              <a:rPr lang="en-US" sz="6400" b="0" dirty="0"/>
              <a:t> MD. </a:t>
            </a:r>
            <a:r>
              <a:rPr lang="en-US" sz="6400" b="0" u="sng" dirty="0"/>
              <a:t>Risk determination for patients with direct access to physical therapy in military health care facilities</a:t>
            </a:r>
            <a:r>
              <a:rPr lang="en-US" sz="6400" b="0" dirty="0"/>
              <a:t>. J Orthop Sports Phys </a:t>
            </a:r>
            <a:r>
              <a:rPr lang="en-US" sz="6400" b="0" dirty="0" err="1"/>
              <a:t>Ther</a:t>
            </a:r>
            <a:r>
              <a:rPr lang="en-US" sz="6400" b="0" dirty="0"/>
              <a:t>. 2005;35(10):674-678. doi:10.2519/jospt.2005.2141</a:t>
            </a:r>
          </a:p>
          <a:p>
            <a:pPr marL="731520" lvl="0" indent="-457200" algn="l" rtl="0">
              <a:spcBef>
                <a:spcPts val="0"/>
              </a:spcBef>
              <a:spcAft>
                <a:spcPts val="0"/>
              </a:spcAft>
              <a:buClr>
                <a:schemeClr val="dk1"/>
              </a:buClr>
              <a:buSzPct val="100000"/>
              <a:buFont typeface="+mj-lt"/>
              <a:buAutoNum type="arabicPeriod" startAt="6"/>
            </a:pPr>
            <a:endParaRPr lang="en-US" sz="6400" b="0" dirty="0"/>
          </a:p>
          <a:p>
            <a:pPr marL="731520" lvl="0" indent="-457200" algn="l" rtl="0">
              <a:spcBef>
                <a:spcPts val="0"/>
              </a:spcBef>
              <a:spcAft>
                <a:spcPts val="0"/>
              </a:spcAft>
              <a:buClr>
                <a:schemeClr val="dk1"/>
              </a:buClr>
              <a:buSzPct val="100000"/>
              <a:buFont typeface="+mj-lt"/>
              <a:buAutoNum type="arabicPeriod" startAt="6"/>
            </a:pPr>
            <a:r>
              <a:rPr lang="en-US" sz="6400" b="0" dirty="0" err="1"/>
              <a:t>Szymanek</a:t>
            </a:r>
            <a:r>
              <a:rPr lang="en-US" sz="6400" b="0" dirty="0"/>
              <a:t> E, Jones M, </a:t>
            </a:r>
            <a:r>
              <a:rPr lang="en-US" sz="6400" b="0" dirty="0" err="1"/>
              <a:t>Shutt-Hoblet</a:t>
            </a:r>
            <a:r>
              <a:rPr lang="en-US" sz="6400" b="0" dirty="0"/>
              <a:t> C, Halle R. </a:t>
            </a:r>
            <a:r>
              <a:rPr lang="en-US" sz="6400" b="0" u="sng" dirty="0"/>
              <a:t>Implementation of direct access physical therapy within the military medical system</a:t>
            </a:r>
            <a:r>
              <a:rPr lang="en-US" sz="6400" b="0" dirty="0"/>
              <a:t>. Mil Med. 2021 July 10;usab245. doi:10.1093/</a:t>
            </a:r>
            <a:r>
              <a:rPr lang="en-US" sz="6400" b="0" dirty="0" err="1"/>
              <a:t>milmed</a:t>
            </a:r>
            <a:r>
              <a:rPr lang="en-US" sz="6400" b="0" dirty="0"/>
              <a:t>/usab245 </a:t>
            </a:r>
          </a:p>
          <a:p>
            <a:pPr marL="731520" lvl="0" indent="-457200" algn="l" rtl="0">
              <a:spcBef>
                <a:spcPts val="0"/>
              </a:spcBef>
              <a:spcAft>
                <a:spcPts val="0"/>
              </a:spcAft>
              <a:buClr>
                <a:schemeClr val="dk1"/>
              </a:buClr>
              <a:buSzPct val="100000"/>
              <a:buFont typeface="+mj-lt"/>
              <a:buAutoNum type="arabicPeriod" startAt="6"/>
            </a:pPr>
            <a:endParaRPr lang="en-US" sz="6400" b="0" dirty="0"/>
          </a:p>
          <a:p>
            <a:pPr marL="731520" lvl="0" indent="-457200" algn="l" rtl="0">
              <a:spcBef>
                <a:spcPts val="0"/>
              </a:spcBef>
              <a:spcAft>
                <a:spcPts val="0"/>
              </a:spcAft>
              <a:buClr>
                <a:schemeClr val="dk1"/>
              </a:buClr>
              <a:buSzPct val="100000"/>
              <a:buFont typeface="+mj-lt"/>
              <a:buAutoNum type="arabicPeriod" startAt="6"/>
            </a:pPr>
            <a:r>
              <a:rPr lang="en-US" sz="6400" b="0" dirty="0"/>
              <a:t>Workforce Safety. Quick Reference for Physical Therapist at Primary Treating Provider. Accessed October 30, 2021. https:// www.workforcesafety.com/sites/www/files/documents/medical_ providers/resources/Quick%20Reference%20for%20PT%20 as%20Primary.pdf</a:t>
            </a:r>
          </a:p>
          <a:p>
            <a:pPr marL="731520" lvl="0" indent="-457200" algn="l" rtl="0">
              <a:spcBef>
                <a:spcPts val="0"/>
              </a:spcBef>
              <a:spcAft>
                <a:spcPts val="0"/>
              </a:spcAft>
              <a:buClr>
                <a:schemeClr val="dk1"/>
              </a:buClr>
              <a:buSzPct val="100000"/>
              <a:buFont typeface="+mj-lt"/>
              <a:buAutoNum type="arabicPeriod" startAt="6"/>
            </a:pPr>
            <a:endParaRPr lang="en-US" sz="6400" b="0" dirty="0"/>
          </a:p>
          <a:p>
            <a:pPr marL="731520" lvl="0" indent="-457200" algn="l" rtl="0">
              <a:spcBef>
                <a:spcPts val="0"/>
              </a:spcBef>
              <a:spcAft>
                <a:spcPts val="0"/>
              </a:spcAft>
              <a:buClr>
                <a:schemeClr val="dk1"/>
              </a:buClr>
              <a:buSzPct val="100000"/>
              <a:buFont typeface="+mj-lt"/>
              <a:buAutoNum type="arabicPeriod" startAt="6"/>
            </a:pPr>
            <a:r>
              <a:rPr lang="en-US" sz="6400" b="0" dirty="0"/>
              <a:t>Zachry W, Flores R, </a:t>
            </a:r>
            <a:r>
              <a:rPr lang="en-US" sz="6400" b="0" dirty="0" err="1"/>
              <a:t>Turkanis</a:t>
            </a:r>
            <a:r>
              <a:rPr lang="en-US" sz="6400" b="0" dirty="0"/>
              <a:t> D. </a:t>
            </a:r>
            <a:r>
              <a:rPr lang="en-US" sz="6400" b="0" u="sng" dirty="0"/>
              <a:t>Great Communication is Key to Optimizing Physical Therapy Outcomes. Workers compensation news: </a:t>
            </a:r>
            <a:r>
              <a:rPr lang="en-US" sz="6400" b="0" u="sng" dirty="0" err="1"/>
              <a:t>Workcompcentral</a:t>
            </a:r>
            <a:r>
              <a:rPr lang="en-US" sz="6400" b="0" u="sng" dirty="0"/>
              <a:t>. </a:t>
            </a:r>
            <a:r>
              <a:rPr lang="en-US" sz="6400" b="0" dirty="0"/>
              <a:t>https://ww3.workcompcentral.com/news/print/id/ac39e44d4cbeb8cd658a8f89e6423eaada572c7d. Published February 11, 2021. Accessed February 18, 2023. </a:t>
            </a:r>
            <a:endParaRPr sz="6400" b="0" dirty="0"/>
          </a:p>
          <a:p>
            <a:pPr marL="0" lvl="0" indent="0" algn="l" rtl="0">
              <a:spcBef>
                <a:spcPts val="0"/>
              </a:spcBef>
              <a:spcAft>
                <a:spcPts val="0"/>
              </a:spcAft>
              <a:buClr>
                <a:schemeClr val="dk1"/>
              </a:buClr>
              <a:buSzPct val="68750"/>
              <a:buFont typeface="Arial"/>
              <a:buNone/>
            </a:pPr>
            <a:endParaRPr b="0" dirty="0"/>
          </a:p>
          <a:p>
            <a:pPr marL="0" lvl="0" indent="0" algn="l" rtl="0">
              <a:spcBef>
                <a:spcPts val="0"/>
              </a:spcBef>
              <a:spcAft>
                <a:spcPts val="0"/>
              </a:spcAft>
              <a:buClr>
                <a:schemeClr val="dk1"/>
              </a:buClr>
              <a:buFont typeface="Arial"/>
              <a:buNone/>
            </a:pPr>
            <a:endParaRPr b="0" dirty="0"/>
          </a:p>
          <a:p>
            <a:pPr marL="0" lvl="0" indent="0" algn="l" rtl="0">
              <a:spcBef>
                <a:spcPts val="0"/>
              </a:spcBef>
              <a:spcAft>
                <a:spcPts val="0"/>
              </a:spcAft>
              <a:buNone/>
            </a:pPr>
            <a:endParaRPr b="0" dirty="0"/>
          </a:p>
          <a:p>
            <a:pPr marL="355600" lvl="0" indent="0" algn="l" rtl="0">
              <a:lnSpc>
                <a:spcPct val="115000"/>
              </a:lnSpc>
              <a:spcBef>
                <a:spcPts val="1200"/>
              </a:spcBef>
              <a:spcAft>
                <a:spcPts val="0"/>
              </a:spcAft>
              <a:buSzPct val="37830"/>
              <a:buNone/>
            </a:pPr>
            <a:endParaRPr sz="2907" b="0" dirty="0"/>
          </a:p>
          <a:p>
            <a:pPr marL="355600" lvl="0" indent="0" algn="l" rtl="0">
              <a:lnSpc>
                <a:spcPct val="115000"/>
              </a:lnSpc>
              <a:spcBef>
                <a:spcPts val="1200"/>
              </a:spcBef>
              <a:spcAft>
                <a:spcPts val="0"/>
              </a:spcAft>
              <a:buClr>
                <a:schemeClr val="dk1"/>
              </a:buClr>
              <a:buSzPct val="37830"/>
              <a:buFont typeface="Arial"/>
              <a:buNone/>
            </a:pPr>
            <a:endParaRPr sz="2907" b="0" dirty="0"/>
          </a:p>
          <a:p>
            <a:pPr marL="0" lvl="0" indent="0" algn="l" rtl="0">
              <a:spcBef>
                <a:spcPts val="1200"/>
              </a:spcBef>
              <a:spcAft>
                <a:spcPts val="0"/>
              </a:spcAft>
              <a:buNone/>
            </a:pPr>
            <a:endParaRPr b="0" dirty="0"/>
          </a:p>
          <a:p>
            <a:pPr marL="0" lvl="0" indent="0" algn="l" rtl="0">
              <a:spcBef>
                <a:spcPts val="0"/>
              </a:spcBef>
              <a:spcAft>
                <a:spcPts val="0"/>
              </a:spcAft>
              <a:buNone/>
            </a:pPr>
            <a:endParaRPr b="0" dirty="0"/>
          </a:p>
          <a:p>
            <a:pPr marL="355600" lvl="0" indent="0" algn="l" rtl="0">
              <a:lnSpc>
                <a:spcPct val="115000"/>
              </a:lnSpc>
              <a:spcBef>
                <a:spcPts val="1200"/>
              </a:spcBef>
              <a:spcAft>
                <a:spcPts val="0"/>
              </a:spcAft>
              <a:buClr>
                <a:schemeClr val="dk1"/>
              </a:buClr>
              <a:buSzPct val="100000"/>
              <a:buFont typeface="Arial"/>
              <a:buNone/>
            </a:pPr>
            <a:endParaRPr sz="1100" b="0" dirty="0"/>
          </a:p>
          <a:p>
            <a:pPr marL="0" lvl="0" indent="0" algn="l" rtl="0">
              <a:spcBef>
                <a:spcPts val="1200"/>
              </a:spcBef>
              <a:spcAft>
                <a:spcPts val="0"/>
              </a:spcAft>
              <a:buClr>
                <a:schemeClr val="dk1"/>
              </a:buClr>
              <a:buFont typeface="Arial"/>
              <a:buNone/>
            </a:pPr>
            <a:endParaRPr b="0" dirty="0"/>
          </a:p>
          <a:p>
            <a:pPr marL="0" lvl="0" indent="0" algn="l" rtl="0">
              <a:spcBef>
                <a:spcPts val="0"/>
              </a:spcBef>
              <a:spcAft>
                <a:spcPts val="0"/>
              </a:spcAft>
              <a:buNone/>
            </a:pPr>
            <a:endParaRPr b="0" dirty="0"/>
          </a:p>
          <a:p>
            <a:pPr marL="0" lvl="0" indent="0" algn="l" rtl="0">
              <a:spcBef>
                <a:spcPts val="0"/>
              </a:spcBef>
              <a:spcAft>
                <a:spcPts val="0"/>
              </a:spcAft>
              <a:buNone/>
            </a:pPr>
            <a:endParaRPr b="0" dirty="0"/>
          </a:p>
          <a:p>
            <a:pPr marL="0" lvl="0" indent="0" algn="l" rtl="0">
              <a:spcBef>
                <a:spcPts val="0"/>
              </a:spcBef>
              <a:spcAft>
                <a:spcPts val="0"/>
              </a:spcAft>
              <a:buNone/>
            </a:pPr>
            <a:endParaRPr b="0" dirty="0"/>
          </a:p>
        </p:txBody>
      </p:sp>
      <p:pic>
        <p:nvPicPr>
          <p:cNvPr id="509" name="Google Shape;509;g208f4f6239d_0_660"/>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510" name="Google Shape;510;g208f4f6239d_0_660"/>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15"/>
        <p:cNvGrpSpPr/>
        <p:nvPr/>
      </p:nvGrpSpPr>
      <p:grpSpPr>
        <a:xfrm>
          <a:off x="0" y="0"/>
          <a:ext cx="0" cy="0"/>
          <a:chOff x="0" y="0"/>
          <a:chExt cx="0" cy="0"/>
        </a:xfrm>
      </p:grpSpPr>
      <p:sp>
        <p:nvSpPr>
          <p:cNvPr id="516" name="Google Shape;516;g1ee162d6a47_0_0"/>
          <p:cNvSpPr txBox="1">
            <a:spLocks noGrp="1"/>
          </p:cNvSpPr>
          <p:nvPr>
            <p:ph type="title"/>
          </p:nvPr>
        </p:nvSpPr>
        <p:spPr>
          <a:xfrm>
            <a:off x="457200" y="324637"/>
            <a:ext cx="10195200" cy="67723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dirty="0">
                <a:solidFill>
                  <a:srgbClr val="005581"/>
                </a:solidFill>
              </a:rPr>
              <a:t>Appendix A </a:t>
            </a:r>
            <a:r>
              <a:rPr lang="en-US" sz="4400" b="0" dirty="0">
                <a:solidFill>
                  <a:srgbClr val="0083A9"/>
                </a:solidFill>
              </a:rPr>
              <a:t>Legal and regulatory resources</a:t>
            </a:r>
            <a:endParaRPr sz="4400" b="1" dirty="0">
              <a:solidFill>
                <a:srgbClr val="005581"/>
              </a:solidFill>
            </a:endParaRPr>
          </a:p>
        </p:txBody>
      </p:sp>
      <p:sp>
        <p:nvSpPr>
          <p:cNvPr id="517" name="Google Shape;517;g1ee162d6a47_0_0"/>
          <p:cNvSpPr txBox="1">
            <a:spLocks noGrp="1"/>
          </p:cNvSpPr>
          <p:nvPr>
            <p:ph type="body" idx="1"/>
          </p:nvPr>
        </p:nvSpPr>
        <p:spPr>
          <a:xfrm>
            <a:off x="643030" y="1048993"/>
            <a:ext cx="10418259" cy="3989400"/>
          </a:xfrm>
          <a:prstGeom prst="rect">
            <a:avLst/>
          </a:prstGeom>
          <a:noFill/>
          <a:ln>
            <a:noFill/>
          </a:ln>
        </p:spPr>
        <p:txBody>
          <a:bodyPr spcFirstLastPara="1" wrap="square" lIns="0" tIns="0" rIns="0" bIns="0" anchor="t" anchorCtr="0">
            <a:normAutofit fontScale="25000" lnSpcReduction="20000"/>
          </a:bodyPr>
          <a:lstStyle/>
          <a:p>
            <a:pPr marL="731520" lvl="0" indent="-457200" algn="l" rtl="0">
              <a:spcBef>
                <a:spcPts val="0"/>
              </a:spcBef>
              <a:spcAft>
                <a:spcPts val="0"/>
              </a:spcAft>
              <a:buNone/>
            </a:pPr>
            <a:endParaRPr sz="9800" b="0" dirty="0">
              <a:solidFill>
                <a:srgbClr val="0083A9"/>
              </a:solidFill>
            </a:endParaRPr>
          </a:p>
          <a:p>
            <a:pPr marL="731520" lvl="1" indent="-457200" algn="l" rtl="0">
              <a:spcBef>
                <a:spcPts val="0"/>
              </a:spcBef>
              <a:spcAft>
                <a:spcPts val="0"/>
              </a:spcAft>
              <a:buClr>
                <a:srgbClr val="0083A9"/>
              </a:buClr>
              <a:buSzPct val="100000"/>
              <a:buAutoNum type="alphaLcPeriod"/>
            </a:pPr>
            <a:r>
              <a:rPr lang="en-US" sz="8000" b="0" dirty="0">
                <a:solidFill>
                  <a:srgbClr val="0083A9"/>
                </a:solidFill>
              </a:rPr>
              <a:t>The design and implementation of</a:t>
            </a:r>
            <a:r>
              <a:rPr lang="en-US" sz="8000" dirty="0">
                <a:solidFill>
                  <a:srgbClr val="0083A9"/>
                </a:solidFill>
              </a:rPr>
              <a:t> Health and Wellness programs (ACA) </a:t>
            </a:r>
            <a:r>
              <a:rPr lang="en-US" sz="8000" u="sng" dirty="0">
                <a:solidFill>
                  <a:schemeClr val="hlink"/>
                </a:solidFill>
                <a:hlinkClick r:id="rId3"/>
              </a:rPr>
              <a:t>https://www.federalregister.gov/documents/2013/06/03/2013-12916/incentives-for-nondiscriminatory-wellness-programs-in-group-health-plans</a:t>
            </a: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r>
              <a:rPr lang="en-US" sz="8000" dirty="0">
                <a:solidFill>
                  <a:srgbClr val="0083A9"/>
                </a:solidFill>
              </a:rPr>
              <a:t>Data collection in </a:t>
            </a:r>
            <a:r>
              <a:rPr lang="en-US" sz="8000" b="0" dirty="0">
                <a:solidFill>
                  <a:srgbClr val="0083A9"/>
                </a:solidFill>
              </a:rPr>
              <a:t>Employer-sponsored health</a:t>
            </a:r>
            <a:r>
              <a:rPr lang="en-US" sz="8000" dirty="0">
                <a:solidFill>
                  <a:srgbClr val="0083A9"/>
                </a:solidFill>
              </a:rPr>
              <a:t> </a:t>
            </a:r>
            <a:r>
              <a:rPr lang="en-US" sz="8000" b="0" dirty="0">
                <a:solidFill>
                  <a:srgbClr val="0083A9"/>
                </a:solidFill>
              </a:rPr>
              <a:t>incentive</a:t>
            </a:r>
            <a:r>
              <a:rPr lang="en-US" sz="8000" dirty="0">
                <a:solidFill>
                  <a:srgbClr val="0083A9"/>
                </a:solidFill>
              </a:rPr>
              <a:t> programs </a:t>
            </a:r>
            <a:r>
              <a:rPr lang="en-US" sz="8000" u="sng" dirty="0">
                <a:solidFill>
                  <a:schemeClr val="hlink"/>
                </a:solidFill>
                <a:hlinkClick r:id="rId4"/>
              </a:rPr>
              <a:t>https://www.federalregister.gov/documents/2016/05/17/2016-11558/regulations-under-the-americans-with-disabilities-act</a:t>
            </a: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r>
              <a:rPr lang="en-US" sz="8000" dirty="0">
                <a:solidFill>
                  <a:srgbClr val="0083A9"/>
                </a:solidFill>
              </a:rPr>
              <a:t>Individuals with qualified disabilities and reasonable accommodations </a:t>
            </a:r>
            <a:r>
              <a:rPr lang="en-US" sz="8000" u="sng" dirty="0">
                <a:solidFill>
                  <a:schemeClr val="hlink"/>
                </a:solidFill>
                <a:hlinkClick r:id="rId5"/>
              </a:rPr>
              <a:t>https://www.eeoc.gov/statutes/titles-i-and-v-americans-disabilities-act-1990-ada</a:t>
            </a: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r>
              <a:rPr lang="en-US" sz="8000" dirty="0">
                <a:solidFill>
                  <a:srgbClr val="0083A9"/>
                </a:solidFill>
              </a:rPr>
              <a:t>Safe storage of employee health data </a:t>
            </a:r>
            <a:r>
              <a:rPr lang="en-US" sz="8000" u="sng" dirty="0">
                <a:solidFill>
                  <a:schemeClr val="hlink"/>
                </a:solidFill>
                <a:hlinkClick r:id="rId6"/>
              </a:rPr>
              <a:t>https://www.hhs.gov/hipaa/for-professionals/privacy/index.html</a:t>
            </a: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endParaRPr lang="en-US" sz="8000" u="sng" dirty="0">
              <a:solidFill>
                <a:srgbClr val="0000FF"/>
              </a:solidFill>
            </a:endParaRPr>
          </a:p>
          <a:p>
            <a:pPr marL="731520" lvl="1" indent="-457200" algn="l" rtl="0">
              <a:spcBef>
                <a:spcPts val="0"/>
              </a:spcBef>
              <a:spcAft>
                <a:spcPts val="0"/>
              </a:spcAft>
              <a:buClr>
                <a:srgbClr val="0083A9"/>
              </a:buClr>
              <a:buSzPct val="100000"/>
              <a:buAutoNum type="alphaLcPeriod"/>
            </a:pPr>
            <a:r>
              <a:rPr lang="en-US" sz="8000" dirty="0">
                <a:solidFill>
                  <a:srgbClr val="0083A9"/>
                </a:solidFill>
              </a:rPr>
              <a:t>Consistent medical examinations and fair employment testing </a:t>
            </a:r>
            <a:r>
              <a:rPr lang="en-US" sz="8000" u="sng" dirty="0">
                <a:solidFill>
                  <a:schemeClr val="hlink"/>
                </a:solidFill>
                <a:hlinkClick r:id="rId7"/>
              </a:rPr>
              <a:t>https://www.eeoc.gov/laws/guidance/enforcement-guidance-disability-related-inquiries-and-medical-examinations-employees</a:t>
            </a:r>
            <a:endParaRPr sz="8000" dirty="0"/>
          </a:p>
          <a:p>
            <a:pPr marL="0" lvl="0" indent="0" algn="l" rtl="0">
              <a:spcBef>
                <a:spcPts val="0"/>
              </a:spcBef>
              <a:spcAft>
                <a:spcPts val="0"/>
              </a:spcAft>
              <a:buNone/>
            </a:pPr>
            <a:endParaRPr sz="7200" dirty="0"/>
          </a:p>
        </p:txBody>
      </p:sp>
      <p:pic>
        <p:nvPicPr>
          <p:cNvPr id="518" name="Google Shape;518;g1ee162d6a47_0_0"/>
          <p:cNvPicPr preferRelativeResize="0"/>
          <p:nvPr/>
        </p:nvPicPr>
        <p:blipFill rotWithShape="1">
          <a:blip r:embed="rId8">
            <a:alphaModFix/>
          </a:blip>
          <a:srcRect/>
          <a:stretch/>
        </p:blipFill>
        <p:spPr>
          <a:xfrm>
            <a:off x="9982200" y="5580888"/>
            <a:ext cx="1981206" cy="1196649"/>
          </a:xfrm>
          <a:prstGeom prst="rect">
            <a:avLst/>
          </a:prstGeom>
          <a:noFill/>
          <a:ln>
            <a:noFill/>
          </a:ln>
        </p:spPr>
      </p:pic>
      <p:sp>
        <p:nvSpPr>
          <p:cNvPr id="519" name="Google Shape;519;g1ee162d6a47_0_0"/>
          <p:cNvSpPr/>
          <p:nvPr/>
        </p:nvSpPr>
        <p:spPr>
          <a:xfrm>
            <a:off x="381001" y="5777102"/>
            <a:ext cx="2736300" cy="7686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24"/>
        <p:cNvGrpSpPr/>
        <p:nvPr/>
      </p:nvGrpSpPr>
      <p:grpSpPr>
        <a:xfrm>
          <a:off x="0" y="0"/>
          <a:ext cx="0" cy="0"/>
          <a:chOff x="0" y="0"/>
          <a:chExt cx="0" cy="0"/>
        </a:xfrm>
      </p:grpSpPr>
      <p:sp>
        <p:nvSpPr>
          <p:cNvPr id="525" name="Google Shape;525;g1ee162d6a47_0_12"/>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5581"/>
                </a:solidFill>
              </a:rPr>
              <a:t>Appendix B</a:t>
            </a:r>
            <a:endParaRPr b="1">
              <a:solidFill>
                <a:srgbClr val="005581"/>
              </a:solidFill>
            </a:endParaRPr>
          </a:p>
        </p:txBody>
      </p:sp>
      <p:sp>
        <p:nvSpPr>
          <p:cNvPr id="526" name="Google Shape;526;g1ee162d6a47_0_12"/>
          <p:cNvSpPr txBox="1">
            <a:spLocks noGrp="1"/>
          </p:cNvSpPr>
          <p:nvPr>
            <p:ph type="body" idx="1"/>
          </p:nvPr>
        </p:nvSpPr>
        <p:spPr>
          <a:xfrm>
            <a:off x="457200" y="1296765"/>
            <a:ext cx="10736400" cy="3989400"/>
          </a:xfrm>
          <a:prstGeom prst="rect">
            <a:avLst/>
          </a:prstGeom>
          <a:noFill/>
          <a:ln>
            <a:noFill/>
          </a:ln>
        </p:spPr>
        <p:txBody>
          <a:bodyPr spcFirstLastPara="1" wrap="square" lIns="0" tIns="0" rIns="0" bIns="0" anchor="t" anchorCtr="0">
            <a:normAutofit fontScale="40000" lnSpcReduction="20000"/>
          </a:bodyPr>
          <a:lstStyle/>
          <a:p>
            <a:pPr marL="0" lvl="0" indent="0" algn="l" rtl="0">
              <a:spcBef>
                <a:spcPts val="0"/>
              </a:spcBef>
              <a:spcAft>
                <a:spcPts val="0"/>
              </a:spcAft>
              <a:buNone/>
            </a:pPr>
            <a:r>
              <a:rPr lang="en-US" sz="8876" b="0" dirty="0">
                <a:solidFill>
                  <a:srgbClr val="0083A9"/>
                </a:solidFill>
              </a:rPr>
              <a:t>Legal and regulatory resources: Onsite Care</a:t>
            </a:r>
            <a:endParaRPr sz="8876" b="0" dirty="0">
              <a:solidFill>
                <a:srgbClr val="0083A9"/>
              </a:solidFill>
            </a:endParaRPr>
          </a:p>
          <a:p>
            <a:pPr marL="457200" lvl="0" indent="0" algn="l" rtl="0">
              <a:spcBef>
                <a:spcPts val="0"/>
              </a:spcBef>
              <a:spcAft>
                <a:spcPts val="0"/>
              </a:spcAft>
              <a:buNone/>
            </a:pPr>
            <a:endParaRPr sz="8876" b="0" dirty="0">
              <a:solidFill>
                <a:srgbClr val="0083A9"/>
              </a:solidFill>
            </a:endParaRPr>
          </a:p>
          <a:p>
            <a:pPr marL="1371600" lvl="1" indent="-367903" algn="l" rtl="0">
              <a:lnSpc>
                <a:spcPct val="100000"/>
              </a:lnSpc>
              <a:spcBef>
                <a:spcPts val="0"/>
              </a:spcBef>
              <a:spcAft>
                <a:spcPts val="0"/>
              </a:spcAft>
              <a:buClr>
                <a:srgbClr val="0083A9"/>
              </a:buClr>
              <a:buSzPct val="100000"/>
              <a:buAutoNum type="alphaLcPeriod"/>
            </a:pPr>
            <a:r>
              <a:rPr lang="en-US" sz="6750" b="0" dirty="0">
                <a:solidFill>
                  <a:srgbClr val="0083A9"/>
                </a:solidFill>
              </a:rPr>
              <a:t> Injury Prevention and first aid</a:t>
            </a:r>
            <a:r>
              <a:rPr lang="en-US" sz="6750" dirty="0">
                <a:solidFill>
                  <a:srgbClr val="0083A9"/>
                </a:solidFill>
              </a:rPr>
              <a:t> </a:t>
            </a:r>
            <a:r>
              <a:rPr lang="en-US" sz="6750" u="sng" dirty="0">
                <a:solidFill>
                  <a:schemeClr val="hlink"/>
                </a:solidFill>
                <a:hlinkClick r:id="rId3"/>
              </a:rPr>
              <a:t>https://www.osha.gov/recordkeeping/</a:t>
            </a:r>
            <a:endParaRPr lang="en-US" sz="6750" u="sng" dirty="0">
              <a:solidFill>
                <a:srgbClr val="0000FF"/>
              </a:solidFill>
            </a:endParaRPr>
          </a:p>
          <a:p>
            <a:pPr marL="1371600" lvl="1" indent="-367903" algn="l" rtl="0">
              <a:lnSpc>
                <a:spcPct val="100000"/>
              </a:lnSpc>
              <a:spcBef>
                <a:spcPts val="0"/>
              </a:spcBef>
              <a:spcAft>
                <a:spcPts val="0"/>
              </a:spcAft>
              <a:buClr>
                <a:srgbClr val="0083A9"/>
              </a:buClr>
              <a:buSzPct val="100000"/>
              <a:buAutoNum type="alphaLcPeriod"/>
            </a:pPr>
            <a:endParaRPr lang="en-US" sz="6750" u="sng" dirty="0">
              <a:solidFill>
                <a:srgbClr val="0000FF"/>
              </a:solidFill>
            </a:endParaRPr>
          </a:p>
          <a:p>
            <a:pPr marL="1371600" lvl="1" indent="-367903" algn="l" rtl="0">
              <a:lnSpc>
                <a:spcPct val="100000"/>
              </a:lnSpc>
              <a:spcBef>
                <a:spcPts val="0"/>
              </a:spcBef>
              <a:spcAft>
                <a:spcPts val="0"/>
              </a:spcAft>
              <a:buClr>
                <a:srgbClr val="0083A9"/>
              </a:buClr>
              <a:buSzPct val="100000"/>
              <a:buAutoNum type="alphaLcPeriod"/>
            </a:pPr>
            <a:r>
              <a:rPr lang="en-US" sz="6750" dirty="0">
                <a:solidFill>
                  <a:srgbClr val="0083A9"/>
                </a:solidFill>
              </a:rPr>
              <a:t>Incident investigation and work injury claims </a:t>
            </a:r>
            <a:r>
              <a:rPr lang="en-US" sz="6750" u="sng" dirty="0">
                <a:solidFill>
                  <a:schemeClr val="hlink"/>
                </a:solidFill>
                <a:hlinkClick r:id="rId4"/>
              </a:rPr>
              <a:t>https://www.osha.gov/incident-investigation</a:t>
            </a:r>
            <a:endParaRPr lang="en-US" sz="6750" u="sng" dirty="0">
              <a:solidFill>
                <a:srgbClr val="980000"/>
              </a:solidFill>
            </a:endParaRPr>
          </a:p>
          <a:p>
            <a:pPr marL="1371600" lvl="1" indent="-367903" algn="l" rtl="0">
              <a:lnSpc>
                <a:spcPct val="100000"/>
              </a:lnSpc>
              <a:spcBef>
                <a:spcPts val="0"/>
              </a:spcBef>
              <a:spcAft>
                <a:spcPts val="0"/>
              </a:spcAft>
              <a:buClr>
                <a:srgbClr val="0083A9"/>
              </a:buClr>
              <a:buSzPct val="100000"/>
              <a:buAutoNum type="alphaLcPeriod"/>
            </a:pPr>
            <a:endParaRPr lang="en-US" sz="6750" u="sng" dirty="0">
              <a:solidFill>
                <a:srgbClr val="980000"/>
              </a:solidFill>
            </a:endParaRPr>
          </a:p>
          <a:p>
            <a:pPr marL="1371600" lvl="1" indent="-367903" algn="l" rtl="0">
              <a:lnSpc>
                <a:spcPct val="100000"/>
              </a:lnSpc>
              <a:spcBef>
                <a:spcPts val="0"/>
              </a:spcBef>
              <a:spcAft>
                <a:spcPts val="0"/>
              </a:spcAft>
              <a:buClr>
                <a:srgbClr val="0083A9"/>
              </a:buClr>
              <a:buSzPct val="100000"/>
              <a:buAutoNum type="alphaLcPeriod"/>
            </a:pPr>
            <a:r>
              <a:rPr lang="en-US" sz="6750" dirty="0">
                <a:solidFill>
                  <a:srgbClr val="0083A9"/>
                </a:solidFill>
              </a:rPr>
              <a:t>Worker’s compensation direct access varies state to state </a:t>
            </a:r>
            <a:r>
              <a:rPr lang="en-US" sz="6750" u="sng" dirty="0">
                <a:solidFill>
                  <a:schemeClr val="hlink"/>
                </a:solidFill>
                <a:hlinkClick r:id="rId5"/>
              </a:rPr>
              <a:t>https://www.apta.org/contentassets/dfbab801de554636b36485fcee62f83a/workerscompensationmapphysicianreferral.pdf</a:t>
            </a:r>
            <a:endParaRPr sz="6750" dirty="0">
              <a:solidFill>
                <a:srgbClr val="0000FF"/>
              </a:solidFill>
            </a:endParaRPr>
          </a:p>
          <a:p>
            <a:pPr marL="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527" name="Google Shape;527;g1ee162d6a47_0_12"/>
          <p:cNvPicPr preferRelativeResize="0"/>
          <p:nvPr/>
        </p:nvPicPr>
        <p:blipFill rotWithShape="1">
          <a:blip r:embed="rId6">
            <a:alphaModFix/>
          </a:blip>
          <a:srcRect/>
          <a:stretch/>
        </p:blipFill>
        <p:spPr>
          <a:xfrm>
            <a:off x="9982200" y="5580888"/>
            <a:ext cx="1981206" cy="1196649"/>
          </a:xfrm>
          <a:prstGeom prst="rect">
            <a:avLst/>
          </a:prstGeom>
          <a:noFill/>
          <a:ln>
            <a:noFill/>
          </a:ln>
        </p:spPr>
      </p:pic>
      <p:sp>
        <p:nvSpPr>
          <p:cNvPr id="528" name="Google Shape;528;g1ee162d6a47_0_12"/>
          <p:cNvSpPr/>
          <p:nvPr/>
        </p:nvSpPr>
        <p:spPr>
          <a:xfrm>
            <a:off x="381001" y="5777102"/>
            <a:ext cx="2736300" cy="768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2"/>
        <p:cNvGrpSpPr/>
        <p:nvPr/>
      </p:nvGrpSpPr>
      <p:grpSpPr>
        <a:xfrm>
          <a:off x="0" y="0"/>
          <a:ext cx="0" cy="0"/>
          <a:chOff x="0" y="0"/>
          <a:chExt cx="0" cy="0"/>
        </a:xfrm>
      </p:grpSpPr>
      <p:sp>
        <p:nvSpPr>
          <p:cNvPr id="153" name="Google Shape;153;g1d2c6e8cddd_0_53"/>
          <p:cNvSpPr/>
          <p:nvPr/>
        </p:nvSpPr>
        <p:spPr>
          <a:xfrm>
            <a:off x="11357610" y="3797808"/>
            <a:ext cx="834390" cy="1783079"/>
          </a:xfrm>
          <a:custGeom>
            <a:avLst/>
            <a:gdLst/>
            <a:ahLst/>
            <a:cxnLst/>
            <a:rect l="l" t="t" r="r" b="b"/>
            <a:pathLst>
              <a:path w="834390" h="1783079" extrusionOk="0">
                <a:moveTo>
                  <a:pt x="834390" y="0"/>
                </a:moveTo>
                <a:lnTo>
                  <a:pt x="0" y="891540"/>
                </a:lnTo>
                <a:lnTo>
                  <a:pt x="834390" y="1783080"/>
                </a:lnTo>
                <a:lnTo>
                  <a:pt x="834390" y="0"/>
                </a:lnTo>
                <a:close/>
              </a:path>
            </a:pathLst>
          </a:custGeom>
          <a:solidFill>
            <a:srgbClr val="00548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g1d2c6e8cddd_0_53"/>
          <p:cNvSpPr/>
          <p:nvPr/>
        </p:nvSpPr>
        <p:spPr>
          <a:xfrm>
            <a:off x="0" y="0"/>
            <a:ext cx="1620520" cy="1691005"/>
          </a:xfrm>
          <a:custGeom>
            <a:avLst/>
            <a:gdLst/>
            <a:ahLst/>
            <a:cxnLst/>
            <a:rect l="l" t="t" r="r" b="b"/>
            <a:pathLst>
              <a:path w="1620520" h="1691005" extrusionOk="0">
                <a:moveTo>
                  <a:pt x="1620012" y="0"/>
                </a:moveTo>
                <a:lnTo>
                  <a:pt x="0" y="0"/>
                </a:lnTo>
                <a:lnTo>
                  <a:pt x="0" y="1690877"/>
                </a:lnTo>
                <a:lnTo>
                  <a:pt x="1620012" y="0"/>
                </a:lnTo>
                <a:close/>
              </a:path>
            </a:pathLst>
          </a:custGeom>
          <a:solidFill>
            <a:srgbClr val="0083A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g1d2c6e8cddd_0_53"/>
          <p:cNvSpPr/>
          <p:nvPr/>
        </p:nvSpPr>
        <p:spPr>
          <a:xfrm>
            <a:off x="381001" y="5777102"/>
            <a:ext cx="2736300" cy="76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6" name="Google Shape;156;g1d2c6e8cddd_0_53"/>
          <p:cNvPicPr preferRelativeResize="0"/>
          <p:nvPr/>
        </p:nvPicPr>
        <p:blipFill rotWithShape="1">
          <a:blip r:embed="rId4">
            <a:alphaModFix/>
          </a:blip>
          <a:srcRect/>
          <a:stretch/>
        </p:blipFill>
        <p:spPr>
          <a:xfrm>
            <a:off x="9982200" y="5580888"/>
            <a:ext cx="1981206" cy="1196649"/>
          </a:xfrm>
          <a:prstGeom prst="rect">
            <a:avLst/>
          </a:prstGeom>
          <a:noFill/>
          <a:ln>
            <a:noFill/>
          </a:ln>
        </p:spPr>
      </p:pic>
      <p:sp>
        <p:nvSpPr>
          <p:cNvPr id="157" name="Google Shape;157;g1d2c6e8cddd_0_53"/>
          <p:cNvSpPr txBox="1"/>
          <p:nvPr/>
        </p:nvSpPr>
        <p:spPr>
          <a:xfrm>
            <a:off x="1219200" y="2286000"/>
            <a:ext cx="8991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g1d2c6e8cddd_0_53"/>
          <p:cNvSpPr txBox="1"/>
          <p:nvPr/>
        </p:nvSpPr>
        <p:spPr>
          <a:xfrm>
            <a:off x="1548580" y="4788007"/>
            <a:ext cx="9144000" cy="1655700"/>
          </a:xfrm>
          <a:prstGeom prst="rect">
            <a:avLst/>
          </a:prstGeom>
          <a:noFill/>
          <a:ln>
            <a:noFill/>
          </a:ln>
        </p:spPr>
        <p:txBody>
          <a:bodyPr spcFirstLastPara="1" wrap="square" lIns="91425" tIns="45700" rIns="91425" bIns="45700" anchor="t" anchorCtr="0">
            <a:normAutofit fontScale="55000" lnSpcReduction="10000"/>
          </a:bodyPr>
          <a:lstStyle/>
          <a:p>
            <a:pPr marL="0" marR="0" lvl="0" indent="0" algn="ctr" rtl="0">
              <a:lnSpc>
                <a:spcPct val="115000"/>
              </a:lnSpc>
              <a:spcBef>
                <a:spcPts val="0"/>
              </a:spcBef>
              <a:spcAft>
                <a:spcPts val="0"/>
              </a:spcAft>
              <a:buClr>
                <a:srgbClr val="0083A9"/>
              </a:buClr>
              <a:buSzPct val="171428"/>
              <a:buFont typeface="Arial"/>
              <a:buNone/>
            </a:pPr>
            <a:endParaRPr dirty="0"/>
          </a:p>
          <a:p>
            <a:pPr marL="0" marR="0" lvl="0" indent="0" algn="ctr" rtl="0">
              <a:lnSpc>
                <a:spcPct val="115000"/>
              </a:lnSpc>
              <a:spcBef>
                <a:spcPts val="0"/>
              </a:spcBef>
              <a:spcAft>
                <a:spcPts val="0"/>
              </a:spcAft>
              <a:buClr>
                <a:srgbClr val="0083A9"/>
              </a:buClr>
              <a:buSzPct val="59956"/>
              <a:buFont typeface="Arial"/>
              <a:buNone/>
            </a:pPr>
            <a:r>
              <a:rPr lang="en-US" sz="4002" b="0" i="0" u="sng" strike="noStrike" cap="none" dirty="0">
                <a:solidFill>
                  <a:srgbClr val="0083A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Clinical Guidance to Optimize Work Participation after Injury or Illness: The Role of Physical Therapists</a:t>
            </a:r>
            <a:r>
              <a:rPr lang="en-US" sz="4002" b="0" i="0" u="none" strike="noStrike" cap="none" dirty="0">
                <a:solidFill>
                  <a:srgbClr val="0083A9"/>
                </a:solidFill>
                <a:latin typeface="Calibri"/>
                <a:ea typeface="Calibri"/>
                <a:cs typeface="Calibri"/>
                <a:sym typeface="Calibri"/>
              </a:rPr>
              <a:t>, published in Journal of Orthopedic &amp; Sports Physical Therapy, August, 2021</a:t>
            </a:r>
            <a:endParaRPr sz="3002" dirty="0">
              <a:solidFill>
                <a:srgbClr val="0083A9"/>
              </a:solidFill>
              <a:latin typeface="Calibri"/>
              <a:ea typeface="Calibri"/>
              <a:cs typeface="Calibri"/>
              <a:sym typeface="Calibri"/>
            </a:endParaRPr>
          </a:p>
          <a:p>
            <a:pPr marL="0" marR="0" lvl="0" indent="0" algn="ctr" rtl="0">
              <a:lnSpc>
                <a:spcPct val="115000"/>
              </a:lnSpc>
              <a:spcBef>
                <a:spcPts val="1000"/>
              </a:spcBef>
              <a:spcAft>
                <a:spcPts val="0"/>
              </a:spcAft>
              <a:buClr>
                <a:srgbClr val="0083A9"/>
              </a:buClr>
              <a:buSzPct val="54509"/>
              <a:buFont typeface="Arial"/>
              <a:buNone/>
            </a:pPr>
            <a:r>
              <a:rPr lang="en-US" sz="4402" dirty="0">
                <a:solidFill>
                  <a:srgbClr val="0083A9"/>
                </a:solidFill>
                <a:latin typeface="Calibri"/>
                <a:ea typeface="Calibri"/>
                <a:cs typeface="Calibri"/>
                <a:sym typeface="Calibri"/>
              </a:rPr>
              <a:t>Orthopt.org</a:t>
            </a:r>
            <a:endParaRPr sz="4402" b="0" i="0" u="none" strike="noStrike" cap="none" dirty="0">
              <a:solidFill>
                <a:srgbClr val="0083A9"/>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100000"/>
              <a:buFont typeface="Arial"/>
              <a:buNone/>
            </a:pPr>
            <a:endParaRPr sz="2400" b="0" i="0" u="none" strike="noStrike" cap="none" dirty="0">
              <a:solidFill>
                <a:srgbClr val="005581"/>
              </a:solidFill>
              <a:latin typeface="Calibri"/>
              <a:ea typeface="Calibri"/>
              <a:cs typeface="Calibri"/>
              <a:sym typeface="Calibri"/>
            </a:endParaRPr>
          </a:p>
        </p:txBody>
      </p:sp>
      <p:pic>
        <p:nvPicPr>
          <p:cNvPr id="159" name="Google Shape;159;g1d2c6e8cddd_0_53"/>
          <p:cNvPicPr preferRelativeResize="0"/>
          <p:nvPr/>
        </p:nvPicPr>
        <p:blipFill rotWithShape="1">
          <a:blip r:embed="rId6">
            <a:alphaModFix/>
          </a:blip>
          <a:srcRect/>
          <a:stretch/>
        </p:blipFill>
        <p:spPr>
          <a:xfrm>
            <a:off x="3924100" y="438406"/>
            <a:ext cx="4343796" cy="4349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4"/>
        <p:cNvGrpSpPr/>
        <p:nvPr/>
      </p:nvGrpSpPr>
      <p:grpSpPr>
        <a:xfrm>
          <a:off x="0" y="0"/>
          <a:ext cx="0" cy="0"/>
          <a:chOff x="0" y="0"/>
          <a:chExt cx="0" cy="0"/>
        </a:xfrm>
      </p:grpSpPr>
      <p:sp>
        <p:nvSpPr>
          <p:cNvPr id="165" name="Google Shape;165;g1ad0f381358_0_0"/>
          <p:cNvSpPr txBox="1">
            <a:spLocks noGrp="1"/>
          </p:cNvSpPr>
          <p:nvPr>
            <p:ph type="title"/>
          </p:nvPr>
        </p:nvSpPr>
        <p:spPr>
          <a:xfrm>
            <a:off x="457200" y="324637"/>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0083A9"/>
                </a:solidFill>
              </a:rPr>
              <a:t>Entry Point Care - What is it?  </a:t>
            </a:r>
            <a:endParaRPr b="1">
              <a:solidFill>
                <a:srgbClr val="0083A9"/>
              </a:solidFill>
            </a:endParaRPr>
          </a:p>
        </p:txBody>
      </p:sp>
      <p:sp>
        <p:nvSpPr>
          <p:cNvPr id="166" name="Google Shape;166;g1ad0f381358_0_0"/>
          <p:cNvSpPr txBox="1">
            <a:spLocks noGrp="1"/>
          </p:cNvSpPr>
          <p:nvPr>
            <p:ph type="body" idx="1"/>
          </p:nvPr>
        </p:nvSpPr>
        <p:spPr>
          <a:xfrm>
            <a:off x="457200" y="1725725"/>
            <a:ext cx="8923200" cy="1920000"/>
          </a:xfrm>
          <a:prstGeom prst="rect">
            <a:avLst/>
          </a:prstGeom>
          <a:noFill/>
          <a:ln>
            <a:noFill/>
          </a:ln>
        </p:spPr>
        <p:txBody>
          <a:bodyPr spcFirstLastPara="1" wrap="square" lIns="0" tIns="0" rIns="0" bIns="0" anchor="t" anchorCtr="0">
            <a:normAutofit fontScale="25000" lnSpcReduction="20000"/>
          </a:bodyPr>
          <a:lstStyle/>
          <a:p>
            <a:pPr marL="457200" lvl="0" indent="-384175" algn="l" rtl="0">
              <a:spcBef>
                <a:spcPts val="0"/>
              </a:spcBef>
              <a:spcAft>
                <a:spcPts val="0"/>
              </a:spcAft>
              <a:buClr>
                <a:srgbClr val="0083A9"/>
              </a:buClr>
              <a:buSzPct val="100000"/>
              <a:buAutoNum type="arabicPeriod"/>
            </a:pPr>
            <a:r>
              <a:rPr lang="en-US" sz="9800" b="0" dirty="0">
                <a:solidFill>
                  <a:srgbClr val="0083A9"/>
                </a:solidFill>
              </a:rPr>
              <a:t>According to the APTA: “Direct access means the removal of physician referral mandated by state law to access PT services for evaluation and treatment”</a:t>
            </a:r>
          </a:p>
          <a:p>
            <a:pPr marL="457200" lvl="0" indent="-384175" algn="l" rtl="0">
              <a:spcBef>
                <a:spcPts val="0"/>
              </a:spcBef>
              <a:spcAft>
                <a:spcPts val="0"/>
              </a:spcAft>
              <a:buClr>
                <a:srgbClr val="0083A9"/>
              </a:buClr>
              <a:buSzPct val="100000"/>
              <a:buAutoNum type="arabicPeriod"/>
            </a:pPr>
            <a:endParaRPr lang="en-US" sz="9800" b="0" dirty="0">
              <a:solidFill>
                <a:srgbClr val="0083A9"/>
              </a:solidFill>
            </a:endParaRPr>
          </a:p>
          <a:p>
            <a:pPr marL="457200" lvl="0" indent="-384175" algn="l" rtl="0">
              <a:spcBef>
                <a:spcPts val="0"/>
              </a:spcBef>
              <a:spcAft>
                <a:spcPts val="0"/>
              </a:spcAft>
              <a:buClr>
                <a:srgbClr val="0083A9"/>
              </a:buClr>
              <a:buSzPct val="100000"/>
              <a:buAutoNum type="arabicPeriod"/>
            </a:pPr>
            <a:r>
              <a:rPr lang="en-US" sz="9800" b="0" dirty="0">
                <a:solidFill>
                  <a:srgbClr val="0083A9"/>
                </a:solidFill>
              </a:rPr>
              <a:t>RC-11: a position statement adopted by the 2022 APTA House of Delegates, created as an initiative by the OHSIG and introduced by the AOPT</a:t>
            </a:r>
            <a:endParaRPr sz="9800" b="0" dirty="0">
              <a:solidFill>
                <a:srgbClr val="0083A9"/>
              </a:solidFill>
            </a:endParaRPr>
          </a:p>
          <a:p>
            <a:pPr marL="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45720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980000"/>
              </a:solidFill>
            </a:endParaRPr>
          </a:p>
          <a:p>
            <a:pPr marL="457200" lvl="0" indent="0" algn="l" rtl="0">
              <a:spcBef>
                <a:spcPts val="0"/>
              </a:spcBef>
              <a:spcAft>
                <a:spcPts val="0"/>
              </a:spcAft>
              <a:buNone/>
            </a:pPr>
            <a:endParaRPr sz="7400" b="0" dirty="0">
              <a:solidFill>
                <a:srgbClr val="0083A9"/>
              </a:solidFil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167" name="Google Shape;167;g1ad0f381358_0_0"/>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168" name="Google Shape;168;g1ad0f381358_0_0"/>
          <p:cNvSpPr txBox="1"/>
          <p:nvPr/>
        </p:nvSpPr>
        <p:spPr>
          <a:xfrm>
            <a:off x="2197200" y="4132925"/>
            <a:ext cx="7183200" cy="1947000"/>
          </a:xfrm>
          <a:prstGeom prst="rect">
            <a:avLst/>
          </a:prstGeom>
          <a:noFill/>
          <a:ln w="28575" cap="flat" cmpd="sng">
            <a:solidFill>
              <a:srgbClr val="0083A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endParaRPr sz="1050">
              <a:solidFill>
                <a:srgbClr val="0083A9"/>
              </a:solidFill>
              <a:highlight>
                <a:srgbClr val="F3F3F3"/>
              </a:highlight>
            </a:endParaRPr>
          </a:p>
          <a:p>
            <a:pPr marL="0" lvl="0" indent="0" algn="ctr" rtl="0">
              <a:spcBef>
                <a:spcPts val="0"/>
              </a:spcBef>
              <a:spcAft>
                <a:spcPts val="0"/>
              </a:spcAft>
              <a:buNone/>
            </a:pPr>
            <a:r>
              <a:rPr lang="en-US" sz="2250">
                <a:solidFill>
                  <a:srgbClr val="0083A9"/>
                </a:solidFill>
                <a:highlight>
                  <a:srgbClr val="EFEFEF"/>
                </a:highlight>
              </a:rPr>
              <a:t>It states: “The American Physical Therapy Association supports unrestricted access to physical therapists as entry-point practitioners for activity participation, wellness, health, and disability determination.” </a:t>
            </a:r>
            <a:endParaRPr sz="2250">
              <a:solidFill>
                <a:srgbClr val="0083A9"/>
              </a:solidFill>
              <a:highlight>
                <a:srgbClr val="EFEFEF"/>
              </a:highlight>
            </a:endParaRPr>
          </a:p>
          <a:p>
            <a:pPr marL="0" lvl="0" indent="0" algn="l" rtl="0">
              <a:spcBef>
                <a:spcPts val="0"/>
              </a:spcBef>
              <a:spcAft>
                <a:spcPts val="0"/>
              </a:spcAft>
              <a:buNone/>
            </a:pPr>
            <a:endParaRPr/>
          </a:p>
        </p:txBody>
      </p:sp>
      <p:cxnSp>
        <p:nvCxnSpPr>
          <p:cNvPr id="169" name="Google Shape;169;g1ad0f381358_0_0"/>
          <p:cNvCxnSpPr>
            <a:endCxn id="168" idx="1"/>
          </p:cNvCxnSpPr>
          <p:nvPr/>
        </p:nvCxnSpPr>
        <p:spPr>
          <a:xfrm rot="-5400000" flipH="1">
            <a:off x="1225500" y="4134725"/>
            <a:ext cx="1125600" cy="817800"/>
          </a:xfrm>
          <a:prstGeom prst="bentConnector2">
            <a:avLst/>
          </a:prstGeom>
          <a:noFill/>
          <a:ln w="38100" cap="flat" cmpd="sng">
            <a:solidFill>
              <a:srgbClr val="0083A9"/>
            </a:solidFill>
            <a:prstDash val="solid"/>
            <a:round/>
            <a:headEnd type="none" w="med" len="med"/>
            <a:tailEnd type="none" w="med" len="med"/>
          </a:ln>
        </p:spPr>
      </p:cxnSp>
      <p:pic>
        <p:nvPicPr>
          <p:cNvPr id="170" name="Google Shape;170;g1ad0f381358_0_0"/>
          <p:cNvPicPr preferRelativeResize="0"/>
          <p:nvPr/>
        </p:nvPicPr>
        <p:blipFill>
          <a:blip r:embed="rId4">
            <a:alphaModFix/>
          </a:blip>
          <a:stretch>
            <a:fillRect/>
          </a:stretch>
        </p:blipFill>
        <p:spPr>
          <a:xfrm>
            <a:off x="10020300" y="324637"/>
            <a:ext cx="1905000" cy="196533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5"/>
        <p:cNvGrpSpPr/>
        <p:nvPr/>
      </p:nvGrpSpPr>
      <p:grpSpPr>
        <a:xfrm>
          <a:off x="0" y="0"/>
          <a:ext cx="0" cy="0"/>
          <a:chOff x="0" y="0"/>
          <a:chExt cx="0" cy="0"/>
        </a:xfrm>
      </p:grpSpPr>
      <p:sp>
        <p:nvSpPr>
          <p:cNvPr id="176" name="Google Shape;176;g1d2c6e8cddd_0_0"/>
          <p:cNvSpPr txBox="1">
            <a:spLocks noGrp="1"/>
          </p:cNvSpPr>
          <p:nvPr>
            <p:ph type="title"/>
          </p:nvPr>
        </p:nvSpPr>
        <p:spPr>
          <a:xfrm>
            <a:off x="439100" y="349202"/>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a:solidFill>
                  <a:srgbClr val="155B54"/>
                </a:solidFill>
              </a:rPr>
              <a:t>Success Stories - United States Military</a:t>
            </a:r>
            <a:endParaRPr b="1">
              <a:solidFill>
                <a:srgbClr val="155B54"/>
              </a:solidFill>
            </a:endParaRPr>
          </a:p>
        </p:txBody>
      </p:sp>
      <p:grpSp>
        <p:nvGrpSpPr>
          <p:cNvPr id="177" name="Google Shape;177;g1d2c6e8cddd_0_0"/>
          <p:cNvGrpSpPr/>
          <p:nvPr/>
        </p:nvGrpSpPr>
        <p:grpSpPr>
          <a:xfrm>
            <a:off x="438868" y="1259075"/>
            <a:ext cx="10433643" cy="975576"/>
            <a:chOff x="2789785" y="438789"/>
            <a:chExt cx="5221800" cy="731700"/>
          </a:xfrm>
        </p:grpSpPr>
        <p:sp>
          <p:nvSpPr>
            <p:cNvPr id="178" name="Google Shape;178;g1d2c6e8cddd_0_0"/>
            <p:cNvSpPr/>
            <p:nvPr/>
          </p:nvSpPr>
          <p:spPr>
            <a:xfrm>
              <a:off x="2789785" y="438789"/>
              <a:ext cx="5221800" cy="731700"/>
            </a:xfrm>
            <a:prstGeom prst="rect">
              <a:avLst/>
            </a:prstGeom>
            <a:solidFill>
              <a:srgbClr val="155B54"/>
            </a:solid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79" name="Google Shape;179;g1d2c6e8cddd_0_0"/>
            <p:cNvSpPr txBox="1"/>
            <p:nvPr/>
          </p:nvSpPr>
          <p:spPr>
            <a:xfrm>
              <a:off x="2914388" y="523065"/>
              <a:ext cx="5055270" cy="575400"/>
            </a:xfrm>
            <a:prstGeom prst="rect">
              <a:avLst/>
            </a:prstGeom>
            <a:no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endParaRPr sz="1800" dirty="0">
                <a:solidFill>
                  <a:srgbClr val="FEFEFE"/>
                </a:solidFill>
              </a:endParaRPr>
            </a:p>
            <a:p>
              <a:pPr marL="0" lvl="0" indent="0" algn="ctr" rtl="0">
                <a:lnSpc>
                  <a:spcPct val="115000"/>
                </a:lnSpc>
                <a:spcBef>
                  <a:spcPts val="0"/>
                </a:spcBef>
                <a:spcAft>
                  <a:spcPts val="0"/>
                </a:spcAft>
                <a:buNone/>
              </a:pPr>
              <a:endParaRPr dirty="0">
                <a:solidFill>
                  <a:srgbClr val="FEFEFE"/>
                </a:solidFill>
              </a:endParaRPr>
            </a:p>
            <a:p>
              <a:pPr marL="0" lvl="0" indent="0" algn="l" rtl="0">
                <a:lnSpc>
                  <a:spcPct val="115000"/>
                </a:lnSpc>
                <a:spcBef>
                  <a:spcPts val="0"/>
                </a:spcBef>
                <a:spcAft>
                  <a:spcPts val="0"/>
                </a:spcAft>
                <a:buNone/>
              </a:pPr>
              <a:r>
                <a:rPr lang="en-US" sz="2600" dirty="0">
                  <a:solidFill>
                    <a:srgbClr val="FEFEFE"/>
                  </a:solidFill>
                </a:rPr>
                <a:t>US military designated PTs as primary care clinicians in the 1970’s</a:t>
              </a:r>
              <a:endParaRPr sz="2600" dirty="0">
                <a:solidFill>
                  <a:srgbClr val="FEFEFE"/>
                </a:solidFill>
              </a:endParaRPr>
            </a:p>
            <a:p>
              <a:pPr marL="0" lvl="0" indent="0" algn="l" rtl="0">
                <a:lnSpc>
                  <a:spcPct val="115000"/>
                </a:lnSpc>
                <a:spcBef>
                  <a:spcPts val="0"/>
                </a:spcBef>
                <a:spcAft>
                  <a:spcPts val="0"/>
                </a:spcAft>
                <a:buNone/>
              </a:pPr>
              <a:endParaRPr sz="1800" b="1" dirty="0">
                <a:solidFill>
                  <a:srgbClr val="FEFEFE"/>
                </a:solidFill>
              </a:endParaRPr>
            </a:p>
            <a:p>
              <a:pPr marL="0" lvl="0" indent="0" algn="l" rtl="0">
                <a:lnSpc>
                  <a:spcPct val="115000"/>
                </a:lnSpc>
                <a:spcBef>
                  <a:spcPts val="0"/>
                </a:spcBef>
                <a:spcAft>
                  <a:spcPts val="0"/>
                </a:spcAft>
                <a:buNone/>
              </a:pPr>
              <a:endParaRPr sz="1700" dirty="0">
                <a:solidFill>
                  <a:srgbClr val="FFFFFF"/>
                </a:solidFill>
                <a:latin typeface="Roboto"/>
                <a:ea typeface="Roboto"/>
                <a:cs typeface="Roboto"/>
                <a:sym typeface="Roboto"/>
              </a:endParaRPr>
            </a:p>
          </p:txBody>
        </p:sp>
      </p:grpSp>
      <p:grpSp>
        <p:nvGrpSpPr>
          <p:cNvPr id="180" name="Google Shape;180;g1d2c6e8cddd_0_0"/>
          <p:cNvGrpSpPr/>
          <p:nvPr/>
        </p:nvGrpSpPr>
        <p:grpSpPr>
          <a:xfrm>
            <a:off x="438800" y="3729776"/>
            <a:ext cx="9548812" cy="975576"/>
            <a:chOff x="2789789" y="2291870"/>
            <a:chExt cx="4497600" cy="731700"/>
          </a:xfrm>
        </p:grpSpPr>
        <p:sp>
          <p:nvSpPr>
            <p:cNvPr id="181" name="Google Shape;181;g1d2c6e8cddd_0_0"/>
            <p:cNvSpPr/>
            <p:nvPr/>
          </p:nvSpPr>
          <p:spPr>
            <a:xfrm>
              <a:off x="2789789" y="2291870"/>
              <a:ext cx="4497600" cy="731700"/>
            </a:xfrm>
            <a:prstGeom prst="rect">
              <a:avLst/>
            </a:prstGeom>
            <a:solidFill>
              <a:srgbClr val="1D7E74"/>
            </a:solid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82" name="Google Shape;182;g1d2c6e8cddd_0_0"/>
            <p:cNvSpPr txBox="1"/>
            <p:nvPr/>
          </p:nvSpPr>
          <p:spPr>
            <a:xfrm>
              <a:off x="2906881" y="2371642"/>
              <a:ext cx="4350645" cy="330600"/>
            </a:xfrm>
            <a:prstGeom prst="rect">
              <a:avLst/>
            </a:prstGeom>
            <a:no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ctr" rtl="0">
                <a:spcBef>
                  <a:spcPts val="0"/>
                </a:spcBef>
                <a:spcAft>
                  <a:spcPts val="0"/>
                </a:spcAft>
                <a:buNone/>
              </a:pPr>
              <a:endParaRPr sz="1200" dirty="0">
                <a:solidFill>
                  <a:srgbClr val="FEFEFE"/>
                </a:solidFill>
              </a:endParaRPr>
            </a:p>
            <a:p>
              <a:pPr marL="0" lvl="0" indent="0" algn="l" rtl="0">
                <a:spcBef>
                  <a:spcPts val="0"/>
                </a:spcBef>
                <a:spcAft>
                  <a:spcPts val="0"/>
                </a:spcAft>
                <a:buNone/>
              </a:pPr>
              <a:r>
                <a:rPr lang="en-US" sz="2200" dirty="0">
                  <a:solidFill>
                    <a:srgbClr val="FEFEFE"/>
                  </a:solidFill>
                </a:rPr>
                <a:t>Positioned PTs as leaders in musculoskeletal health and fitness-for-duty</a:t>
              </a:r>
              <a:endParaRPr sz="1600" dirty="0">
                <a:solidFill>
                  <a:srgbClr val="FFFFFF"/>
                </a:solidFill>
                <a:latin typeface="Roboto"/>
                <a:ea typeface="Roboto"/>
                <a:cs typeface="Roboto"/>
                <a:sym typeface="Roboto"/>
              </a:endParaRPr>
            </a:p>
          </p:txBody>
        </p:sp>
      </p:grpSp>
      <p:sp>
        <p:nvSpPr>
          <p:cNvPr id="183" name="Google Shape;183;g1d2c6e8cddd_0_0"/>
          <p:cNvSpPr txBox="1"/>
          <p:nvPr/>
        </p:nvSpPr>
        <p:spPr>
          <a:xfrm>
            <a:off x="438800" y="4787725"/>
            <a:ext cx="8238300" cy="1715700"/>
          </a:xfrm>
          <a:prstGeom prst="rect">
            <a:avLst/>
          </a:prstGeom>
          <a:solidFill>
            <a:srgbClr val="EFEFEF"/>
          </a:solid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endParaRPr sz="1650" dirty="0">
              <a:solidFill>
                <a:srgbClr val="FEFEFE"/>
              </a:solidFill>
            </a:endParaRPr>
          </a:p>
          <a:p>
            <a:pPr marL="457200" lvl="0" indent="-355600" algn="l" rtl="0">
              <a:lnSpc>
                <a:spcPct val="115000"/>
              </a:lnSpc>
              <a:spcBef>
                <a:spcPts val="0"/>
              </a:spcBef>
              <a:spcAft>
                <a:spcPts val="0"/>
              </a:spcAft>
              <a:buClr>
                <a:srgbClr val="1B786E"/>
              </a:buClr>
              <a:buSzPts val="2000"/>
              <a:buChar char="-"/>
            </a:pPr>
            <a:r>
              <a:rPr lang="en-US" sz="2400" dirty="0">
                <a:solidFill>
                  <a:srgbClr val="1B786E"/>
                </a:solidFill>
              </a:rPr>
              <a:t>Determine fitness-for-duty restrictions </a:t>
            </a:r>
            <a:endParaRPr sz="2400" dirty="0">
              <a:solidFill>
                <a:srgbClr val="1B786E"/>
              </a:solidFill>
            </a:endParaRPr>
          </a:p>
          <a:p>
            <a:pPr marL="457200" lvl="0" indent="-355600" algn="l" rtl="0">
              <a:lnSpc>
                <a:spcPct val="115000"/>
              </a:lnSpc>
              <a:spcBef>
                <a:spcPts val="0"/>
              </a:spcBef>
              <a:spcAft>
                <a:spcPts val="0"/>
              </a:spcAft>
              <a:buClr>
                <a:srgbClr val="1B786E"/>
              </a:buClr>
              <a:buSzPts val="2000"/>
              <a:buChar char="-"/>
            </a:pPr>
            <a:r>
              <a:rPr lang="en-US" sz="2400" dirty="0">
                <a:solidFill>
                  <a:srgbClr val="1B786E"/>
                </a:solidFill>
              </a:rPr>
              <a:t>Prescription of medications for pain (limited formulary)</a:t>
            </a:r>
            <a:endParaRPr sz="2400" dirty="0">
              <a:solidFill>
                <a:srgbClr val="1B786E"/>
              </a:solidFill>
            </a:endParaRPr>
          </a:p>
          <a:p>
            <a:pPr marL="457200" lvl="0" indent="-355600" algn="l" rtl="0">
              <a:lnSpc>
                <a:spcPct val="115000"/>
              </a:lnSpc>
              <a:spcBef>
                <a:spcPts val="0"/>
              </a:spcBef>
              <a:spcAft>
                <a:spcPts val="0"/>
              </a:spcAft>
              <a:buClr>
                <a:srgbClr val="1B786E"/>
              </a:buClr>
              <a:buSzPts val="2000"/>
              <a:buChar char="-"/>
            </a:pPr>
            <a:r>
              <a:rPr lang="en-US" sz="2400" dirty="0">
                <a:solidFill>
                  <a:srgbClr val="1B786E"/>
                </a:solidFill>
              </a:rPr>
              <a:t>Order medical lab tests</a:t>
            </a:r>
            <a:endParaRPr sz="2400" dirty="0">
              <a:solidFill>
                <a:srgbClr val="1B786E"/>
              </a:solidFill>
            </a:endParaRPr>
          </a:p>
          <a:p>
            <a:pPr marL="457200" lvl="0" indent="-355600" algn="l" rtl="0">
              <a:lnSpc>
                <a:spcPct val="115000"/>
              </a:lnSpc>
              <a:spcBef>
                <a:spcPts val="0"/>
              </a:spcBef>
              <a:spcAft>
                <a:spcPts val="0"/>
              </a:spcAft>
              <a:buClr>
                <a:srgbClr val="1B786E"/>
              </a:buClr>
              <a:buSzPts val="2000"/>
              <a:buChar char="-"/>
            </a:pPr>
            <a:r>
              <a:rPr lang="en-US" sz="2400" dirty="0">
                <a:solidFill>
                  <a:srgbClr val="1B786E"/>
                </a:solidFill>
              </a:rPr>
              <a:t>Make specialty MD referrals</a:t>
            </a:r>
            <a:endParaRPr sz="2400" dirty="0">
              <a:solidFill>
                <a:srgbClr val="1B786E"/>
              </a:solidFill>
            </a:endParaRPr>
          </a:p>
          <a:p>
            <a:pPr marL="0" lvl="0" indent="0" algn="l" rtl="0">
              <a:lnSpc>
                <a:spcPct val="115000"/>
              </a:lnSpc>
              <a:spcBef>
                <a:spcPts val="0"/>
              </a:spcBef>
              <a:spcAft>
                <a:spcPts val="0"/>
              </a:spcAft>
              <a:buNone/>
            </a:pPr>
            <a:endParaRPr sz="1600" dirty="0">
              <a:solidFill>
                <a:srgbClr val="1B786E"/>
              </a:solidFill>
              <a:latin typeface="Roboto"/>
              <a:ea typeface="Roboto"/>
              <a:cs typeface="Roboto"/>
              <a:sym typeface="Roboto"/>
            </a:endParaRPr>
          </a:p>
        </p:txBody>
      </p:sp>
      <p:grpSp>
        <p:nvGrpSpPr>
          <p:cNvPr id="184" name="Google Shape;184;g1d2c6e8cddd_0_0"/>
          <p:cNvGrpSpPr/>
          <p:nvPr/>
        </p:nvGrpSpPr>
        <p:grpSpPr>
          <a:xfrm>
            <a:off x="439174" y="2438176"/>
            <a:ext cx="10014483" cy="975576"/>
            <a:chOff x="2789788" y="1323149"/>
            <a:chExt cx="4935000" cy="731700"/>
          </a:xfrm>
        </p:grpSpPr>
        <p:sp>
          <p:nvSpPr>
            <p:cNvPr id="185" name="Google Shape;185;g1d2c6e8cddd_0_0"/>
            <p:cNvSpPr/>
            <p:nvPr/>
          </p:nvSpPr>
          <p:spPr>
            <a:xfrm>
              <a:off x="2789788" y="1323149"/>
              <a:ext cx="4935000" cy="731700"/>
            </a:xfrm>
            <a:prstGeom prst="rect">
              <a:avLst/>
            </a:prstGeom>
            <a:solidFill>
              <a:srgbClr val="1B786E"/>
            </a:solid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86" name="Google Shape;186;g1d2c6e8cddd_0_0"/>
            <p:cNvSpPr txBox="1"/>
            <p:nvPr/>
          </p:nvSpPr>
          <p:spPr>
            <a:xfrm>
              <a:off x="2914384" y="1560173"/>
              <a:ext cx="4726787" cy="300300"/>
            </a:xfrm>
            <a:prstGeom prst="rect">
              <a:avLst/>
            </a:prstGeom>
            <a:noFill/>
            <a:ln>
              <a:noFill/>
            </a:ln>
            <a:effectLst>
              <a:outerShdw blurRad="57150" dist="47625" dir="5400000" algn="bl" rotWithShape="0">
                <a:srgbClr val="000000">
                  <a:alpha val="44000"/>
                </a:srgbClr>
              </a:outerShdw>
            </a:effectLst>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endParaRPr sz="1800" dirty="0">
                <a:solidFill>
                  <a:srgbClr val="FEFEFE"/>
                </a:solidFill>
              </a:endParaRPr>
            </a:p>
            <a:p>
              <a:pPr marL="0" lvl="0" indent="0" algn="l" rtl="0">
                <a:lnSpc>
                  <a:spcPct val="115000"/>
                </a:lnSpc>
                <a:spcBef>
                  <a:spcPts val="0"/>
                </a:spcBef>
                <a:spcAft>
                  <a:spcPts val="0"/>
                </a:spcAft>
                <a:buNone/>
              </a:pPr>
              <a:endParaRPr dirty="0">
                <a:solidFill>
                  <a:srgbClr val="FEFEFE"/>
                </a:solidFill>
              </a:endParaRPr>
            </a:p>
            <a:p>
              <a:pPr marL="0" lvl="0" indent="0" algn="l" rtl="0">
                <a:lnSpc>
                  <a:spcPct val="115000"/>
                </a:lnSpc>
                <a:spcBef>
                  <a:spcPts val="0"/>
                </a:spcBef>
                <a:spcAft>
                  <a:spcPts val="0"/>
                </a:spcAft>
                <a:buNone/>
              </a:pPr>
              <a:r>
                <a:rPr lang="en-US" sz="2200" dirty="0">
                  <a:solidFill>
                    <a:srgbClr val="FEFEFE"/>
                  </a:solidFill>
                </a:rPr>
                <a:t>Implemented advanced training, credentialing, and standardized protocols</a:t>
              </a:r>
              <a:endParaRPr sz="2200" dirty="0">
                <a:solidFill>
                  <a:srgbClr val="0083A9"/>
                </a:solidFill>
              </a:endParaRPr>
            </a:p>
            <a:p>
              <a:pPr marL="0" lvl="0" indent="0" algn="l" rtl="0">
                <a:lnSpc>
                  <a:spcPct val="115000"/>
                </a:lnSpc>
                <a:spcBef>
                  <a:spcPts val="0"/>
                </a:spcBef>
                <a:spcAft>
                  <a:spcPts val="0"/>
                </a:spcAft>
                <a:buNone/>
              </a:pPr>
              <a:endParaRPr sz="1700" dirty="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600" dirty="0">
                <a:solidFill>
                  <a:srgbClr val="FFFFFF"/>
                </a:solidFill>
                <a:latin typeface="Roboto"/>
                <a:ea typeface="Roboto"/>
                <a:cs typeface="Roboto"/>
                <a:sym typeface="Roboto"/>
              </a:endParaRPr>
            </a:p>
          </p:txBody>
        </p:sp>
      </p:grpSp>
      <p:pic>
        <p:nvPicPr>
          <p:cNvPr id="187" name="Google Shape;187;g1d2c6e8cddd_0_0"/>
          <p:cNvPicPr preferRelativeResize="0"/>
          <p:nvPr/>
        </p:nvPicPr>
        <p:blipFill rotWithShape="1">
          <a:blip r:embed="rId3">
            <a:alphaModFix/>
          </a:blip>
          <a:srcRect/>
          <a:stretch/>
        </p:blipFill>
        <p:spPr>
          <a:xfrm>
            <a:off x="9982200" y="5580888"/>
            <a:ext cx="1981206" cy="1196649"/>
          </a:xfrm>
          <a:prstGeom prst="rect">
            <a:avLst/>
          </a:prstGeom>
          <a:noFill/>
          <a:ln>
            <a:noFill/>
          </a:ln>
        </p:spPr>
      </p:pic>
      <p:cxnSp>
        <p:nvCxnSpPr>
          <p:cNvPr id="188" name="Google Shape;188;g1d2c6e8cddd_0_0"/>
          <p:cNvCxnSpPr>
            <a:cxnSpLocks/>
            <a:stCxn id="181" idx="3"/>
          </p:cNvCxnSpPr>
          <p:nvPr/>
        </p:nvCxnSpPr>
        <p:spPr>
          <a:xfrm flipH="1">
            <a:off x="9459100" y="4217564"/>
            <a:ext cx="528512" cy="1445961"/>
          </a:xfrm>
          <a:prstGeom prst="bentConnector4">
            <a:avLst>
              <a:gd name="adj1" fmla="val -43254"/>
              <a:gd name="adj2" fmla="val 66867"/>
            </a:avLst>
          </a:prstGeom>
          <a:noFill/>
          <a:ln w="76200" cap="flat" cmpd="sng">
            <a:solidFill>
              <a:srgbClr val="155B54"/>
            </a:solidFill>
            <a:prstDash val="solid"/>
            <a:round/>
            <a:headEnd type="none" w="med" len="med"/>
            <a:tailEnd type="none" w="med" len="med"/>
          </a:ln>
        </p:spPr>
      </p:cxnSp>
      <p:cxnSp>
        <p:nvCxnSpPr>
          <p:cNvPr id="189" name="Google Shape;189;g1d2c6e8cddd_0_0"/>
          <p:cNvCxnSpPr/>
          <p:nvPr/>
        </p:nvCxnSpPr>
        <p:spPr>
          <a:xfrm flipH="1">
            <a:off x="8751900" y="5648825"/>
            <a:ext cx="632400" cy="14700"/>
          </a:xfrm>
          <a:prstGeom prst="straightConnector1">
            <a:avLst/>
          </a:prstGeom>
          <a:noFill/>
          <a:ln w="76200" cap="flat" cmpd="sng">
            <a:solidFill>
              <a:srgbClr val="155B54"/>
            </a:solidFill>
            <a:prstDash val="solid"/>
            <a:round/>
            <a:headEnd type="none" w="med" len="med"/>
            <a:tailEnd type="triangle" w="med" len="med"/>
          </a:ln>
        </p:spPr>
      </p:cxnSp>
      <p:cxnSp>
        <p:nvCxnSpPr>
          <p:cNvPr id="190" name="Google Shape;190;g1d2c6e8cddd_0_0"/>
          <p:cNvCxnSpPr/>
          <p:nvPr/>
        </p:nvCxnSpPr>
        <p:spPr>
          <a:xfrm flipH="1">
            <a:off x="9065225" y="5655875"/>
            <a:ext cx="433500" cy="600"/>
          </a:xfrm>
          <a:prstGeom prst="bentConnector3">
            <a:avLst>
              <a:gd name="adj1" fmla="val 50000"/>
            </a:avLst>
          </a:prstGeom>
          <a:noFill/>
          <a:ln w="76200" cap="flat" cmpd="sng">
            <a:solidFill>
              <a:srgbClr val="155B54"/>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par>
                                <p:cTn id="23" presetID="10" presetClass="entr" presetSubtype="0"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Effect transition="in" filter="fade">
                                      <p:cBhvr>
                                        <p:cTn id="25" dur="1000"/>
                                        <p:tgtEl>
                                          <p:spTgt spid="189"/>
                                        </p:tgtEl>
                                      </p:cBhvr>
                                    </p:animEffect>
                                  </p:childTnLst>
                                </p:cTn>
                              </p:par>
                              <p:par>
                                <p:cTn id="26" presetID="10" presetClass="entr" presetSubtype="0" fill="hold"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fade">
                                      <p:cBhvr>
                                        <p:cTn id="28" dur="1000"/>
                                        <p:tgtEl>
                                          <p:spTgt spid="19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5"/>
        <p:cNvGrpSpPr/>
        <p:nvPr/>
      </p:nvGrpSpPr>
      <p:grpSpPr>
        <a:xfrm>
          <a:off x="0" y="0"/>
          <a:ext cx="0" cy="0"/>
          <a:chOff x="0" y="0"/>
          <a:chExt cx="0" cy="0"/>
        </a:xfrm>
      </p:grpSpPr>
      <p:sp>
        <p:nvSpPr>
          <p:cNvPr id="196" name="Google Shape;196;g1d2c6e8cddd_0_8"/>
          <p:cNvSpPr txBox="1">
            <a:spLocks noGrp="1"/>
          </p:cNvSpPr>
          <p:nvPr>
            <p:ph type="title"/>
          </p:nvPr>
        </p:nvSpPr>
        <p:spPr>
          <a:xfrm>
            <a:off x="581086" y="343665"/>
            <a:ext cx="101952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dirty="0">
                <a:solidFill>
                  <a:srgbClr val="155B54"/>
                </a:solidFill>
              </a:rPr>
              <a:t>Success Stories - United States Military </a:t>
            </a:r>
            <a:endParaRPr b="1" dirty="0">
              <a:solidFill>
                <a:srgbClr val="155B54"/>
              </a:solidFill>
            </a:endParaRPr>
          </a:p>
        </p:txBody>
      </p:sp>
      <p:sp>
        <p:nvSpPr>
          <p:cNvPr id="197" name="Google Shape;197;g1d2c6e8cddd_0_8"/>
          <p:cNvSpPr txBox="1">
            <a:spLocks noGrp="1"/>
          </p:cNvSpPr>
          <p:nvPr>
            <p:ph type="body" idx="1"/>
          </p:nvPr>
        </p:nvSpPr>
        <p:spPr>
          <a:xfrm>
            <a:off x="641193" y="1271478"/>
            <a:ext cx="10135093" cy="4586582"/>
          </a:xfrm>
          <a:prstGeom prst="rect">
            <a:avLst/>
          </a:prstGeom>
          <a:solidFill>
            <a:srgbClr val="EFEFEF"/>
          </a:solidFill>
          <a:ln>
            <a:noFill/>
          </a:ln>
        </p:spPr>
        <p:txBody>
          <a:bodyPr spcFirstLastPara="1" wrap="square" lIns="0" tIns="0" rIns="0" bIns="0" anchor="t" anchorCtr="0">
            <a:normAutofit fontScale="55000" lnSpcReduction="20000"/>
          </a:bodyPr>
          <a:lstStyle/>
          <a:p>
            <a:pPr marL="0" lvl="0" indent="0" algn="l" rtl="0">
              <a:lnSpc>
                <a:spcPct val="115000"/>
              </a:lnSpc>
              <a:spcBef>
                <a:spcPts val="0"/>
              </a:spcBef>
              <a:spcAft>
                <a:spcPts val="0"/>
              </a:spcAft>
              <a:buNone/>
            </a:pPr>
            <a:r>
              <a:rPr lang="en-US" sz="4500" b="0" dirty="0">
                <a:solidFill>
                  <a:srgbClr val="155B54"/>
                </a:solidFill>
              </a:rPr>
              <a:t>The military model of direct access allows for self-referral to PT for MSD</a:t>
            </a:r>
            <a:endParaRPr sz="4500" b="0" dirty="0">
              <a:solidFill>
                <a:srgbClr val="155B54"/>
              </a:solidFill>
            </a:endParaRPr>
          </a:p>
          <a:p>
            <a:pPr marL="0" lvl="0" indent="0" algn="l" rtl="0">
              <a:lnSpc>
                <a:spcPct val="115000"/>
              </a:lnSpc>
              <a:spcBef>
                <a:spcPts val="0"/>
              </a:spcBef>
              <a:spcAft>
                <a:spcPts val="0"/>
              </a:spcAft>
              <a:buNone/>
            </a:pPr>
            <a:endParaRPr sz="4500" b="0" dirty="0">
              <a:solidFill>
                <a:srgbClr val="155B54"/>
              </a:solidFill>
            </a:endParaRPr>
          </a:p>
          <a:p>
            <a:pPr lvl="1" indent="-385762">
              <a:lnSpc>
                <a:spcPct val="115000"/>
              </a:lnSpc>
              <a:buClr>
                <a:srgbClr val="155B54"/>
              </a:buClr>
              <a:buSzPct val="100000"/>
              <a:buChar char="●"/>
            </a:pPr>
            <a:r>
              <a:rPr lang="en-US" sz="4700" b="0" dirty="0">
                <a:solidFill>
                  <a:srgbClr val="155B54"/>
                </a:solidFill>
              </a:rPr>
              <a:t>Decreased physician sick visits, improved physician resources, and enhanced quality of care</a:t>
            </a:r>
            <a:endParaRPr sz="4700" b="0" dirty="0">
              <a:solidFill>
                <a:srgbClr val="155B54"/>
              </a:solidFill>
            </a:endParaRPr>
          </a:p>
          <a:p>
            <a:pPr lvl="1" indent="-385762">
              <a:lnSpc>
                <a:spcPct val="115000"/>
              </a:lnSpc>
              <a:buClr>
                <a:srgbClr val="155B54"/>
              </a:buClr>
              <a:buSzPct val="100000"/>
              <a:buChar char="●"/>
            </a:pPr>
            <a:r>
              <a:rPr lang="en-US" sz="4700" b="0" dirty="0">
                <a:solidFill>
                  <a:srgbClr val="155B54"/>
                </a:solidFill>
              </a:rPr>
              <a:t>Early and adherent PT has led to lower health care use and 60% reduction in LBP related costs (Childs et al). </a:t>
            </a:r>
            <a:endParaRPr sz="4700" b="0" dirty="0">
              <a:solidFill>
                <a:srgbClr val="155B54"/>
              </a:solidFill>
            </a:endParaRPr>
          </a:p>
          <a:p>
            <a:pPr marL="0" lvl="0" indent="0" algn="l" rtl="0">
              <a:lnSpc>
                <a:spcPct val="115000"/>
              </a:lnSpc>
              <a:spcBef>
                <a:spcPts val="0"/>
              </a:spcBef>
              <a:spcAft>
                <a:spcPts val="0"/>
              </a:spcAft>
              <a:buNone/>
            </a:pPr>
            <a:endParaRPr sz="4500" b="0" dirty="0">
              <a:solidFill>
                <a:srgbClr val="155B54"/>
              </a:solidFill>
            </a:endParaRPr>
          </a:p>
          <a:p>
            <a:pPr marL="914400" lvl="0" indent="0" algn="ctr" rtl="0">
              <a:lnSpc>
                <a:spcPct val="115000"/>
              </a:lnSpc>
              <a:spcBef>
                <a:spcPts val="0"/>
              </a:spcBef>
              <a:spcAft>
                <a:spcPts val="0"/>
              </a:spcAft>
              <a:buNone/>
            </a:pPr>
            <a:r>
              <a:rPr lang="en-US" sz="4500" dirty="0">
                <a:solidFill>
                  <a:srgbClr val="155B54"/>
                </a:solidFill>
                <a:latin typeface="Arial"/>
                <a:ea typeface="Arial"/>
                <a:cs typeface="Arial"/>
                <a:sym typeface="Arial"/>
              </a:rPr>
              <a:t>This model </a:t>
            </a:r>
            <a:r>
              <a:rPr lang="en-US" sz="4500" dirty="0">
                <a:solidFill>
                  <a:srgbClr val="155B54"/>
                </a:solidFill>
              </a:rPr>
              <a:t>shows PTs in entry point care </a:t>
            </a:r>
            <a:r>
              <a:rPr lang="en-US" sz="4500" dirty="0">
                <a:solidFill>
                  <a:srgbClr val="155B54"/>
                </a:solidFill>
                <a:latin typeface="Arial"/>
                <a:ea typeface="Arial"/>
                <a:cs typeface="Arial"/>
                <a:sym typeface="Arial"/>
              </a:rPr>
              <a:t>can lead to reduced costs, healthcare use, and fewer lost duty days</a:t>
            </a:r>
          </a:p>
          <a:p>
            <a:pPr marL="914400" lvl="0" indent="0" algn="ctr" rtl="0">
              <a:lnSpc>
                <a:spcPct val="115000"/>
              </a:lnSpc>
              <a:spcBef>
                <a:spcPts val="0"/>
              </a:spcBef>
              <a:spcAft>
                <a:spcPts val="0"/>
              </a:spcAft>
              <a:buNone/>
            </a:pPr>
            <a:endParaRPr lang="en-US" sz="4500" dirty="0">
              <a:solidFill>
                <a:srgbClr val="155B54"/>
              </a:solidFill>
            </a:endParaRPr>
          </a:p>
          <a:p>
            <a:pPr marL="914400" lvl="0" indent="0" algn="ctr" rtl="0">
              <a:lnSpc>
                <a:spcPct val="115000"/>
              </a:lnSpc>
              <a:spcBef>
                <a:spcPts val="0"/>
              </a:spcBef>
              <a:spcAft>
                <a:spcPts val="0"/>
              </a:spcAft>
              <a:buNone/>
            </a:pPr>
            <a:r>
              <a:rPr lang="en-US" sz="4500" dirty="0">
                <a:solidFill>
                  <a:srgbClr val="00B050"/>
                </a:solidFill>
              </a:rPr>
              <a:t>Influenced advancement of all PT </a:t>
            </a:r>
            <a:r>
              <a:rPr lang="en-US" sz="4500" dirty="0">
                <a:solidFill>
                  <a:srgbClr val="00B050"/>
                </a:solidFill>
                <a:latin typeface="Arial"/>
                <a:ea typeface="Arial"/>
                <a:cs typeface="Arial"/>
                <a:sym typeface="Arial"/>
              </a:rPr>
              <a:t>education programs to a</a:t>
            </a:r>
          </a:p>
          <a:p>
            <a:pPr marL="914400" lvl="0" indent="0" algn="ctr" rtl="0">
              <a:lnSpc>
                <a:spcPct val="115000"/>
              </a:lnSpc>
              <a:spcBef>
                <a:spcPts val="0"/>
              </a:spcBef>
              <a:spcAft>
                <a:spcPts val="0"/>
              </a:spcAft>
              <a:buNone/>
            </a:pPr>
            <a:r>
              <a:rPr lang="en-US" sz="4500" dirty="0">
                <a:solidFill>
                  <a:srgbClr val="00B050"/>
                </a:solidFill>
                <a:latin typeface="Arial"/>
                <a:ea typeface="Arial"/>
                <a:cs typeface="Arial"/>
                <a:sym typeface="Arial"/>
              </a:rPr>
              <a:t>clinical Doctorate of Physical Therapy!</a:t>
            </a:r>
            <a:endParaRPr sz="4500" dirty="0">
              <a:solidFill>
                <a:srgbClr val="00B050"/>
              </a:solidFill>
              <a:latin typeface="Arial"/>
              <a:ea typeface="Arial"/>
              <a:cs typeface="Arial"/>
              <a:sym typeface="Arial"/>
            </a:endParaRPr>
          </a:p>
          <a:p>
            <a:pPr marL="0" lvl="0" indent="0" algn="l" rtl="0">
              <a:spcBef>
                <a:spcPts val="0"/>
              </a:spcBef>
              <a:spcAft>
                <a:spcPts val="0"/>
              </a:spcAft>
              <a:buNone/>
            </a:pPr>
            <a:endParaRPr sz="7400" b="0" dirty="0">
              <a:solidFill>
                <a:srgbClr val="0083A9"/>
              </a:solidFill>
            </a:endParaRPr>
          </a:p>
          <a:p>
            <a:pPr marL="514350" lvl="0" indent="-48133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198" name="Google Shape;198;g1d2c6e8cddd_0_8"/>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199" name="Google Shape;199;g1d2c6e8cddd_0_8"/>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g1d2c6e8cddd_0_8"/>
          <p:cNvSpPr/>
          <p:nvPr/>
        </p:nvSpPr>
        <p:spPr>
          <a:xfrm rot="-5758349">
            <a:off x="10346657" y="4204610"/>
            <a:ext cx="1404122" cy="1630273"/>
          </a:xfrm>
          <a:prstGeom prst="rtTriangle">
            <a:avLst/>
          </a:prstGeom>
          <a:solidFill>
            <a:srgbClr val="0083A9"/>
          </a:solidFill>
          <a:ln w="9525" cap="flat" cmpd="sng">
            <a:solidFill>
              <a:srgbClr val="0083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05"/>
        <p:cNvGrpSpPr/>
        <p:nvPr/>
      </p:nvGrpSpPr>
      <p:grpSpPr>
        <a:xfrm>
          <a:off x="0" y="0"/>
          <a:ext cx="0" cy="0"/>
          <a:chOff x="0" y="0"/>
          <a:chExt cx="0" cy="0"/>
        </a:xfrm>
      </p:grpSpPr>
      <p:sp>
        <p:nvSpPr>
          <p:cNvPr id="206" name="Google Shape;206;g1d2c6e8cddd_0_16"/>
          <p:cNvSpPr txBox="1">
            <a:spLocks noGrp="1"/>
          </p:cNvSpPr>
          <p:nvPr>
            <p:ph type="title"/>
          </p:nvPr>
        </p:nvSpPr>
        <p:spPr>
          <a:xfrm>
            <a:off x="800400" y="324637"/>
            <a:ext cx="9852000" cy="677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dirty="0">
                <a:solidFill>
                  <a:schemeClr val="dk2"/>
                </a:solidFill>
              </a:rPr>
              <a:t>Success Stories - North Dakota</a:t>
            </a:r>
            <a:endParaRPr b="1" dirty="0">
              <a:solidFill>
                <a:schemeClr val="dk2"/>
              </a:solidFill>
            </a:endParaRPr>
          </a:p>
        </p:txBody>
      </p:sp>
      <p:sp>
        <p:nvSpPr>
          <p:cNvPr id="207" name="Google Shape;207;g1d2c6e8cddd_0_16"/>
          <p:cNvSpPr txBox="1">
            <a:spLocks noGrp="1"/>
          </p:cNvSpPr>
          <p:nvPr>
            <p:ph type="body" idx="1"/>
          </p:nvPr>
        </p:nvSpPr>
        <p:spPr>
          <a:xfrm>
            <a:off x="800400" y="324637"/>
            <a:ext cx="8166619" cy="201168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15000"/>
              </a:lnSpc>
              <a:spcBef>
                <a:spcPts val="0"/>
              </a:spcBef>
              <a:spcAft>
                <a:spcPts val="0"/>
              </a:spcAft>
              <a:buNone/>
            </a:pPr>
            <a:endParaRPr sz="7280" b="0" dirty="0">
              <a:solidFill>
                <a:srgbClr val="0083A9"/>
              </a:solidFill>
            </a:endParaRPr>
          </a:p>
          <a:p>
            <a:pPr marL="0" lvl="0" indent="0" algn="l" rtl="0">
              <a:lnSpc>
                <a:spcPct val="115000"/>
              </a:lnSpc>
              <a:spcBef>
                <a:spcPts val="0"/>
              </a:spcBef>
              <a:spcAft>
                <a:spcPts val="0"/>
              </a:spcAft>
              <a:buNone/>
            </a:pPr>
            <a:r>
              <a:rPr lang="en-US" sz="4000" b="0" u="sng" dirty="0">
                <a:solidFill>
                  <a:schemeClr val="dk2"/>
                </a:solidFill>
              </a:rPr>
              <a:t>First state to allow PTs to be primary treating providers for Workers’ Compensation</a:t>
            </a:r>
            <a:endParaRPr sz="4000" dirty="0"/>
          </a:p>
        </p:txBody>
      </p:sp>
      <p:pic>
        <p:nvPicPr>
          <p:cNvPr id="208" name="Google Shape;208;g1d2c6e8cddd_0_16"/>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209" name="Google Shape;209;g1d2c6e8cddd_0_16"/>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g1d2c6e8cddd_0_16"/>
          <p:cNvSpPr txBox="1"/>
          <p:nvPr/>
        </p:nvSpPr>
        <p:spPr>
          <a:xfrm>
            <a:off x="381001" y="2230071"/>
            <a:ext cx="10208341" cy="3653278"/>
          </a:xfrm>
          <a:prstGeom prst="rect">
            <a:avLst/>
          </a:prstGeom>
          <a:solidFill>
            <a:srgbClr val="EFEFEF"/>
          </a:solidFill>
          <a:ln>
            <a:noFill/>
          </a:ln>
        </p:spPr>
        <p:txBody>
          <a:bodyPr spcFirstLastPara="1" wrap="square" lIns="91425" tIns="91425" rIns="91425" bIns="91425" anchor="t" anchorCtr="0">
            <a:spAutoFit/>
          </a:bodyPr>
          <a:lstStyle/>
          <a:p>
            <a:pPr marL="914400" lvl="1" indent="-355600" algn="l" rtl="0">
              <a:lnSpc>
                <a:spcPct val="115000"/>
              </a:lnSpc>
              <a:spcBef>
                <a:spcPts val="0"/>
              </a:spcBef>
              <a:spcAft>
                <a:spcPts val="0"/>
              </a:spcAft>
              <a:buClr>
                <a:schemeClr val="dk2"/>
              </a:buClr>
              <a:buSzPts val="2000"/>
              <a:buFont typeface="Wingdings" panose="05000000000000000000" pitchFamily="2" charset="2"/>
              <a:buChar char="ü"/>
            </a:pPr>
            <a:r>
              <a:rPr lang="en-US" sz="2800" dirty="0">
                <a:solidFill>
                  <a:schemeClr val="dk2"/>
                </a:solidFill>
              </a:rPr>
              <a:t>manage stay-at-work/return-to-work planning</a:t>
            </a:r>
          </a:p>
          <a:p>
            <a:pPr marL="914400" lvl="1" indent="-355600" algn="l" rtl="0">
              <a:lnSpc>
                <a:spcPct val="115000"/>
              </a:lnSpc>
              <a:spcBef>
                <a:spcPts val="0"/>
              </a:spcBef>
              <a:spcAft>
                <a:spcPts val="0"/>
              </a:spcAft>
              <a:buClr>
                <a:schemeClr val="dk2"/>
              </a:buClr>
              <a:buSzPts val="2000"/>
              <a:buFont typeface="Wingdings" panose="05000000000000000000" pitchFamily="2" charset="2"/>
              <a:buChar char="ü"/>
            </a:pPr>
            <a:r>
              <a:rPr lang="en-US" sz="2800" dirty="0">
                <a:solidFill>
                  <a:schemeClr val="dk2"/>
                </a:solidFill>
              </a:rPr>
              <a:t>deliver capability assessments every 2 weeks</a:t>
            </a:r>
          </a:p>
          <a:p>
            <a:pPr marL="914400" lvl="1" indent="-355600" algn="l" rtl="0">
              <a:lnSpc>
                <a:spcPct val="115000"/>
              </a:lnSpc>
              <a:spcBef>
                <a:spcPts val="0"/>
              </a:spcBef>
              <a:spcAft>
                <a:spcPts val="0"/>
              </a:spcAft>
              <a:buClr>
                <a:schemeClr val="dk2"/>
              </a:buClr>
              <a:buSzPts val="2000"/>
              <a:buFont typeface="Wingdings" panose="05000000000000000000" pitchFamily="2" charset="2"/>
              <a:buChar char="ü"/>
            </a:pPr>
            <a:r>
              <a:rPr lang="en-US" sz="2800" dirty="0">
                <a:solidFill>
                  <a:schemeClr val="dk2"/>
                </a:solidFill>
              </a:rPr>
              <a:t>correspond with WSI regarding the injured worker’s injury</a:t>
            </a:r>
          </a:p>
          <a:p>
            <a:pPr marL="914400" lvl="1" indent="-355600" algn="l" rtl="0">
              <a:lnSpc>
                <a:spcPct val="115000"/>
              </a:lnSpc>
              <a:spcBef>
                <a:spcPts val="0"/>
              </a:spcBef>
              <a:spcAft>
                <a:spcPts val="0"/>
              </a:spcAft>
              <a:buClr>
                <a:schemeClr val="dk2"/>
              </a:buClr>
              <a:buSzPts val="2000"/>
              <a:buFont typeface="Wingdings" panose="05000000000000000000" pitchFamily="2" charset="2"/>
              <a:buChar char="ü"/>
            </a:pPr>
            <a:r>
              <a:rPr lang="en-US" sz="2800" dirty="0">
                <a:solidFill>
                  <a:schemeClr val="dk2"/>
                </a:solidFill>
              </a:rPr>
              <a:t>refer worker to most other providers without prior authorization</a:t>
            </a:r>
          </a:p>
          <a:p>
            <a:pPr marL="914400" lvl="1" indent="-355600" algn="l" rtl="0">
              <a:lnSpc>
                <a:spcPct val="115000"/>
              </a:lnSpc>
              <a:spcBef>
                <a:spcPts val="0"/>
              </a:spcBef>
              <a:spcAft>
                <a:spcPts val="0"/>
              </a:spcAft>
              <a:buClr>
                <a:schemeClr val="dk2"/>
              </a:buClr>
              <a:buSzPts val="2000"/>
              <a:buFont typeface="Wingdings" panose="05000000000000000000" pitchFamily="2" charset="2"/>
              <a:buChar char="ü"/>
            </a:pPr>
            <a:r>
              <a:rPr lang="en-US" sz="2800" dirty="0">
                <a:solidFill>
                  <a:schemeClr val="dk2"/>
                </a:solidFill>
              </a:rPr>
              <a:t>determine maximum medical improvement to guide claim management</a:t>
            </a:r>
            <a:endParaRPr sz="2800" dirty="0">
              <a:solidFill>
                <a:schemeClr val="dk2"/>
              </a:solidFill>
            </a:endParaRPr>
          </a:p>
        </p:txBody>
      </p:sp>
      <p:pic>
        <p:nvPicPr>
          <p:cNvPr id="211" name="Google Shape;211;g1d2c6e8cddd_0_16"/>
          <p:cNvPicPr preferRelativeResize="0"/>
          <p:nvPr/>
        </p:nvPicPr>
        <p:blipFill>
          <a:blip r:embed="rId5">
            <a:alphaModFix/>
          </a:blip>
          <a:stretch>
            <a:fillRect/>
          </a:stretch>
        </p:blipFill>
        <p:spPr>
          <a:xfrm>
            <a:off x="9096850" y="0"/>
            <a:ext cx="3095149" cy="3077600"/>
          </a:xfrm>
          <a:prstGeom prst="rect">
            <a:avLst/>
          </a:prstGeom>
          <a:noFill/>
          <a:ln>
            <a:noFill/>
          </a:ln>
          <a:effectLst>
            <a:outerShdw blurRad="57150" dist="47625" dir="5400000" algn="bl" rotWithShape="0">
              <a:srgbClr val="000000">
                <a:alpha val="42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6"/>
        <p:cNvGrpSpPr/>
        <p:nvPr/>
      </p:nvGrpSpPr>
      <p:grpSpPr>
        <a:xfrm>
          <a:off x="0" y="0"/>
          <a:ext cx="0" cy="0"/>
          <a:chOff x="0" y="0"/>
          <a:chExt cx="0" cy="0"/>
        </a:xfrm>
      </p:grpSpPr>
      <p:sp>
        <p:nvSpPr>
          <p:cNvPr id="217" name="Google Shape;217;g1d94fdd064f_0_22"/>
          <p:cNvSpPr txBox="1">
            <a:spLocks noGrp="1"/>
          </p:cNvSpPr>
          <p:nvPr>
            <p:ph type="title"/>
          </p:nvPr>
        </p:nvSpPr>
        <p:spPr>
          <a:xfrm>
            <a:off x="734960" y="324637"/>
            <a:ext cx="9917439" cy="67710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4400" b="1" dirty="0">
                <a:solidFill>
                  <a:srgbClr val="0083A9"/>
                </a:solidFill>
              </a:rPr>
              <a:t>Success Stories - Why They Matter:</a:t>
            </a:r>
            <a:endParaRPr sz="4400" b="1" dirty="0">
              <a:solidFill>
                <a:srgbClr val="0083A9"/>
              </a:solidFill>
            </a:endParaRPr>
          </a:p>
        </p:txBody>
      </p:sp>
      <p:sp>
        <p:nvSpPr>
          <p:cNvPr id="218" name="Google Shape;218;g1d94fdd064f_0_22"/>
          <p:cNvSpPr txBox="1">
            <a:spLocks noGrp="1"/>
          </p:cNvSpPr>
          <p:nvPr>
            <p:ph type="body" idx="1"/>
          </p:nvPr>
        </p:nvSpPr>
        <p:spPr>
          <a:xfrm>
            <a:off x="1342595" y="1759500"/>
            <a:ext cx="9247239" cy="3339000"/>
          </a:xfrm>
          <a:prstGeom prst="rect">
            <a:avLst/>
          </a:prstGeom>
          <a:solidFill>
            <a:srgbClr val="EFEFEF"/>
          </a:solidFill>
          <a:ln>
            <a:noFill/>
          </a:ln>
        </p:spPr>
        <p:txBody>
          <a:bodyPr spcFirstLastPara="1" wrap="square" lIns="0" tIns="0" rIns="0" bIns="0" anchor="t" anchorCtr="0">
            <a:normAutofit fontScale="62500" lnSpcReduction="20000"/>
          </a:bodyPr>
          <a:lstStyle/>
          <a:p>
            <a:pPr marL="0" lvl="0" indent="0" algn="l" rtl="0">
              <a:lnSpc>
                <a:spcPct val="115000"/>
              </a:lnSpc>
              <a:spcBef>
                <a:spcPts val="0"/>
              </a:spcBef>
              <a:spcAft>
                <a:spcPts val="0"/>
              </a:spcAft>
              <a:buNone/>
            </a:pPr>
            <a:endParaRPr b="0" dirty="0">
              <a:solidFill>
                <a:srgbClr val="0083A9"/>
              </a:solidFill>
            </a:endParaRPr>
          </a:p>
          <a:p>
            <a:pPr marL="457200" lvl="0" indent="-385762" algn="l" rtl="0">
              <a:lnSpc>
                <a:spcPct val="115000"/>
              </a:lnSpc>
              <a:spcBef>
                <a:spcPts val="0"/>
              </a:spcBef>
              <a:spcAft>
                <a:spcPts val="0"/>
              </a:spcAft>
              <a:buClr>
                <a:srgbClr val="0083A9"/>
              </a:buClr>
              <a:buSzPct val="100000"/>
              <a:buChar char="●"/>
            </a:pPr>
            <a:r>
              <a:rPr lang="en-US" sz="4500" b="0" dirty="0">
                <a:solidFill>
                  <a:srgbClr val="0083A9"/>
                </a:solidFill>
              </a:rPr>
              <a:t>Lower insurance premiums if </a:t>
            </a:r>
            <a:r>
              <a:rPr lang="en-US" sz="4500" b="0" dirty="0" err="1">
                <a:solidFill>
                  <a:srgbClr val="0083A9"/>
                </a:solidFill>
              </a:rPr>
              <a:t>exmod</a:t>
            </a:r>
            <a:r>
              <a:rPr lang="en-US" sz="4500" b="0" dirty="0">
                <a:solidFill>
                  <a:srgbClr val="0083A9"/>
                </a:solidFill>
              </a:rPr>
              <a:t> is lowered</a:t>
            </a:r>
            <a:endParaRPr sz="4500" b="0" dirty="0">
              <a:solidFill>
                <a:srgbClr val="0083A9"/>
              </a:solidFill>
            </a:endParaRPr>
          </a:p>
          <a:p>
            <a:pPr marL="0" lvl="0" indent="0" algn="l" rtl="0">
              <a:lnSpc>
                <a:spcPct val="115000"/>
              </a:lnSpc>
              <a:spcBef>
                <a:spcPts val="0"/>
              </a:spcBef>
              <a:spcAft>
                <a:spcPts val="0"/>
              </a:spcAft>
              <a:buNone/>
            </a:pPr>
            <a:endParaRPr sz="1920" b="0" dirty="0">
              <a:solidFill>
                <a:srgbClr val="0083A9"/>
              </a:solidFill>
            </a:endParaRPr>
          </a:p>
          <a:p>
            <a:pPr marL="457200" lvl="0" indent="-385762" algn="l" rtl="0">
              <a:lnSpc>
                <a:spcPct val="115000"/>
              </a:lnSpc>
              <a:spcBef>
                <a:spcPts val="0"/>
              </a:spcBef>
              <a:spcAft>
                <a:spcPts val="0"/>
              </a:spcAft>
              <a:buClr>
                <a:srgbClr val="0083A9"/>
              </a:buClr>
              <a:buSzPct val="100000"/>
              <a:buChar char="●"/>
            </a:pPr>
            <a:r>
              <a:rPr lang="en-US" sz="4500" b="0" dirty="0">
                <a:solidFill>
                  <a:srgbClr val="0083A9"/>
                </a:solidFill>
              </a:rPr>
              <a:t>Reduced healthcare costs should reduce use of reserve funds for claims</a:t>
            </a:r>
            <a:endParaRPr sz="4500" b="0" dirty="0">
              <a:solidFill>
                <a:srgbClr val="0083A9"/>
              </a:solidFill>
            </a:endParaRPr>
          </a:p>
          <a:p>
            <a:pPr marL="0" lvl="0" indent="0" algn="l" rtl="0">
              <a:lnSpc>
                <a:spcPct val="115000"/>
              </a:lnSpc>
              <a:spcBef>
                <a:spcPts val="0"/>
              </a:spcBef>
              <a:spcAft>
                <a:spcPts val="0"/>
              </a:spcAft>
              <a:buNone/>
            </a:pPr>
            <a:endParaRPr sz="1920" b="0" dirty="0">
              <a:solidFill>
                <a:srgbClr val="0083A9"/>
              </a:solidFill>
            </a:endParaRPr>
          </a:p>
          <a:p>
            <a:pPr marL="457200" lvl="0" indent="-385762" algn="l" rtl="0">
              <a:lnSpc>
                <a:spcPct val="115000"/>
              </a:lnSpc>
              <a:spcBef>
                <a:spcPts val="0"/>
              </a:spcBef>
              <a:spcAft>
                <a:spcPts val="0"/>
              </a:spcAft>
              <a:buClr>
                <a:srgbClr val="0083A9"/>
              </a:buClr>
              <a:buSzPct val="100000"/>
              <a:buChar char="●"/>
            </a:pPr>
            <a:r>
              <a:rPr lang="en-US" sz="4500" b="0" dirty="0">
                <a:solidFill>
                  <a:srgbClr val="0083A9"/>
                </a:solidFill>
              </a:rPr>
              <a:t>Less time away from work keeps secondary costs down</a:t>
            </a:r>
            <a:endParaRPr sz="4500" b="0" dirty="0">
              <a:solidFill>
                <a:srgbClr val="0083A9"/>
              </a:solidFill>
            </a:endParaRPr>
          </a:p>
          <a:p>
            <a:pPr marL="914400" lvl="1" indent="-385762" algn="l" rtl="0">
              <a:lnSpc>
                <a:spcPct val="115000"/>
              </a:lnSpc>
              <a:spcBef>
                <a:spcPts val="0"/>
              </a:spcBef>
              <a:spcAft>
                <a:spcPts val="0"/>
              </a:spcAft>
              <a:buClr>
                <a:srgbClr val="0083A9"/>
              </a:buClr>
              <a:buSzPct val="100000"/>
              <a:buChar char="○"/>
            </a:pPr>
            <a:r>
              <a:rPr lang="en-US" sz="4500" dirty="0">
                <a:solidFill>
                  <a:srgbClr val="0083A9"/>
                </a:solidFill>
              </a:rPr>
              <a:t>P</a:t>
            </a:r>
            <a:r>
              <a:rPr lang="en-US" sz="4500" b="0" dirty="0">
                <a:solidFill>
                  <a:srgbClr val="0083A9"/>
                </a:solidFill>
              </a:rPr>
              <a:t>roductivity, absenteeism</a:t>
            </a:r>
            <a:endParaRPr sz="4500" b="0" dirty="0">
              <a:solidFill>
                <a:srgbClr val="0083A9"/>
              </a:solidFill>
            </a:endParaRPr>
          </a:p>
          <a:p>
            <a:pPr marL="0" lvl="0" indent="0" algn="l" rtl="0">
              <a:lnSpc>
                <a:spcPct val="115000"/>
              </a:lnSpc>
              <a:spcBef>
                <a:spcPts val="0"/>
              </a:spcBef>
              <a:spcAft>
                <a:spcPts val="0"/>
              </a:spcAft>
              <a:buNone/>
            </a:pPr>
            <a:endParaRPr sz="2223" dirty="0">
              <a:solidFill>
                <a:srgbClr val="0083A9"/>
              </a:solidFill>
            </a:endParaRPr>
          </a:p>
          <a:p>
            <a:pPr marL="457200" lvl="0" indent="-385762" algn="l" rtl="0">
              <a:lnSpc>
                <a:spcPct val="115000"/>
              </a:lnSpc>
              <a:spcBef>
                <a:spcPts val="0"/>
              </a:spcBef>
              <a:spcAft>
                <a:spcPts val="0"/>
              </a:spcAft>
              <a:buClr>
                <a:srgbClr val="0083A9"/>
              </a:buClr>
              <a:buSzPct val="100000"/>
              <a:buChar char="●"/>
            </a:pPr>
            <a:r>
              <a:rPr lang="en-US" sz="4500" b="0" dirty="0">
                <a:solidFill>
                  <a:srgbClr val="0083A9"/>
                </a:solidFill>
              </a:rPr>
              <a:t>Potential for less recordable safety cases</a:t>
            </a:r>
            <a:endParaRPr sz="4500" b="0" dirty="0">
              <a:solidFill>
                <a:srgbClr val="0083A9"/>
              </a:solidFill>
            </a:endParaRPr>
          </a:p>
          <a:p>
            <a:pPr marL="0" lvl="0" indent="0" algn="l" rtl="0">
              <a:spcBef>
                <a:spcPts val="0"/>
              </a:spcBef>
              <a:spcAft>
                <a:spcPts val="0"/>
              </a:spcAft>
              <a:buClr>
                <a:schemeClr val="dk1"/>
              </a:buClr>
              <a:buSzPct val="100000"/>
              <a:buFont typeface="Arial"/>
              <a:buNone/>
            </a:pPr>
            <a:endParaRPr dirty="0"/>
          </a:p>
          <a:p>
            <a:pPr marL="0" lvl="0" indent="0" algn="l" rtl="0">
              <a:spcBef>
                <a:spcPts val="0"/>
              </a:spcBef>
              <a:spcAft>
                <a:spcPts val="0"/>
              </a:spcAft>
              <a:buClr>
                <a:schemeClr val="dk1"/>
              </a:buClr>
              <a:buSzPct val="100000"/>
              <a:buFont typeface="Arial"/>
              <a:buNone/>
            </a:pPr>
            <a:endParaRPr dirty="0"/>
          </a:p>
        </p:txBody>
      </p:sp>
      <p:pic>
        <p:nvPicPr>
          <p:cNvPr id="219" name="Google Shape;219;g1d94fdd064f_0_22"/>
          <p:cNvPicPr preferRelativeResize="0"/>
          <p:nvPr/>
        </p:nvPicPr>
        <p:blipFill rotWithShape="1">
          <a:blip r:embed="rId3">
            <a:alphaModFix/>
          </a:blip>
          <a:srcRect/>
          <a:stretch/>
        </p:blipFill>
        <p:spPr>
          <a:xfrm>
            <a:off x="9982200" y="5580888"/>
            <a:ext cx="1981206" cy="1196649"/>
          </a:xfrm>
          <a:prstGeom prst="rect">
            <a:avLst/>
          </a:prstGeom>
          <a:noFill/>
          <a:ln>
            <a:noFill/>
          </a:ln>
        </p:spPr>
      </p:pic>
      <p:sp>
        <p:nvSpPr>
          <p:cNvPr id="220" name="Google Shape;220;g1d94fdd064f_0_22"/>
          <p:cNvSpPr/>
          <p:nvPr/>
        </p:nvSpPr>
        <p:spPr>
          <a:xfrm>
            <a:off x="381001" y="5777102"/>
            <a:ext cx="2736300" cy="76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g1d94fdd064f_0_22"/>
          <p:cNvSpPr/>
          <p:nvPr/>
        </p:nvSpPr>
        <p:spPr>
          <a:xfrm rot="-5758349">
            <a:off x="10346657" y="4204610"/>
            <a:ext cx="1404122" cy="1630273"/>
          </a:xfrm>
          <a:prstGeom prst="rtTriangle">
            <a:avLst/>
          </a:prstGeom>
          <a:solidFill>
            <a:srgbClr val="0083A9"/>
          </a:solidFill>
          <a:ln w="9525" cap="flat" cmpd="sng">
            <a:solidFill>
              <a:srgbClr val="0083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AD4D4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49815573B1CF4E8E6FC1E5EFBB5B1E" ma:contentTypeVersion="16" ma:contentTypeDescription="Create a new document." ma:contentTypeScope="" ma:versionID="876d5bc288cbf192800c7af02a05edad">
  <xsd:schema xmlns:xsd="http://www.w3.org/2001/XMLSchema" xmlns:xs="http://www.w3.org/2001/XMLSchema" xmlns:p="http://schemas.microsoft.com/office/2006/metadata/properties" xmlns:ns2="bc241f0e-a1d4-4532-a091-537a9973e2a9" xmlns:ns3="1504bfdf-5c28-4ae3-9a5c-8e920b857553" targetNamespace="http://schemas.microsoft.com/office/2006/metadata/properties" ma:root="true" ma:fieldsID="7d6739808ecc29133ad95bb8ebc998fb" ns2:_="" ns3:_="">
    <xsd:import namespace="bc241f0e-a1d4-4532-a091-537a9973e2a9"/>
    <xsd:import namespace="1504bfdf-5c28-4ae3-9a5c-8e920b8575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41f0e-a1d4-4532-a091-537a9973e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e4be54-359c-40c3-8026-ff0bded2dd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04bfdf-5c28-4ae3-9a5c-8e920b8575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a5124-0fb4-48ce-a224-8daf88fcf5a0}" ma:internalName="TaxCatchAll" ma:showField="CatchAllData" ma:web="1504bfdf-5c28-4ae3-9a5c-8e920b8575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04bfdf-5c28-4ae3-9a5c-8e920b857553" xsi:nil="true"/>
    <lcf76f155ced4ddcb4097134ff3c332f xmlns="bc241f0e-a1d4-4532-a091-537a9973e2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615B1E-27DD-42ED-8B56-DF7BC9830D31}"/>
</file>

<file path=customXml/itemProps2.xml><?xml version="1.0" encoding="utf-8"?>
<ds:datastoreItem xmlns:ds="http://schemas.openxmlformats.org/officeDocument/2006/customXml" ds:itemID="{AB1F0F38-8310-40DF-A5D4-B2E0C5BEE1FD}"/>
</file>

<file path=customXml/itemProps3.xml><?xml version="1.0" encoding="utf-8"?>
<ds:datastoreItem xmlns:ds="http://schemas.openxmlformats.org/officeDocument/2006/customXml" ds:itemID="{B7D71A5E-7CB6-4035-B95B-356002B985BA}"/>
</file>

<file path=docProps/app.xml><?xml version="1.0" encoding="utf-8"?>
<Properties xmlns="http://schemas.openxmlformats.org/officeDocument/2006/extended-properties" xmlns:vt="http://schemas.openxmlformats.org/officeDocument/2006/docPropsVTypes">
  <TotalTime>1</TotalTime>
  <Words>5652</Words>
  <Application>Microsoft Office PowerPoint</Application>
  <PresentationFormat>Widescreen</PresentationFormat>
  <Paragraphs>458</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Corbel</vt:lpstr>
      <vt:lpstr>Wingdings</vt:lpstr>
      <vt:lpstr>Roboto</vt:lpstr>
      <vt:lpstr>Times New Roman</vt:lpstr>
      <vt:lpstr>Office Theme</vt:lpstr>
      <vt:lpstr>1_Office Theme</vt:lpstr>
      <vt:lpstr>PowerPoint Presentation</vt:lpstr>
      <vt:lpstr>Objectives</vt:lpstr>
      <vt:lpstr>RTW CPG:  Old Way vs. New Way</vt:lpstr>
      <vt:lpstr>PowerPoint Presentation</vt:lpstr>
      <vt:lpstr>Entry Point Care - What is it?  </vt:lpstr>
      <vt:lpstr>Success Stories - United States Military</vt:lpstr>
      <vt:lpstr>Success Stories - United States Military </vt:lpstr>
      <vt:lpstr>Success Stories - North Dakota</vt:lpstr>
      <vt:lpstr>Success Stories - Why They Matter:</vt:lpstr>
      <vt:lpstr>A Familiar Story…</vt:lpstr>
      <vt:lpstr>Entry Point Care: Comprehensive Management Plan</vt:lpstr>
      <vt:lpstr>Movement Health &amp; Well-Being from Hire to Retire </vt:lpstr>
      <vt:lpstr>Communication Between Stakeholders</vt:lpstr>
      <vt:lpstr>Communication Between Stakeholders</vt:lpstr>
      <vt:lpstr>Communication Between Stakeholders</vt:lpstr>
      <vt:lpstr>Communication Between Stakeholders</vt:lpstr>
      <vt:lpstr>Communication Between Stakeholders</vt:lpstr>
      <vt:lpstr>Communication Between Stakeholders</vt:lpstr>
      <vt:lpstr>Communication Between Stakeholders</vt:lpstr>
      <vt:lpstr>Delayed RTW</vt:lpstr>
      <vt:lpstr>Delayed RTW</vt:lpstr>
      <vt:lpstr>Barriers to Entry Point Care</vt:lpstr>
      <vt:lpstr>Legal and Regulatory Precautions</vt:lpstr>
      <vt:lpstr>Occupational Health Practitioner (OHP) Certificate Program</vt:lpstr>
      <vt:lpstr>PowerPoint Presentation</vt:lpstr>
      <vt:lpstr>Savings Calculator</vt:lpstr>
      <vt:lpstr>Savings Calculator</vt:lpstr>
      <vt:lpstr>PowerPoint Presentation</vt:lpstr>
      <vt:lpstr>Scenario Discussion</vt:lpstr>
      <vt:lpstr>Summary </vt:lpstr>
      <vt:lpstr>References</vt:lpstr>
      <vt:lpstr>References</vt:lpstr>
      <vt:lpstr>Appendix A Legal and regulatory resources</vt:lpstr>
      <vt:lpstr>Appendix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Vogt</dc:creator>
  <cp:lastModifiedBy>Tara Fredrickson</cp:lastModifiedBy>
  <cp:revision>1</cp:revision>
  <dcterms:created xsi:type="dcterms:W3CDTF">2019-01-11T20:08:05Z</dcterms:created>
  <dcterms:modified xsi:type="dcterms:W3CDTF">2023-06-20T14:35:17Z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2017-07-14T00:00:00Z</vt:filetime>
  </property>
  <property fmtid="{D5CDD505-2E9C-101B-9397-08002B2CF9AE}" pid="3" name="Creator">
    <vt:lpwstr>Microsoft® PowerPoint® 2013</vt:lpwstr>
  </property>
  <property fmtid="{D5CDD505-2E9C-101B-9397-08002B2CF9AE}" pid="4" name="LastSaved">
    <vt:filetime>2019-01-11T00:00:00Z</vt:filetime>
  </property>
  <property fmtid="{D5CDD505-2E9C-101B-9397-08002B2CF9AE}" pid="5" name="ContentTypeId">
    <vt:lpwstr>0x010100C349815573B1CF4E8E6FC1E5EFBB5B1E</vt:lpwstr>
  </property>
</Properties>
</file>