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52"/>
  </p:notesMasterIdLst>
  <p:sldIdLst>
    <p:sldId id="256" r:id="rId3"/>
    <p:sldId id="257" r:id="rId4"/>
    <p:sldId id="273" r:id="rId5"/>
    <p:sldId id="274" r:id="rId6"/>
    <p:sldId id="275" r:id="rId7"/>
    <p:sldId id="941" r:id="rId8"/>
    <p:sldId id="278" r:id="rId9"/>
    <p:sldId id="279" r:id="rId10"/>
    <p:sldId id="630" r:id="rId11"/>
    <p:sldId id="775" r:id="rId12"/>
    <p:sldId id="773" r:id="rId13"/>
    <p:sldId id="635" r:id="rId14"/>
    <p:sldId id="957" r:id="rId15"/>
    <p:sldId id="958" r:id="rId16"/>
    <p:sldId id="280" r:id="rId17"/>
    <p:sldId id="778" r:id="rId18"/>
    <p:sldId id="942" r:id="rId19"/>
    <p:sldId id="258" r:id="rId20"/>
    <p:sldId id="262" r:id="rId21"/>
    <p:sldId id="259" r:id="rId22"/>
    <p:sldId id="261" r:id="rId23"/>
    <p:sldId id="966" r:id="rId24"/>
    <p:sldId id="948" r:id="rId25"/>
    <p:sldId id="952" r:id="rId26"/>
    <p:sldId id="972" r:id="rId27"/>
    <p:sldId id="968" r:id="rId28"/>
    <p:sldId id="962" r:id="rId29"/>
    <p:sldId id="955" r:id="rId30"/>
    <p:sldId id="950" r:id="rId31"/>
    <p:sldId id="266" r:id="rId32"/>
    <p:sldId id="268" r:id="rId33"/>
    <p:sldId id="269" r:id="rId34"/>
    <p:sldId id="270" r:id="rId35"/>
    <p:sldId id="272" r:id="rId36"/>
    <p:sldId id="263" r:id="rId37"/>
    <p:sldId id="264" r:id="rId38"/>
    <p:sldId id="971" r:id="rId39"/>
    <p:sldId id="946" r:id="rId40"/>
    <p:sldId id="963" r:id="rId41"/>
    <p:sldId id="947" r:id="rId42"/>
    <p:sldId id="970" r:id="rId43"/>
    <p:sldId id="943" r:id="rId44"/>
    <p:sldId id="944" r:id="rId45"/>
    <p:sldId id="945" r:id="rId46"/>
    <p:sldId id="964" r:id="rId47"/>
    <p:sldId id="965" r:id="rId48"/>
    <p:sldId id="271" r:id="rId49"/>
    <p:sldId id="953" r:id="rId50"/>
    <p:sldId id="96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190"/>
    <a:srgbClr val="348AA2"/>
    <a:srgbClr val="3376A3"/>
    <a:srgbClr val="00C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93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baseline="0" dirty="0">
                <a:solidFill>
                  <a:schemeClr val="tx1"/>
                </a:solidFill>
              </a:rPr>
              <a:t>Methods of Instruction</a:t>
            </a:r>
          </a:p>
        </c:rich>
      </c:tx>
      <c:layout>
        <c:manualLayout>
          <c:xMode val="edge"/>
          <c:yMode val="edge"/>
          <c:x val="0.6412847463043565"/>
          <c:y val="3.00428169280628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80082386568005"/>
          <c:y val="0.20256866724443831"/>
          <c:w val="0.65677397504684853"/>
          <c:h val="0.5461507345897418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Methods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154-4C7A-A869-42E8DA747798}"/>
              </c:ext>
            </c:extLst>
          </c:dPt>
          <c:dPt>
            <c:idx val="1"/>
            <c:bubble3D val="0"/>
            <c:explosion val="6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154-4C7A-A869-42E8DA747798}"/>
              </c:ext>
            </c:extLst>
          </c:dPt>
          <c:dPt>
            <c:idx val="2"/>
            <c:bubble3D val="0"/>
            <c:explosion val="8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5FA4-4324-AC23-965344F11210}"/>
              </c:ext>
            </c:extLst>
          </c:dPt>
          <c:dPt>
            <c:idx val="3"/>
            <c:bubble3D val="0"/>
            <c:explosion val="14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FA4-4324-AC23-965344F11210}"/>
              </c:ext>
            </c:extLst>
          </c:dPt>
          <c:dPt>
            <c:idx val="4"/>
            <c:bubble3D val="0"/>
            <c:explosion val="17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34D9-4E8D-BC65-0189AD8BC07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E87-4FFC-B4C6-08123BD4D6D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336038E-2A0C-4EFA-BA41-9B6E7C64BE99}" type="CATEGORYNAME">
                      <a:rPr lang="en-US" sz="1800" baseline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 sz="1800" baseline="0" dirty="0">
                      <a:solidFill>
                        <a:schemeClr val="tx1"/>
                      </a:solidFill>
                    </a:endParaRPr>
                  </a:p>
                  <a:p>
                    <a:fld id="{186D5613-11A7-4E16-9571-67F141FC0ABF}" type="VALUE">
                      <a:rPr lang="en-US" sz="1800" baseline="0" smtClean="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r>
                      <a:rPr lang="en-US" sz="1800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800" baseline="0" dirty="0" err="1">
                        <a:solidFill>
                          <a:schemeClr val="tx1"/>
                        </a:solidFill>
                      </a:rPr>
                      <a:t>hrs</a:t>
                    </a:r>
                    <a:r>
                      <a:rPr lang="en-US" sz="1800" baseline="0" dirty="0">
                        <a:solidFill>
                          <a:schemeClr val="tx1"/>
                        </a:solidFill>
                      </a:rPr>
                      <a:t> / 49.4%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154-4C7A-A869-42E8DA747798}"/>
                </c:ext>
              </c:extLst>
            </c:dLbl>
            <c:dLbl>
              <c:idx val="1"/>
              <c:layout>
                <c:manualLayout>
                  <c:x val="-6.5353195076103807E-2"/>
                  <c:y val="-7.6787074491992527E-2"/>
                </c:manualLayout>
              </c:layout>
              <c:tx>
                <c:rich>
                  <a:bodyPr/>
                  <a:lstStyle/>
                  <a:p>
                    <a:fld id="{823CA201-F3CE-4616-82AE-31FE6AD0CC53}" type="CATEGORYNAME">
                      <a:rPr lang="en-US" sz="1800" baseline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 sz="1800" baseline="0" dirty="0">
                      <a:solidFill>
                        <a:schemeClr val="tx1"/>
                      </a:solidFill>
                    </a:endParaRPr>
                  </a:p>
                  <a:p>
                    <a:fld id="{D0F5A760-5EB0-42D8-A20F-3F0DA559794A}" type="VALUE">
                      <a:rPr lang="en-US" sz="1800" baseline="0" smtClean="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r>
                      <a:rPr lang="en-US" sz="1800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800" baseline="0" dirty="0" err="1">
                        <a:solidFill>
                          <a:schemeClr val="tx1"/>
                        </a:solidFill>
                      </a:rPr>
                      <a:t>hrs</a:t>
                    </a:r>
                    <a:r>
                      <a:rPr lang="en-US" sz="1800" baseline="0" dirty="0">
                        <a:solidFill>
                          <a:schemeClr val="tx1"/>
                        </a:solidFill>
                      </a:rPr>
                      <a:t> / 24%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154-4C7A-A869-42E8DA747798}"/>
                </c:ext>
              </c:extLst>
            </c:dLbl>
            <c:dLbl>
              <c:idx val="2"/>
              <c:layout>
                <c:manualLayout>
                  <c:x val="-4.65226134440061E-2"/>
                  <c:y val="1.001427230935424E-2"/>
                </c:manualLayout>
              </c:layout>
              <c:tx>
                <c:rich>
                  <a:bodyPr/>
                  <a:lstStyle/>
                  <a:p>
                    <a:fld id="{CB2FE375-3EAE-4775-A5C5-4767A879F8E9}" type="CATEGORYNAME">
                      <a:rPr lang="en-US"/>
                      <a:pPr/>
                      <a:t>[CATEGORY NAME]</a:t>
                    </a:fld>
                    <a:endParaRPr lang="en-US" baseline="0" dirty="0"/>
                  </a:p>
                  <a:p>
                    <a:fld id="{C538E1D7-3B54-41F2-8959-1F5DF961863F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hrs</a:t>
                    </a:r>
                    <a:r>
                      <a:rPr lang="en-US" baseline="0" dirty="0"/>
                      <a:t> / 13.4%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FA4-4324-AC23-965344F11210}"/>
                </c:ext>
              </c:extLst>
            </c:dLbl>
            <c:dLbl>
              <c:idx val="3"/>
              <c:layout>
                <c:manualLayout>
                  <c:x val="-0.14619992222172368"/>
                  <c:y val="-3.6752626389127782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76DA04-47FD-4369-805A-840E881CEF16}" type="CATEGORYNAME">
                      <a:rPr lang="en-US" sz="2000" dirty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 sz="2000" baseline="0" dirty="0"/>
                  </a:p>
                  <a:p>
                    <a:pPr>
                      <a:defRPr sz="2000">
                        <a:solidFill>
                          <a:schemeClr val="tx1"/>
                        </a:solidFill>
                      </a:defRPr>
                    </a:pPr>
                    <a:fld id="{A5218088-AABD-4857-82A8-EBE3504899C9}" type="VALUE">
                      <a:rPr lang="en-US" sz="2000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2000" dirty="0"/>
                      <a:t> </a:t>
                    </a:r>
                    <a:r>
                      <a:rPr lang="en-US" sz="2000" dirty="0" err="1"/>
                      <a:t>hrs</a:t>
                    </a:r>
                    <a:r>
                      <a:rPr lang="en-US" sz="2000" dirty="0"/>
                      <a:t> / 7.5%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825424094599"/>
                      <c:h val="0.146332753192472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FA4-4324-AC23-965344F11210}"/>
                </c:ext>
              </c:extLst>
            </c:dLbl>
            <c:dLbl>
              <c:idx val="4"/>
              <c:layout>
                <c:manualLayout>
                  <c:x val="0.1288351385443354"/>
                  <c:y val="-1.51376803937186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0546D10-01C0-444A-AF2B-A085C8EAB379}" type="CATEGORYNAME">
                      <a:rPr lang="en-US" sz="2000" dirty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 sz="2000" baseline="0" dirty="0"/>
                  </a:p>
                  <a:p>
                    <a:pPr>
                      <a:defRPr sz="2000">
                        <a:solidFill>
                          <a:schemeClr val="tx1"/>
                        </a:solidFill>
                      </a:defRPr>
                    </a:pPr>
                    <a:fld id="{45A9887D-E2B4-4624-807C-EEF4E788711D}" type="VALUE">
                      <a:rPr lang="en-US" sz="2000" smtClean="0"/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2000" dirty="0"/>
                      <a:t>.0 </a:t>
                    </a:r>
                    <a:r>
                      <a:rPr lang="en-US" sz="2000" dirty="0" err="1"/>
                      <a:t>hrs</a:t>
                    </a:r>
                    <a:r>
                      <a:rPr lang="en-US" sz="2000" dirty="0"/>
                      <a:t> / 5.6%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504622892881793"/>
                      <c:h val="0.138309024436202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4D9-4E8D-BC65-0189AD8BC07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E87-4FFC-B4C6-08123BD4D6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Classroom/Lecture</c:v>
                </c:pt>
                <c:pt idx="1">
                  <c:v>On-Line Coursework</c:v>
                </c:pt>
                <c:pt idx="2">
                  <c:v>Laboratory</c:v>
                </c:pt>
                <c:pt idx="3">
                  <c:v>Supervised Patient Care</c:v>
                </c:pt>
                <c:pt idx="4">
                  <c:v>Simulated Patient Experience</c:v>
                </c:pt>
              </c:strCache>
            </c:strRef>
          </c:cat>
          <c:val>
            <c:numRef>
              <c:f>Sheet1!$B$2:$B$7</c:f>
              <c:numCache>
                <c:formatCode>@</c:formatCode>
                <c:ptCount val="6"/>
                <c:pt idx="0">
                  <c:v>17.7</c:v>
                </c:pt>
                <c:pt idx="1">
                  <c:v>8.6</c:v>
                </c:pt>
                <c:pt idx="2">
                  <c:v>4.8</c:v>
                </c:pt>
                <c:pt idx="3">
                  <c:v>2.7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54-4C7A-A869-42E8DA7477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7E87-4FFC-B4C6-08123BD4D6D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7E87-4FFC-B4C6-08123BD4D6D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7E87-4FFC-B4C6-08123BD4D6D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7E87-4FFC-B4C6-08123BD4D6D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7E87-4FFC-B4C6-08123BD4D6D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7E87-4FFC-B4C6-08123BD4D6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Classroom/Lecture</c:v>
                </c:pt>
                <c:pt idx="1">
                  <c:v>On-Line Coursework</c:v>
                </c:pt>
                <c:pt idx="2">
                  <c:v>Laboratory</c:v>
                </c:pt>
                <c:pt idx="3">
                  <c:v>Supervised Patient Care</c:v>
                </c:pt>
                <c:pt idx="4">
                  <c:v>Simulated Patient Experience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49.4</c:v>
                </c:pt>
                <c:pt idx="1">
                  <c:v>24</c:v>
                </c:pt>
                <c:pt idx="2">
                  <c:v>13.4</c:v>
                </c:pt>
                <c:pt idx="3">
                  <c:v>7.5</c:v>
                </c:pt>
                <c:pt idx="4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A1E-42FE-93EF-29623FA5618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81021721261319"/>
          <c:y val="8.1270515555612988E-2"/>
          <c:w val="0.52929075917336244"/>
          <c:h val="0.8949095059636431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Used</c:v>
                </c:pt>
              </c:strCache>
            </c:strRef>
          </c:tx>
          <c:spPr>
            <a:solidFill>
              <a:srgbClr val="00CC5C"/>
            </a:solidFill>
            <a:ln>
              <a:solidFill>
                <a:srgbClr val="643414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CC5C"/>
              </a:solidFill>
              <a:ln w="6350">
                <a:solidFill>
                  <a:srgbClr val="64341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48-4F7C-B27A-E4C4EAD923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ACR Appropriateness Criteria</c:v>
                </c:pt>
                <c:pt idx="1">
                  <c:v>JOSPT Imaging Feature /
JOSPT Cases</c:v>
                </c:pt>
                <c:pt idx="2">
                  <c:v>Radiopaedia</c:v>
                </c:pt>
                <c:pt idx="3">
                  <c:v>Textbooks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0.48199999999999998</c:v>
                </c:pt>
                <c:pt idx="1">
                  <c:v>0.53</c:v>
                </c:pt>
                <c:pt idx="2">
                  <c:v>0.42699999999999999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6D-4F06-B06D-60A65282A0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Used</c:v>
                </c:pt>
              </c:strCache>
            </c:strRef>
          </c:tx>
          <c:spPr>
            <a:solidFill>
              <a:srgbClr val="FFC000"/>
            </a:solid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ACR Appropriateness Criteria</c:v>
                </c:pt>
                <c:pt idx="1">
                  <c:v>JOSPT Imaging Feature /
JOSPT Cases</c:v>
                </c:pt>
                <c:pt idx="2">
                  <c:v>Radiopaedia</c:v>
                </c:pt>
                <c:pt idx="3">
                  <c:v>Textbooks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0.51800000000000002</c:v>
                </c:pt>
                <c:pt idx="1">
                  <c:v>0.47</c:v>
                </c:pt>
                <c:pt idx="2">
                  <c:v>0.57299999999999995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3-4BF7-B2CA-36929BBFB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6"/>
        <c:overlap val="100"/>
        <c:axId val="1848574399"/>
        <c:axId val="1668938383"/>
      </c:barChart>
      <c:catAx>
        <c:axId val="1848574399"/>
        <c:scaling>
          <c:orientation val="maxMin"/>
        </c:scaling>
        <c:delete val="0"/>
        <c:axPos val="l"/>
        <c:numFmt formatCode="0.0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8938383"/>
        <c:crosses val="autoZero"/>
        <c:auto val="0"/>
        <c:lblAlgn val="ctr"/>
        <c:lblOffset val="100"/>
        <c:noMultiLvlLbl val="0"/>
      </c:catAx>
      <c:valAx>
        <c:axId val="1668938383"/>
        <c:scaling>
          <c:orientation val="minMax"/>
          <c:max val="1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8574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10603516816905E-3"/>
          <c:y val="0.80015314342730481"/>
          <c:w val="0.23085777928144047"/>
          <c:h val="0.15821883357460065"/>
        </c:manualLayout>
      </c:layout>
      <c:overlay val="0"/>
      <c:spPr>
        <a:solidFill>
          <a:schemeClr val="bg1">
            <a:lumMod val="95000"/>
          </a:schemeClr>
        </a:solidFill>
        <a:ln>
          <a:solidFill>
            <a:srgbClr val="643414">
              <a:alpha val="97000"/>
            </a:srgbClr>
          </a:solidFill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</a:rPr>
              <a:t>AOPT-I</a:t>
            </a:r>
            <a:r>
              <a:rPr lang="en-US" sz="2800" cap="none" dirty="0">
                <a:solidFill>
                  <a:schemeClr val="tx1"/>
                </a:solidFill>
              </a:rPr>
              <a:t>maging</a:t>
            </a:r>
            <a:r>
              <a:rPr lang="en-US" sz="2800" dirty="0">
                <a:solidFill>
                  <a:schemeClr val="tx1"/>
                </a:solidFill>
              </a:rPr>
              <a:t> SIG M</a:t>
            </a:r>
            <a:r>
              <a:rPr lang="en-US" sz="2800" cap="none" dirty="0">
                <a:solidFill>
                  <a:schemeClr val="tx1"/>
                </a:solidFill>
              </a:rPr>
              <a:t>ember</a:t>
            </a:r>
            <a:endParaRPr lang="en-US" sz="28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AOPT-Imaging SIG Member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6350" prstMaterial="flat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154-4C7A-A869-42E8DA747798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6350">
                <a:solidFill>
                  <a:schemeClr val="tx1"/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6350" prstMaterial="flat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154-4C7A-A869-42E8DA747798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5FA4-4324-AC23-965344F11210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FA4-4324-AC23-965344F11210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336038E-2A0C-4EFA-BA41-9B6E7C64BE99}" type="CATEGORYNAME">
                      <a:rPr lang="en-US" sz="2800" b="1" i="0" baseline="0">
                        <a:solidFill>
                          <a:schemeClr val="bg1"/>
                        </a:solidFill>
                      </a:rPr>
                      <a:pPr>
                        <a:defRPr sz="28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2800" b="1" i="0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2800" b="1">
                        <a:solidFill>
                          <a:schemeClr val="bg1"/>
                        </a:solidFill>
                      </a:defRPr>
                    </a:pPr>
                    <a:fld id="{186D5613-11A7-4E16-9571-67F141FC0ABF}" type="VALUE">
                      <a:rPr lang="en-US" sz="2800" b="1" i="0" baseline="0">
                        <a:solidFill>
                          <a:schemeClr val="bg1"/>
                        </a:solidFill>
                      </a:rPr>
                      <a:pPr>
                        <a:defRPr sz="28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 w="12700" cap="flat" cmpd="sng" algn="ctr">
                  <a:noFill/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154-4C7A-A869-42E8DA747798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823CA201-F3CE-4616-82AE-31FE6AD0CC53}" type="CATEGORYNAME">
                      <a:rPr lang="en-US" sz="2800" b="1" i="0" baseline="0">
                        <a:solidFill>
                          <a:schemeClr val="bg1"/>
                        </a:solidFill>
                      </a:rPr>
                      <a:pPr>
                        <a:defRPr sz="28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2800" b="1" i="0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2800" b="1">
                        <a:solidFill>
                          <a:schemeClr val="bg1"/>
                        </a:solidFill>
                      </a:defRPr>
                    </a:pPr>
                    <a:fld id="{D0F5A760-5EB0-42D8-A20F-3F0DA559794A}" type="VALUE">
                      <a:rPr lang="en-US" sz="2800" b="1" i="0" baseline="0">
                        <a:solidFill>
                          <a:schemeClr val="bg1"/>
                        </a:solidFill>
                      </a:rPr>
                      <a:pPr>
                        <a:defRPr sz="28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 w="12700" cap="flat" cmpd="sng" algn="ctr">
                  <a:noFill/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154-4C7A-A869-42E8DA747798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tx1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FA4-4324-AC23-965344F11210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tx1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FA4-4324-AC23-965344F11210}"/>
                </c:ext>
              </c:extLst>
            </c:dLbl>
            <c:spPr>
              <a:ln>
                <a:solidFill>
                  <a:schemeClr val="tx1"/>
                </a:solidFill>
              </a:ln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0.52400000000000002</c:v>
                </c:pt>
                <c:pt idx="1">
                  <c:v>0.47599999999999998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54-4C7A-A869-42E8DA747798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cap="none" dirty="0">
                <a:solidFill>
                  <a:schemeClr val="tx1"/>
                </a:solidFill>
              </a:rPr>
              <a:t>If no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cap="none" dirty="0">
                <a:solidFill>
                  <a:schemeClr val="tx1"/>
                </a:solidFill>
              </a:rPr>
              <a:t>were you aware of the </a:t>
            </a:r>
            <a:r>
              <a:rPr lang="en-US" sz="2800" dirty="0">
                <a:solidFill>
                  <a:schemeClr val="tx1"/>
                </a:solidFill>
              </a:rPr>
              <a:t>I</a:t>
            </a:r>
            <a:r>
              <a:rPr lang="en-US" sz="2800" cap="none" dirty="0">
                <a:solidFill>
                  <a:schemeClr val="tx1"/>
                </a:solidFill>
              </a:rPr>
              <a:t>maging</a:t>
            </a:r>
            <a:r>
              <a:rPr lang="en-US" sz="2800" dirty="0">
                <a:solidFill>
                  <a:schemeClr val="tx1"/>
                </a:solidFill>
              </a:rPr>
              <a:t> SIG?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If no, were you aware of the Imaging SIG?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6350" prstMaterial="flat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EF8-4C6D-B83F-05732051BE9C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6350">
                <a:solidFill>
                  <a:schemeClr val="tx1"/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6350" prstMaterial="flat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EF8-4C6D-B83F-05732051BE9C}"/>
              </c:ext>
            </c:extLst>
          </c:dPt>
          <c:dLbls>
            <c:dLbl>
              <c:idx val="0"/>
              <c:layout>
                <c:manualLayout>
                  <c:x val="-0.19534552764503693"/>
                  <c:y val="-0.1122925209939489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8ED07EF1-A642-43D2-B18A-2AB44A107E8C}" type="CATEGORYNAME">
                      <a:rPr lang="en-US" sz="2800" b="1">
                        <a:solidFill>
                          <a:schemeClr val="bg1"/>
                        </a:solidFill>
                      </a:rPr>
                      <a:pPr>
                        <a:defRPr sz="2800" b="1"/>
                      </a:pPr>
                      <a:t>[CATEGORY NAME]</a:t>
                    </a:fld>
                    <a:r>
                      <a:rPr lang="en-US" sz="2800" b="1" baseline="0" dirty="0">
                        <a:solidFill>
                          <a:schemeClr val="bg1"/>
                        </a:solidFill>
                      </a:rPr>
                      <a:t>
</a:t>
                    </a:r>
                    <a:fld id="{587FF083-12DF-4031-A800-516840845003}" type="PERCENTAGE">
                      <a:rPr lang="en-US" sz="2800" b="1" baseline="0">
                        <a:solidFill>
                          <a:schemeClr val="bg1"/>
                        </a:solidFill>
                      </a:rPr>
                      <a:pPr>
                        <a:defRPr sz="2800" b="1"/>
                      </a:pPr>
                      <a:t>[PERCENTAGE]</a:t>
                    </a:fld>
                    <a:endParaRPr lang="en-US" sz="2800" b="1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%" sourceLinked="0"/>
              <c:spPr>
                <a:noFill/>
                <a:ln w="12700" cap="flat" cmpd="sng" algn="ctr">
                  <a:noFill/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EF8-4C6D-B83F-05732051BE9C}"/>
                </c:ext>
              </c:extLst>
            </c:dLbl>
            <c:dLbl>
              <c:idx val="1"/>
              <c:layout>
                <c:manualLayout>
                  <c:x val="0.20730304094051605"/>
                  <c:y val="7.122283632218975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8ED07EF1-A642-43D2-B18A-2AB44A107E8C}" type="CATEGORYNAME">
                      <a:rPr lang="en-US" sz="2800" b="1">
                        <a:solidFill>
                          <a:schemeClr val="bg1"/>
                        </a:solidFill>
                      </a:rPr>
                      <a:pPr>
                        <a:defRPr sz="2800" b="1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2800" b="1" baseline="0" dirty="0">
                        <a:solidFill>
                          <a:schemeClr val="bg1"/>
                        </a:solidFill>
                      </a:rPr>
                      <a:t>
</a:t>
                    </a:r>
                    <a:fld id="{587FF083-12DF-4031-A800-516840845003}" type="PERCENTAGE">
                      <a:rPr lang="en-US" sz="2800" b="1" baseline="0">
                        <a:solidFill>
                          <a:schemeClr val="bg1"/>
                        </a:solidFill>
                      </a:rPr>
                      <a:pPr>
                        <a:defRPr sz="2800" b="1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2800" b="1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%" sourceLinked="0"/>
              <c:spPr>
                <a:noFill/>
                <a:ln w="12700" cap="flat" cmpd="sng" algn="ctr">
                  <a:noFill/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54234717987998"/>
                      <c:h val="0.209723426737891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EF8-4C6D-B83F-05732051BE9C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0.55100000000000005</c:v>
                </c:pt>
                <c:pt idx="1">
                  <c:v>0.44900000000000001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F8-4C6D-B83F-05732051BE9C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Referral Guidelines By </a:t>
            </a:r>
            <a:r>
              <a:rPr lang="en-US" dirty="0"/>
              <a:t>Modality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Radiography</c:v>
                </c:pt>
                <c:pt idx="1">
                  <c:v>MRI</c:v>
                </c:pt>
                <c:pt idx="2">
                  <c:v>CT</c:v>
                </c:pt>
                <c:pt idx="3">
                  <c:v>Ultrasound</c:v>
                </c:pt>
                <c:pt idx="4">
                  <c:v>Scintigraphy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4.2</c:v>
                </c:pt>
                <c:pt idx="1">
                  <c:v>3.7</c:v>
                </c:pt>
                <c:pt idx="2">
                  <c:v>3.6</c:v>
                </c:pt>
                <c:pt idx="3">
                  <c:v>3.2</c:v>
                </c:pt>
                <c:pt idx="4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35-4BAA-B670-53135A7B56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A35-4BAA-B670-53135A7B563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A35-4BAA-B670-53135A7B563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A35-4BAA-B670-53135A7B563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A35-4BAA-B670-53135A7B563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A35-4BAA-B670-53135A7B56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Radiography</c:v>
                </c:pt>
                <c:pt idx="1">
                  <c:v>MRI</c:v>
                </c:pt>
                <c:pt idx="2">
                  <c:v>CT</c:v>
                </c:pt>
                <c:pt idx="3">
                  <c:v>Ultrasound</c:v>
                </c:pt>
                <c:pt idx="4">
                  <c:v>Scintigraphy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3.7</c:v>
                </c:pt>
                <c:pt idx="1">
                  <c:v>2.9</c:v>
                </c:pt>
                <c:pt idx="2">
                  <c:v>2.7</c:v>
                </c:pt>
                <c:pt idx="3">
                  <c:v>2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35-4BAA-B670-53135A7B56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858255"/>
        <c:axId val="16859919"/>
      </c:barChart>
      <c:catAx>
        <c:axId val="16858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59919"/>
        <c:crosses val="autoZero"/>
        <c:auto val="1"/>
        <c:lblAlgn val="ctr"/>
        <c:lblOffset val="100"/>
        <c:noMultiLvlLbl val="0"/>
      </c:catAx>
      <c:valAx>
        <c:axId val="16859919"/>
        <c:scaling>
          <c:orientation val="minMax"/>
          <c:max val="5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58255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73407135"/>
        <c:axId val="1187151696"/>
      </c:barChart>
      <c:catAx>
        <c:axId val="1773407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7151696"/>
        <c:crosses val="autoZero"/>
        <c:auto val="1"/>
        <c:lblAlgn val="ctr"/>
        <c:lblOffset val="100"/>
        <c:noMultiLvlLbl val="0"/>
      </c:catAx>
      <c:valAx>
        <c:axId val="1187151696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340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73407135"/>
        <c:axId val="1187151696"/>
      </c:barChart>
      <c:catAx>
        <c:axId val="1773407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7151696"/>
        <c:crosses val="autoZero"/>
        <c:auto val="1"/>
        <c:lblAlgn val="ctr"/>
        <c:lblOffset val="100"/>
        <c:noMultiLvlLbl val="0"/>
      </c:catAx>
      <c:valAx>
        <c:axId val="1187151696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340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73407135"/>
        <c:axId val="1187151696"/>
      </c:barChart>
      <c:catAx>
        <c:axId val="1773407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7151696"/>
        <c:crosses val="autoZero"/>
        <c:auto val="1"/>
        <c:lblAlgn val="ctr"/>
        <c:lblOffset val="100"/>
        <c:noMultiLvlLbl val="0"/>
      </c:catAx>
      <c:valAx>
        <c:axId val="1187151696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340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73407135"/>
        <c:axId val="1187151696"/>
      </c:barChart>
      <c:catAx>
        <c:axId val="1773407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7151696"/>
        <c:crosses val="autoZero"/>
        <c:auto val="1"/>
        <c:lblAlgn val="ctr"/>
        <c:lblOffset val="100"/>
        <c:noMultiLvlLbl val="0"/>
      </c:catAx>
      <c:valAx>
        <c:axId val="1187151696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340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Hours</c:v>
                </c:pt>
              </c:strCache>
            </c:strRef>
          </c:tx>
          <c:dPt>
            <c:idx val="0"/>
            <c:bubble3D val="0"/>
            <c:explosion val="1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0C9B-4387-8E93-6754636436A6}"/>
              </c:ext>
            </c:extLst>
          </c:dPt>
          <c:dPt>
            <c:idx val="1"/>
            <c:bubble3D val="0"/>
            <c:explosion val="2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C9B-4387-8E93-6754636436A6}"/>
              </c:ext>
            </c:extLst>
          </c:dPt>
          <c:dPt>
            <c:idx val="2"/>
            <c:bubble3D val="0"/>
            <c:explosion val="8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C9B-4387-8E93-6754636436A6}"/>
              </c:ext>
            </c:extLst>
          </c:dPt>
          <c:dPt>
            <c:idx val="3"/>
            <c:bubble3D val="0"/>
            <c:explosion val="1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0C9B-4387-8E93-6754636436A6}"/>
              </c:ext>
            </c:extLst>
          </c:dPt>
          <c:dLbls>
            <c:dLbl>
              <c:idx val="0"/>
              <c:layout>
                <c:manualLayout>
                  <c:x val="-9.1251071477554263E-3"/>
                  <c:y val="-5.0336277372247711E-2"/>
                </c:manualLayout>
              </c:layout>
              <c:tx>
                <c:rich>
                  <a:bodyPr/>
                  <a:lstStyle/>
                  <a:p>
                    <a:fld id="{D7E2E159-8764-40AC-A6DD-94B127A9304E}" type="CATEGORYNAME">
                      <a:rPr lang="en-US" dirty="0"/>
                      <a:pPr/>
                      <a:t>[CATEGORY NAME]</a:t>
                    </a:fld>
                    <a:endParaRPr lang="en-US" baseline="0" dirty="0"/>
                  </a:p>
                  <a:p>
                    <a:fld id="{53FA2D9C-1546-4259-9716-E04AA1F2AEDD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hrs</a:t>
                    </a:r>
                    <a:r>
                      <a:rPr lang="en-US" dirty="0"/>
                      <a:t> / </a:t>
                    </a:r>
                    <a:fld id="{29D08911-0501-43A5-8632-F1D19FBC69F7}" type="PERCENTAGE">
                      <a:rPr lang="en-US" smtClean="0"/>
                      <a:pPr/>
                      <a:t>[PERCENTAGE]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242506086612332"/>
                      <c:h val="0.247852760736196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C9B-4387-8E93-6754636436A6}"/>
                </c:ext>
              </c:extLst>
            </c:dLbl>
            <c:dLbl>
              <c:idx val="1"/>
              <c:layout>
                <c:manualLayout>
                  <c:x val="0.33822354758728757"/>
                  <c:y val="-2.2031919923053197E-2"/>
                </c:manualLayout>
              </c:layout>
              <c:tx>
                <c:rich>
                  <a:bodyPr/>
                  <a:lstStyle/>
                  <a:p>
                    <a:fld id="{CC1BB099-04F4-40BC-B72E-096DDC9DD876}" type="CATEGORYNAME">
                      <a:rPr lang="en-US" dirty="0"/>
                      <a:pPr/>
                      <a:t>[CATEGORY NAME]</a:t>
                    </a:fld>
                    <a:endParaRPr lang="en-US" baseline="0" dirty="0"/>
                  </a:p>
                  <a:p>
                    <a:fld id="{955B86DC-AA89-4C33-B85E-7109D506BE7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hrs</a:t>
                    </a:r>
                    <a:r>
                      <a:rPr lang="en-US" dirty="0"/>
                      <a:t> / </a:t>
                    </a:r>
                    <a:fld id="{7BDB560A-D2E1-4F32-BBFE-41B23874F2BF}" type="PERCENTAGE">
                      <a:rPr lang="en-US" smtClean="0"/>
                      <a:pPr/>
                      <a:t>[PERCENTAGE]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807592817835439"/>
                      <c:h val="0.353349661824445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C9B-4387-8E93-6754636436A6}"/>
                </c:ext>
              </c:extLst>
            </c:dLbl>
            <c:dLbl>
              <c:idx val="2"/>
              <c:layout>
                <c:manualLayout>
                  <c:x val="0"/>
                  <c:y val="0.14301168875629677"/>
                </c:manualLayout>
              </c:layout>
              <c:tx>
                <c:rich>
                  <a:bodyPr/>
                  <a:lstStyle/>
                  <a:p>
                    <a:fld id="{B6A45B76-D4C3-4C05-AF13-4DECC63FCAC9}" type="CATEGORYNAME">
                      <a:rPr lang="en-US"/>
                      <a:pPr/>
                      <a:t>[CATEGORY NAME]</a:t>
                    </a:fld>
                    <a:endParaRPr lang="en-US" baseline="0" dirty="0"/>
                  </a:p>
                  <a:p>
                    <a:fld id="{AB0BBFE8-68CE-4E65-9D0A-FB8FA5BB083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hrs</a:t>
                    </a:r>
                    <a:r>
                      <a:rPr lang="en-US" dirty="0"/>
                      <a:t> / </a:t>
                    </a:r>
                    <a:fld id="{8069576F-6A97-4B67-956E-B28E125FFA8C}" type="PERCENTAGE">
                      <a:rPr lang="en-US" smtClean="0"/>
                      <a:pPr/>
                      <a:t>[PERCENTAGE]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340362900847955"/>
                      <c:h val="0.319632437249691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C9B-4387-8E93-6754636436A6}"/>
                </c:ext>
              </c:extLst>
            </c:dLbl>
            <c:dLbl>
              <c:idx val="3"/>
              <c:layout>
                <c:manualLayout>
                  <c:x val="-0.11882936035351521"/>
                  <c:y val="0"/>
                </c:manualLayout>
              </c:layout>
              <c:tx>
                <c:rich>
                  <a:bodyPr/>
                  <a:lstStyle/>
                  <a:p>
                    <a:fld id="{04635112-2638-4052-A04A-FAA3E96AC4DA}" type="CATEGORYNAME">
                      <a:rPr lang="en-US" sz="1800" baseline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 sz="1800" baseline="0" dirty="0">
                      <a:solidFill>
                        <a:schemeClr val="tx1"/>
                      </a:solidFill>
                    </a:endParaRPr>
                  </a:p>
                  <a:p>
                    <a:fld id="{E5D3D927-2CCD-46E5-A3FA-4AAFF9F61F5C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hrs</a:t>
                    </a:r>
                    <a:r>
                      <a:rPr lang="en-US" dirty="0"/>
                      <a:t> /</a:t>
                    </a:r>
                    <a:fld id="{A6DC1400-056F-4DCF-96AA-FE3B802418C7}" type="PERCENTAGE">
                      <a:rPr lang="en-US" smtClean="0"/>
                      <a:pPr/>
                      <a:t>[PERCENTAGE]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035837988984451"/>
                      <c:h val="0.31963248060872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C9B-4387-8E93-6754636436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Clinical Guidelines for Imaging Referral</c:v>
                </c:pt>
                <c:pt idx="1">
                  <c:v>Integration of Imaging Results with Exam Results for Plan of Care</c:v>
                </c:pt>
                <c:pt idx="2">
                  <c:v>Physical Properties of Imaging Modalities</c:v>
                </c:pt>
                <c:pt idx="3">
                  <c:v>Strengths and Limitations of Imaging Modalities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6.8</c:v>
                </c:pt>
                <c:pt idx="1">
                  <c:v>6.5</c:v>
                </c:pt>
                <c:pt idx="2">
                  <c:v>3.7</c:v>
                </c:pt>
                <c:pt idx="3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9B-4387-8E93-6754636436A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73407135"/>
        <c:axId val="1187151696"/>
      </c:barChart>
      <c:catAx>
        <c:axId val="1773407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7151696"/>
        <c:crosses val="autoZero"/>
        <c:auto val="1"/>
        <c:lblAlgn val="ctr"/>
        <c:lblOffset val="100"/>
        <c:noMultiLvlLbl val="0"/>
      </c:catAx>
      <c:valAx>
        <c:axId val="1187151696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340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8837616344917254"/>
          <c:y val="8.6425487005778734E-2"/>
          <c:w val="0.38114649335862"/>
          <c:h val="0.885882105273173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None</c:v>
                </c:pt>
                <c:pt idx="1">
                  <c:v>Lack of Qualified Faculty</c:v>
                </c:pt>
                <c:pt idx="2">
                  <c:v>Not Enough Time in Curriculum</c:v>
                </c:pt>
                <c:pt idx="3">
                  <c:v>Lack of Published Criteria to Guide Instruction</c:v>
                </c:pt>
                <c:pt idx="4">
                  <c:v>Lack of Literature Describing Imaging in PT Practice</c:v>
                </c:pt>
                <c:pt idx="5">
                  <c:v>Imaging Not Considered Entry-Level Skill</c:v>
                </c:pt>
                <c:pt idx="6">
                  <c:v>Imaging Not Considered Curricular Priority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0.439</c:v>
                </c:pt>
                <c:pt idx="1">
                  <c:v>0.21299999999999999</c:v>
                </c:pt>
                <c:pt idx="2">
                  <c:v>0.21299999999999999</c:v>
                </c:pt>
                <c:pt idx="3">
                  <c:v>0.189</c:v>
                </c:pt>
                <c:pt idx="4">
                  <c:v>0.11</c:v>
                </c:pt>
                <c:pt idx="5">
                  <c:v>9.0999999999999998E-2</c:v>
                </c:pt>
                <c:pt idx="6">
                  <c:v>7.9000000000000001E-2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23-477A-916D-44D5FD4A03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73407135"/>
        <c:axId val="1187151696"/>
      </c:barChart>
      <c:catAx>
        <c:axId val="1773407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7151696"/>
        <c:crosses val="autoZero"/>
        <c:auto val="1"/>
        <c:lblAlgn val="ctr"/>
        <c:lblOffset val="100"/>
        <c:noMultiLvlLbl val="0"/>
      </c:catAx>
      <c:valAx>
        <c:axId val="1187151696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340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58055096176612"/>
          <c:y val="7.5977187004336574E-2"/>
          <c:w val="0.54253453390025552"/>
          <c:h val="0.894909505963643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Increased emphasis clinical affiliations</c:v>
                </c:pt>
                <c:pt idx="1">
                  <c:v>Increase lab hours</c:v>
                </c:pt>
                <c:pt idx="2">
                  <c:v>Increase lecture hours</c:v>
                </c:pt>
                <c:pt idx="3">
                  <c:v>Specialist guest lecture</c:v>
                </c:pt>
                <c:pt idx="4">
                  <c:v>No change req'd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0.64600000000000002</c:v>
                </c:pt>
                <c:pt idx="1">
                  <c:v>0.54300000000000004</c:v>
                </c:pt>
                <c:pt idx="2">
                  <c:v>0.39600000000000002</c:v>
                </c:pt>
                <c:pt idx="3">
                  <c:v>0.128</c:v>
                </c:pt>
                <c:pt idx="4">
                  <c:v>6.0999999999999999E-2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6D-4F06-B06D-60A65282A0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48574399"/>
        <c:axId val="1668938383"/>
      </c:barChart>
      <c:catAx>
        <c:axId val="1848574399"/>
        <c:scaling>
          <c:orientation val="maxMin"/>
        </c:scaling>
        <c:delete val="0"/>
        <c:axPos val="l"/>
        <c:numFmt formatCode="0.0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8938383"/>
        <c:crosses val="autoZero"/>
        <c:auto val="0"/>
        <c:lblAlgn val="ctr"/>
        <c:lblOffset val="100"/>
        <c:noMultiLvlLbl val="0"/>
      </c:catAx>
      <c:valAx>
        <c:axId val="1668938383"/>
        <c:scaling>
          <c:orientation val="minMax"/>
          <c:max val="1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8574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81021721261319"/>
          <c:y val="8.1270515555612988E-2"/>
          <c:w val="0.52929075917336244"/>
          <c:h val="0.8949095059636431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Required</c:v>
                </c:pt>
              </c:strCache>
            </c:strRef>
          </c:tx>
          <c:spPr>
            <a:solidFill>
              <a:srgbClr val="00CC5C"/>
            </a:solid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ACR Appropriateness Criteria</c:v>
                </c:pt>
                <c:pt idx="1">
                  <c:v>JOSPT Imaging Feature /
JOSPT Cases</c:v>
                </c:pt>
                <c:pt idx="2">
                  <c:v>Radiopaedia</c:v>
                </c:pt>
                <c:pt idx="3">
                  <c:v>Textbooks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0.38500000000000001</c:v>
                </c:pt>
                <c:pt idx="1">
                  <c:v>0.24199999999999999</c:v>
                </c:pt>
                <c:pt idx="2">
                  <c:v>0.105</c:v>
                </c:pt>
                <c:pt idx="3">
                  <c:v>0.60399999999999998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6D-4F06-B06D-60A65282A0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Recommended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ACR Appropriateness Criteria</c:v>
                </c:pt>
                <c:pt idx="1">
                  <c:v>JOSPT Imaging Feature /
JOSPT Cases</c:v>
                </c:pt>
                <c:pt idx="2">
                  <c:v>Radiopaedia</c:v>
                </c:pt>
                <c:pt idx="3">
                  <c:v>Textbooks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0.27400000000000002</c:v>
                </c:pt>
                <c:pt idx="1">
                  <c:v>0.47</c:v>
                </c:pt>
                <c:pt idx="2">
                  <c:v>0.5</c:v>
                </c:pt>
                <c:pt idx="3">
                  <c:v>0.50700000000000001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3-4BF7-B2CA-36929BBFBC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Used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 w="635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ACR Appropriateness Criteria</c:v>
                </c:pt>
                <c:pt idx="1">
                  <c:v>JOSPT Imaging Feature /
JOSPT Cases</c:v>
                </c:pt>
                <c:pt idx="2">
                  <c:v>Radiopaedia</c:v>
                </c:pt>
                <c:pt idx="3">
                  <c:v>Textbooks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0.34100000000000003</c:v>
                </c:pt>
                <c:pt idx="1">
                  <c:v>0.28799999999999998</c:v>
                </c:pt>
                <c:pt idx="2">
                  <c:v>0.39500000000000002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D53-4BF7-B2CA-36929BBFB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6"/>
        <c:overlap val="100"/>
        <c:axId val="1848574399"/>
        <c:axId val="1668938383"/>
      </c:barChart>
      <c:catAx>
        <c:axId val="1848574399"/>
        <c:scaling>
          <c:orientation val="maxMin"/>
        </c:scaling>
        <c:delete val="0"/>
        <c:axPos val="l"/>
        <c:numFmt formatCode="0.0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8938383"/>
        <c:crosses val="autoZero"/>
        <c:auto val="0"/>
        <c:lblAlgn val="ctr"/>
        <c:lblOffset val="100"/>
        <c:noMultiLvlLbl val="0"/>
      </c:catAx>
      <c:valAx>
        <c:axId val="1668938383"/>
        <c:scaling>
          <c:orientation val="minMax"/>
          <c:max val="1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8574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algn="l"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l"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algn="l"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51200141488987572"/>
          <c:w val="0.22229124383344998"/>
          <c:h val="0.48799862367941849"/>
        </c:manualLayout>
      </c:layout>
      <c:overlay val="0"/>
      <c:spPr>
        <a:solidFill>
          <a:schemeClr val="bg1">
            <a:lumMod val="95000"/>
          </a:schemeClr>
        </a:solidFill>
        <a:ln>
          <a:solidFill>
            <a:srgbClr val="643414">
              <a:alpha val="97000"/>
            </a:srgbClr>
          </a:solidFill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943F6-AD3B-4EC2-B4D3-3EEB754B39A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46F51DD-8944-473A-B4D0-2455896E6B69}">
      <dgm:prSet phldrT="[Text]"/>
      <dgm:spPr/>
      <dgm:t>
        <a:bodyPr/>
        <a:lstStyle/>
        <a:p>
          <a:r>
            <a:rPr lang="en-US" b="1" i="0" u="none" dirty="0"/>
            <a:t>Diagnostic and Procedural Imaging Curricula in Physical Therapist Professional Degree Programs</a:t>
          </a:r>
        </a:p>
        <a:p>
          <a:r>
            <a:rPr lang="en-US" b="1" i="0" u="none" dirty="0"/>
            <a:t>2014</a:t>
          </a:r>
          <a:endParaRPr lang="en-US" dirty="0"/>
        </a:p>
      </dgm:t>
    </dgm:pt>
    <dgm:pt modelId="{886A451F-8620-4D80-822E-CC40B82F69A0}" type="parTrans" cxnId="{98174504-7BE9-4399-A8CE-177F0C3B7FD0}">
      <dgm:prSet/>
      <dgm:spPr/>
      <dgm:t>
        <a:bodyPr/>
        <a:lstStyle/>
        <a:p>
          <a:endParaRPr lang="en-US"/>
        </a:p>
      </dgm:t>
    </dgm:pt>
    <dgm:pt modelId="{7574202A-387A-4781-AB0B-78261A7893F7}" type="sibTrans" cxnId="{98174504-7BE9-4399-A8CE-177F0C3B7FD0}">
      <dgm:prSet/>
      <dgm:spPr/>
      <dgm:t>
        <a:bodyPr/>
        <a:lstStyle/>
        <a:p>
          <a:endParaRPr lang="en-US"/>
        </a:p>
      </dgm:t>
    </dgm:pt>
    <dgm:pt modelId="{22788CE9-60DE-4508-B236-75443F9FA78B}">
      <dgm:prSet phldrT="[Text]" custT="1"/>
      <dgm:spPr/>
      <dgm:t>
        <a:bodyPr/>
        <a:lstStyle/>
        <a:p>
          <a:endParaRPr lang="en-US" sz="2400" b="1" i="0" u="none" dirty="0"/>
        </a:p>
        <a:p>
          <a:r>
            <a:rPr lang="en-US" sz="2400" b="1" i="0" u="none" dirty="0"/>
            <a:t>Diagnostic and Procedural Imaging Curricula in Physical Therapist Professional Degree Programs: </a:t>
          </a:r>
          <a:r>
            <a:rPr lang="en-US" sz="2400" b="0" i="0" u="none" dirty="0">
              <a:solidFill>
                <a:schemeClr val="bg1"/>
              </a:solidFill>
            </a:rPr>
            <a:t>Update</a:t>
          </a:r>
        </a:p>
        <a:p>
          <a:r>
            <a:rPr lang="en-US" sz="2400" b="0" dirty="0"/>
            <a:t>2023</a:t>
          </a:r>
        </a:p>
        <a:p>
          <a:endParaRPr lang="en-US" sz="2200" dirty="0"/>
        </a:p>
      </dgm:t>
    </dgm:pt>
    <dgm:pt modelId="{EBC2B5B9-79D2-4CAF-9DAE-37CBF4D35E49}" type="parTrans" cxnId="{E94D0FBD-839E-4D74-A386-73EA5832D78A}">
      <dgm:prSet/>
      <dgm:spPr/>
      <dgm:t>
        <a:bodyPr/>
        <a:lstStyle/>
        <a:p>
          <a:endParaRPr lang="en-US"/>
        </a:p>
      </dgm:t>
    </dgm:pt>
    <dgm:pt modelId="{C33F81B4-864D-45D5-8798-468A9893D2E8}" type="sibTrans" cxnId="{E94D0FBD-839E-4D74-A386-73EA5832D78A}">
      <dgm:prSet/>
      <dgm:spPr/>
      <dgm:t>
        <a:bodyPr/>
        <a:lstStyle/>
        <a:p>
          <a:endParaRPr lang="en-US"/>
        </a:p>
      </dgm:t>
    </dgm:pt>
    <dgm:pt modelId="{D6363D3F-85B5-40F9-9D34-4316217F336C}">
      <dgm:prSet phldrT="[Text]" custT="1"/>
      <dgm:spPr/>
      <dgm:t>
        <a:bodyPr/>
        <a:lstStyle/>
        <a:p>
          <a:r>
            <a:rPr lang="en-US" sz="3200" dirty="0"/>
            <a:t>Why Now?</a:t>
          </a:r>
        </a:p>
      </dgm:t>
    </dgm:pt>
    <dgm:pt modelId="{953AF0C3-B3D5-439A-827F-CC5870A96DC9}" type="parTrans" cxnId="{75E26F74-E8D2-4B7D-B5B5-6F91EA5169CF}">
      <dgm:prSet/>
      <dgm:spPr/>
      <dgm:t>
        <a:bodyPr/>
        <a:lstStyle/>
        <a:p>
          <a:endParaRPr lang="en-US"/>
        </a:p>
      </dgm:t>
    </dgm:pt>
    <dgm:pt modelId="{413CBA12-FEE9-49D3-B347-330061D32AAB}" type="sibTrans" cxnId="{75E26F74-E8D2-4B7D-B5B5-6F91EA5169CF}">
      <dgm:prSet/>
      <dgm:spPr/>
      <dgm:t>
        <a:bodyPr/>
        <a:lstStyle/>
        <a:p>
          <a:endParaRPr lang="en-US"/>
        </a:p>
      </dgm:t>
    </dgm:pt>
    <dgm:pt modelId="{506D7714-EC4C-4A1E-8B8C-DC63E2C35376}" type="pres">
      <dgm:prSet presAssocID="{33A943F6-AD3B-4EC2-B4D3-3EEB754B39AD}" presName="CompostProcess" presStyleCnt="0">
        <dgm:presLayoutVars>
          <dgm:dir/>
          <dgm:resizeHandles val="exact"/>
        </dgm:presLayoutVars>
      </dgm:prSet>
      <dgm:spPr/>
    </dgm:pt>
    <dgm:pt modelId="{1504F286-121D-4ABC-81E4-38FAAFD718D2}" type="pres">
      <dgm:prSet presAssocID="{33A943F6-AD3B-4EC2-B4D3-3EEB754B39AD}" presName="arrow" presStyleLbl="bgShp" presStyleIdx="0" presStyleCnt="1"/>
      <dgm:spPr/>
    </dgm:pt>
    <dgm:pt modelId="{6565317A-1863-4AC2-AA0D-7CB5B36E7910}" type="pres">
      <dgm:prSet presAssocID="{33A943F6-AD3B-4EC2-B4D3-3EEB754B39AD}" presName="linearProcess" presStyleCnt="0"/>
      <dgm:spPr/>
    </dgm:pt>
    <dgm:pt modelId="{5927CA3E-3749-4F4E-91E4-8DA4743069D9}" type="pres">
      <dgm:prSet presAssocID="{946F51DD-8944-473A-B4D0-2455896E6B69}" presName="textNode" presStyleLbl="node1" presStyleIdx="0" presStyleCnt="3">
        <dgm:presLayoutVars>
          <dgm:bulletEnabled val="1"/>
        </dgm:presLayoutVars>
      </dgm:prSet>
      <dgm:spPr/>
    </dgm:pt>
    <dgm:pt modelId="{A947EF1A-6CE4-4C86-A210-4EFEC285F246}" type="pres">
      <dgm:prSet presAssocID="{7574202A-387A-4781-AB0B-78261A7893F7}" presName="sibTrans" presStyleCnt="0"/>
      <dgm:spPr/>
    </dgm:pt>
    <dgm:pt modelId="{AA265613-139B-4B97-B6B7-984672BDF000}" type="pres">
      <dgm:prSet presAssocID="{22788CE9-60DE-4508-B236-75443F9FA78B}" presName="textNode" presStyleLbl="node1" presStyleIdx="1" presStyleCnt="3">
        <dgm:presLayoutVars>
          <dgm:bulletEnabled val="1"/>
        </dgm:presLayoutVars>
      </dgm:prSet>
      <dgm:spPr/>
    </dgm:pt>
    <dgm:pt modelId="{242E7977-434C-4F4F-87D6-239CA8D97354}" type="pres">
      <dgm:prSet presAssocID="{C33F81B4-864D-45D5-8798-468A9893D2E8}" presName="sibTrans" presStyleCnt="0"/>
      <dgm:spPr/>
    </dgm:pt>
    <dgm:pt modelId="{39913EF3-2B48-401E-B469-E9431AAEB08C}" type="pres">
      <dgm:prSet presAssocID="{D6363D3F-85B5-40F9-9D34-4316217F336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8174504-7BE9-4399-A8CE-177F0C3B7FD0}" srcId="{33A943F6-AD3B-4EC2-B4D3-3EEB754B39AD}" destId="{946F51DD-8944-473A-B4D0-2455896E6B69}" srcOrd="0" destOrd="0" parTransId="{886A451F-8620-4D80-822E-CC40B82F69A0}" sibTransId="{7574202A-387A-4781-AB0B-78261A7893F7}"/>
    <dgm:cxn modelId="{9E38D013-169F-493A-ADEA-F7D6F7392B08}" type="presOf" srcId="{D6363D3F-85B5-40F9-9D34-4316217F336C}" destId="{39913EF3-2B48-401E-B469-E9431AAEB08C}" srcOrd="0" destOrd="0" presId="urn:microsoft.com/office/officeart/2005/8/layout/hProcess9"/>
    <dgm:cxn modelId="{3ACF1E66-192A-4405-9E4D-DECEC31A30BA}" type="presOf" srcId="{946F51DD-8944-473A-B4D0-2455896E6B69}" destId="{5927CA3E-3749-4F4E-91E4-8DA4743069D9}" srcOrd="0" destOrd="0" presId="urn:microsoft.com/office/officeart/2005/8/layout/hProcess9"/>
    <dgm:cxn modelId="{F8C14C49-997B-4542-9884-C49688989146}" type="presOf" srcId="{22788CE9-60DE-4508-B236-75443F9FA78B}" destId="{AA265613-139B-4B97-B6B7-984672BDF000}" srcOrd="0" destOrd="0" presId="urn:microsoft.com/office/officeart/2005/8/layout/hProcess9"/>
    <dgm:cxn modelId="{75E26F74-E8D2-4B7D-B5B5-6F91EA5169CF}" srcId="{33A943F6-AD3B-4EC2-B4D3-3EEB754B39AD}" destId="{D6363D3F-85B5-40F9-9D34-4316217F336C}" srcOrd="2" destOrd="0" parTransId="{953AF0C3-B3D5-439A-827F-CC5870A96DC9}" sibTransId="{413CBA12-FEE9-49D3-B347-330061D32AAB}"/>
    <dgm:cxn modelId="{572A6FB5-0000-40FB-81C6-6EDECA8E7C90}" type="presOf" srcId="{33A943F6-AD3B-4EC2-B4D3-3EEB754B39AD}" destId="{506D7714-EC4C-4A1E-8B8C-DC63E2C35376}" srcOrd="0" destOrd="0" presId="urn:microsoft.com/office/officeart/2005/8/layout/hProcess9"/>
    <dgm:cxn modelId="{E94D0FBD-839E-4D74-A386-73EA5832D78A}" srcId="{33A943F6-AD3B-4EC2-B4D3-3EEB754B39AD}" destId="{22788CE9-60DE-4508-B236-75443F9FA78B}" srcOrd="1" destOrd="0" parTransId="{EBC2B5B9-79D2-4CAF-9DAE-37CBF4D35E49}" sibTransId="{C33F81B4-864D-45D5-8798-468A9893D2E8}"/>
    <dgm:cxn modelId="{F043DA60-2B08-42BD-871E-55F0B8E6BF1C}" type="presParOf" srcId="{506D7714-EC4C-4A1E-8B8C-DC63E2C35376}" destId="{1504F286-121D-4ABC-81E4-38FAAFD718D2}" srcOrd="0" destOrd="0" presId="urn:microsoft.com/office/officeart/2005/8/layout/hProcess9"/>
    <dgm:cxn modelId="{98FA6F0F-13B9-4404-9405-DC04CF566D67}" type="presParOf" srcId="{506D7714-EC4C-4A1E-8B8C-DC63E2C35376}" destId="{6565317A-1863-4AC2-AA0D-7CB5B36E7910}" srcOrd="1" destOrd="0" presId="urn:microsoft.com/office/officeart/2005/8/layout/hProcess9"/>
    <dgm:cxn modelId="{17B6D750-7443-4CA1-9FC6-541E394C14B4}" type="presParOf" srcId="{6565317A-1863-4AC2-AA0D-7CB5B36E7910}" destId="{5927CA3E-3749-4F4E-91E4-8DA4743069D9}" srcOrd="0" destOrd="0" presId="urn:microsoft.com/office/officeart/2005/8/layout/hProcess9"/>
    <dgm:cxn modelId="{3D8DE8DB-1B68-4C2F-BF43-50F6F01C9275}" type="presParOf" srcId="{6565317A-1863-4AC2-AA0D-7CB5B36E7910}" destId="{A947EF1A-6CE4-4C86-A210-4EFEC285F246}" srcOrd="1" destOrd="0" presId="urn:microsoft.com/office/officeart/2005/8/layout/hProcess9"/>
    <dgm:cxn modelId="{E22BFBC9-4254-4D10-8329-2FC858BDEAFC}" type="presParOf" srcId="{6565317A-1863-4AC2-AA0D-7CB5B36E7910}" destId="{AA265613-139B-4B97-B6B7-984672BDF000}" srcOrd="2" destOrd="0" presId="urn:microsoft.com/office/officeart/2005/8/layout/hProcess9"/>
    <dgm:cxn modelId="{38DC5595-B183-43D7-BAE6-2FD6089D0ED6}" type="presParOf" srcId="{6565317A-1863-4AC2-AA0D-7CB5B36E7910}" destId="{242E7977-434C-4F4F-87D6-239CA8D97354}" srcOrd="3" destOrd="0" presId="urn:microsoft.com/office/officeart/2005/8/layout/hProcess9"/>
    <dgm:cxn modelId="{5E39917D-737B-4B85-B0F0-CBA14BD66AA9}" type="presParOf" srcId="{6565317A-1863-4AC2-AA0D-7CB5B36E7910}" destId="{39913EF3-2B48-401E-B469-E9431AAEB08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A943F6-AD3B-4EC2-B4D3-3EEB754B39A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46F51DD-8944-473A-B4D0-2455896E6B69}">
      <dgm:prSet phldrT="[Text]"/>
      <dgm:spPr/>
      <dgm:t>
        <a:bodyPr/>
        <a:lstStyle/>
        <a:p>
          <a:r>
            <a:rPr lang="en-US" b="1" i="0" u="none" dirty="0"/>
            <a:t>Diagnostic and Procedural Imaging Curricula in Physical Therapist Professional Degree Programs</a:t>
          </a:r>
        </a:p>
        <a:p>
          <a:r>
            <a:rPr lang="en-US" b="1" i="0" u="none" dirty="0"/>
            <a:t>2014</a:t>
          </a:r>
          <a:endParaRPr lang="en-US" dirty="0"/>
        </a:p>
      </dgm:t>
    </dgm:pt>
    <dgm:pt modelId="{886A451F-8620-4D80-822E-CC40B82F69A0}" type="parTrans" cxnId="{98174504-7BE9-4399-A8CE-177F0C3B7FD0}">
      <dgm:prSet/>
      <dgm:spPr/>
      <dgm:t>
        <a:bodyPr/>
        <a:lstStyle/>
        <a:p>
          <a:endParaRPr lang="en-US"/>
        </a:p>
      </dgm:t>
    </dgm:pt>
    <dgm:pt modelId="{7574202A-387A-4781-AB0B-78261A7893F7}" type="sibTrans" cxnId="{98174504-7BE9-4399-A8CE-177F0C3B7FD0}">
      <dgm:prSet/>
      <dgm:spPr/>
      <dgm:t>
        <a:bodyPr/>
        <a:lstStyle/>
        <a:p>
          <a:endParaRPr lang="en-US"/>
        </a:p>
      </dgm:t>
    </dgm:pt>
    <dgm:pt modelId="{22788CE9-60DE-4508-B236-75443F9FA78B}">
      <dgm:prSet phldrT="[Text]" custT="1"/>
      <dgm:spPr/>
      <dgm:t>
        <a:bodyPr/>
        <a:lstStyle/>
        <a:p>
          <a:endParaRPr lang="en-US" sz="2400" b="1" i="0" u="none" dirty="0"/>
        </a:p>
        <a:p>
          <a:r>
            <a:rPr lang="en-US" sz="2400" b="1" i="0" u="none" dirty="0"/>
            <a:t>Diagnostic and Procedural Imaging Curricula in Physical Therapist Professional Degree Programs: </a:t>
          </a:r>
          <a:r>
            <a:rPr lang="en-US" sz="2400" b="0" i="0" u="none" dirty="0">
              <a:solidFill>
                <a:schemeClr val="bg1"/>
              </a:solidFill>
            </a:rPr>
            <a:t>Update</a:t>
          </a:r>
        </a:p>
        <a:p>
          <a:r>
            <a:rPr lang="en-US" sz="2400" b="0" dirty="0"/>
            <a:t>2023</a:t>
          </a:r>
        </a:p>
        <a:p>
          <a:endParaRPr lang="en-US" sz="2200" dirty="0"/>
        </a:p>
      </dgm:t>
    </dgm:pt>
    <dgm:pt modelId="{EBC2B5B9-79D2-4CAF-9DAE-37CBF4D35E49}" type="parTrans" cxnId="{E94D0FBD-839E-4D74-A386-73EA5832D78A}">
      <dgm:prSet/>
      <dgm:spPr/>
      <dgm:t>
        <a:bodyPr/>
        <a:lstStyle/>
        <a:p>
          <a:endParaRPr lang="en-US"/>
        </a:p>
      </dgm:t>
    </dgm:pt>
    <dgm:pt modelId="{C33F81B4-864D-45D5-8798-468A9893D2E8}" type="sibTrans" cxnId="{E94D0FBD-839E-4D74-A386-73EA5832D78A}">
      <dgm:prSet/>
      <dgm:spPr/>
      <dgm:t>
        <a:bodyPr/>
        <a:lstStyle/>
        <a:p>
          <a:endParaRPr lang="en-US"/>
        </a:p>
      </dgm:t>
    </dgm:pt>
    <dgm:pt modelId="{D6363D3F-85B5-40F9-9D34-4316217F336C}">
      <dgm:prSet phldrT="[Text]" custT="1"/>
      <dgm:spPr/>
      <dgm:t>
        <a:bodyPr/>
        <a:lstStyle/>
        <a:p>
          <a:r>
            <a:rPr lang="en-US" sz="3200" dirty="0"/>
            <a:t>Why Now?</a:t>
          </a:r>
        </a:p>
      </dgm:t>
    </dgm:pt>
    <dgm:pt modelId="{953AF0C3-B3D5-439A-827F-CC5870A96DC9}" type="parTrans" cxnId="{75E26F74-E8D2-4B7D-B5B5-6F91EA5169CF}">
      <dgm:prSet/>
      <dgm:spPr/>
      <dgm:t>
        <a:bodyPr/>
        <a:lstStyle/>
        <a:p>
          <a:endParaRPr lang="en-US"/>
        </a:p>
      </dgm:t>
    </dgm:pt>
    <dgm:pt modelId="{413CBA12-FEE9-49D3-B347-330061D32AAB}" type="sibTrans" cxnId="{75E26F74-E8D2-4B7D-B5B5-6F91EA5169CF}">
      <dgm:prSet/>
      <dgm:spPr/>
      <dgm:t>
        <a:bodyPr/>
        <a:lstStyle/>
        <a:p>
          <a:endParaRPr lang="en-US"/>
        </a:p>
      </dgm:t>
    </dgm:pt>
    <dgm:pt modelId="{506D7714-EC4C-4A1E-8B8C-DC63E2C35376}" type="pres">
      <dgm:prSet presAssocID="{33A943F6-AD3B-4EC2-B4D3-3EEB754B39AD}" presName="CompostProcess" presStyleCnt="0">
        <dgm:presLayoutVars>
          <dgm:dir/>
          <dgm:resizeHandles val="exact"/>
        </dgm:presLayoutVars>
      </dgm:prSet>
      <dgm:spPr/>
    </dgm:pt>
    <dgm:pt modelId="{1504F286-121D-4ABC-81E4-38FAAFD718D2}" type="pres">
      <dgm:prSet presAssocID="{33A943F6-AD3B-4EC2-B4D3-3EEB754B39AD}" presName="arrow" presStyleLbl="bgShp" presStyleIdx="0" presStyleCnt="1"/>
      <dgm:spPr/>
    </dgm:pt>
    <dgm:pt modelId="{6565317A-1863-4AC2-AA0D-7CB5B36E7910}" type="pres">
      <dgm:prSet presAssocID="{33A943F6-AD3B-4EC2-B4D3-3EEB754B39AD}" presName="linearProcess" presStyleCnt="0"/>
      <dgm:spPr/>
    </dgm:pt>
    <dgm:pt modelId="{5927CA3E-3749-4F4E-91E4-8DA4743069D9}" type="pres">
      <dgm:prSet presAssocID="{946F51DD-8944-473A-B4D0-2455896E6B69}" presName="textNode" presStyleLbl="node1" presStyleIdx="0" presStyleCnt="3">
        <dgm:presLayoutVars>
          <dgm:bulletEnabled val="1"/>
        </dgm:presLayoutVars>
      </dgm:prSet>
      <dgm:spPr/>
    </dgm:pt>
    <dgm:pt modelId="{A947EF1A-6CE4-4C86-A210-4EFEC285F246}" type="pres">
      <dgm:prSet presAssocID="{7574202A-387A-4781-AB0B-78261A7893F7}" presName="sibTrans" presStyleCnt="0"/>
      <dgm:spPr/>
    </dgm:pt>
    <dgm:pt modelId="{AA265613-139B-4B97-B6B7-984672BDF000}" type="pres">
      <dgm:prSet presAssocID="{22788CE9-60DE-4508-B236-75443F9FA78B}" presName="textNode" presStyleLbl="node1" presStyleIdx="1" presStyleCnt="3">
        <dgm:presLayoutVars>
          <dgm:bulletEnabled val="1"/>
        </dgm:presLayoutVars>
      </dgm:prSet>
      <dgm:spPr/>
    </dgm:pt>
    <dgm:pt modelId="{242E7977-434C-4F4F-87D6-239CA8D97354}" type="pres">
      <dgm:prSet presAssocID="{C33F81B4-864D-45D5-8798-468A9893D2E8}" presName="sibTrans" presStyleCnt="0"/>
      <dgm:spPr/>
    </dgm:pt>
    <dgm:pt modelId="{39913EF3-2B48-401E-B469-E9431AAEB08C}" type="pres">
      <dgm:prSet presAssocID="{D6363D3F-85B5-40F9-9D34-4316217F336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8174504-7BE9-4399-A8CE-177F0C3B7FD0}" srcId="{33A943F6-AD3B-4EC2-B4D3-3EEB754B39AD}" destId="{946F51DD-8944-473A-B4D0-2455896E6B69}" srcOrd="0" destOrd="0" parTransId="{886A451F-8620-4D80-822E-CC40B82F69A0}" sibTransId="{7574202A-387A-4781-AB0B-78261A7893F7}"/>
    <dgm:cxn modelId="{9E38D013-169F-493A-ADEA-F7D6F7392B08}" type="presOf" srcId="{D6363D3F-85B5-40F9-9D34-4316217F336C}" destId="{39913EF3-2B48-401E-B469-E9431AAEB08C}" srcOrd="0" destOrd="0" presId="urn:microsoft.com/office/officeart/2005/8/layout/hProcess9"/>
    <dgm:cxn modelId="{3ACF1E66-192A-4405-9E4D-DECEC31A30BA}" type="presOf" srcId="{946F51DD-8944-473A-B4D0-2455896E6B69}" destId="{5927CA3E-3749-4F4E-91E4-8DA4743069D9}" srcOrd="0" destOrd="0" presId="urn:microsoft.com/office/officeart/2005/8/layout/hProcess9"/>
    <dgm:cxn modelId="{F8C14C49-997B-4542-9884-C49688989146}" type="presOf" srcId="{22788CE9-60DE-4508-B236-75443F9FA78B}" destId="{AA265613-139B-4B97-B6B7-984672BDF000}" srcOrd="0" destOrd="0" presId="urn:microsoft.com/office/officeart/2005/8/layout/hProcess9"/>
    <dgm:cxn modelId="{75E26F74-E8D2-4B7D-B5B5-6F91EA5169CF}" srcId="{33A943F6-AD3B-4EC2-B4D3-3EEB754B39AD}" destId="{D6363D3F-85B5-40F9-9D34-4316217F336C}" srcOrd="2" destOrd="0" parTransId="{953AF0C3-B3D5-439A-827F-CC5870A96DC9}" sibTransId="{413CBA12-FEE9-49D3-B347-330061D32AAB}"/>
    <dgm:cxn modelId="{572A6FB5-0000-40FB-81C6-6EDECA8E7C90}" type="presOf" srcId="{33A943F6-AD3B-4EC2-B4D3-3EEB754B39AD}" destId="{506D7714-EC4C-4A1E-8B8C-DC63E2C35376}" srcOrd="0" destOrd="0" presId="urn:microsoft.com/office/officeart/2005/8/layout/hProcess9"/>
    <dgm:cxn modelId="{E94D0FBD-839E-4D74-A386-73EA5832D78A}" srcId="{33A943F6-AD3B-4EC2-B4D3-3EEB754B39AD}" destId="{22788CE9-60DE-4508-B236-75443F9FA78B}" srcOrd="1" destOrd="0" parTransId="{EBC2B5B9-79D2-4CAF-9DAE-37CBF4D35E49}" sibTransId="{C33F81B4-864D-45D5-8798-468A9893D2E8}"/>
    <dgm:cxn modelId="{F043DA60-2B08-42BD-871E-55F0B8E6BF1C}" type="presParOf" srcId="{506D7714-EC4C-4A1E-8B8C-DC63E2C35376}" destId="{1504F286-121D-4ABC-81E4-38FAAFD718D2}" srcOrd="0" destOrd="0" presId="urn:microsoft.com/office/officeart/2005/8/layout/hProcess9"/>
    <dgm:cxn modelId="{98FA6F0F-13B9-4404-9405-DC04CF566D67}" type="presParOf" srcId="{506D7714-EC4C-4A1E-8B8C-DC63E2C35376}" destId="{6565317A-1863-4AC2-AA0D-7CB5B36E7910}" srcOrd="1" destOrd="0" presId="urn:microsoft.com/office/officeart/2005/8/layout/hProcess9"/>
    <dgm:cxn modelId="{17B6D750-7443-4CA1-9FC6-541E394C14B4}" type="presParOf" srcId="{6565317A-1863-4AC2-AA0D-7CB5B36E7910}" destId="{5927CA3E-3749-4F4E-91E4-8DA4743069D9}" srcOrd="0" destOrd="0" presId="urn:microsoft.com/office/officeart/2005/8/layout/hProcess9"/>
    <dgm:cxn modelId="{3D8DE8DB-1B68-4C2F-BF43-50F6F01C9275}" type="presParOf" srcId="{6565317A-1863-4AC2-AA0D-7CB5B36E7910}" destId="{A947EF1A-6CE4-4C86-A210-4EFEC285F246}" srcOrd="1" destOrd="0" presId="urn:microsoft.com/office/officeart/2005/8/layout/hProcess9"/>
    <dgm:cxn modelId="{E22BFBC9-4254-4D10-8329-2FC858BDEAFC}" type="presParOf" srcId="{6565317A-1863-4AC2-AA0D-7CB5B36E7910}" destId="{AA265613-139B-4B97-B6B7-984672BDF000}" srcOrd="2" destOrd="0" presId="urn:microsoft.com/office/officeart/2005/8/layout/hProcess9"/>
    <dgm:cxn modelId="{38DC5595-B183-43D7-BAE6-2FD6089D0ED6}" type="presParOf" srcId="{6565317A-1863-4AC2-AA0D-7CB5B36E7910}" destId="{242E7977-434C-4F4F-87D6-239CA8D97354}" srcOrd="3" destOrd="0" presId="urn:microsoft.com/office/officeart/2005/8/layout/hProcess9"/>
    <dgm:cxn modelId="{5E39917D-737B-4B85-B0F0-CBA14BD66AA9}" type="presParOf" srcId="{6565317A-1863-4AC2-AA0D-7CB5B36E7910}" destId="{39913EF3-2B48-401E-B469-E9431AAEB08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4F286-121D-4ABC-81E4-38FAAFD718D2}">
      <dsp:nvSpPr>
        <dsp:cNvPr id="0" name=""/>
        <dsp:cNvSpPr/>
      </dsp:nvSpPr>
      <dsp:spPr>
        <a:xfrm>
          <a:off x="891539" y="0"/>
          <a:ext cx="10104120" cy="6629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7CA3E-3749-4F4E-91E4-8DA4743069D9}">
      <dsp:nvSpPr>
        <dsp:cNvPr id="0" name=""/>
        <dsp:cNvSpPr/>
      </dsp:nvSpPr>
      <dsp:spPr>
        <a:xfrm>
          <a:off x="5804" y="1988820"/>
          <a:ext cx="3830835" cy="265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none" kern="1200" dirty="0"/>
            <a:t>Diagnostic and Procedural Imaging Curricula in Physical Therapist Professional Degree Programs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none" kern="1200" dirty="0"/>
            <a:t>2014</a:t>
          </a:r>
          <a:endParaRPr lang="en-US" sz="2400" kern="1200" dirty="0"/>
        </a:p>
      </dsp:txBody>
      <dsp:txXfrm>
        <a:off x="135252" y="2118268"/>
        <a:ext cx="3571939" cy="2392864"/>
      </dsp:txXfrm>
    </dsp:sp>
    <dsp:sp modelId="{AA265613-139B-4B97-B6B7-984672BDF000}">
      <dsp:nvSpPr>
        <dsp:cNvPr id="0" name=""/>
        <dsp:cNvSpPr/>
      </dsp:nvSpPr>
      <dsp:spPr>
        <a:xfrm>
          <a:off x="4028182" y="1988820"/>
          <a:ext cx="3830835" cy="265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i="0" u="none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none" kern="1200" dirty="0"/>
            <a:t>Diagnostic and Procedural Imaging Curricula in Physical Therapist Professional Degree Programs: </a:t>
          </a:r>
          <a:r>
            <a:rPr lang="en-US" sz="2400" b="0" i="0" u="none" kern="1200" dirty="0">
              <a:solidFill>
                <a:schemeClr val="bg1"/>
              </a:solidFill>
            </a:rPr>
            <a:t>Update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2023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4157630" y="2118268"/>
        <a:ext cx="3571939" cy="2392864"/>
      </dsp:txXfrm>
    </dsp:sp>
    <dsp:sp modelId="{39913EF3-2B48-401E-B469-E9431AAEB08C}">
      <dsp:nvSpPr>
        <dsp:cNvPr id="0" name=""/>
        <dsp:cNvSpPr/>
      </dsp:nvSpPr>
      <dsp:spPr>
        <a:xfrm>
          <a:off x="8050559" y="1988820"/>
          <a:ext cx="3830835" cy="265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Why Now?</a:t>
          </a:r>
        </a:p>
      </dsp:txBody>
      <dsp:txXfrm>
        <a:off x="8180007" y="2118268"/>
        <a:ext cx="3571939" cy="2392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4F286-121D-4ABC-81E4-38FAAFD718D2}">
      <dsp:nvSpPr>
        <dsp:cNvPr id="0" name=""/>
        <dsp:cNvSpPr/>
      </dsp:nvSpPr>
      <dsp:spPr>
        <a:xfrm>
          <a:off x="891539" y="0"/>
          <a:ext cx="10104120" cy="6629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7CA3E-3749-4F4E-91E4-8DA4743069D9}">
      <dsp:nvSpPr>
        <dsp:cNvPr id="0" name=""/>
        <dsp:cNvSpPr/>
      </dsp:nvSpPr>
      <dsp:spPr>
        <a:xfrm>
          <a:off x="5804" y="1988820"/>
          <a:ext cx="3830835" cy="265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none" kern="1200" dirty="0"/>
            <a:t>Diagnostic and Procedural Imaging Curricula in Physical Therapist Professional Degree Programs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none" kern="1200" dirty="0"/>
            <a:t>2014</a:t>
          </a:r>
          <a:endParaRPr lang="en-US" sz="2400" kern="1200" dirty="0"/>
        </a:p>
      </dsp:txBody>
      <dsp:txXfrm>
        <a:off x="135252" y="2118268"/>
        <a:ext cx="3571939" cy="2392864"/>
      </dsp:txXfrm>
    </dsp:sp>
    <dsp:sp modelId="{AA265613-139B-4B97-B6B7-984672BDF000}">
      <dsp:nvSpPr>
        <dsp:cNvPr id="0" name=""/>
        <dsp:cNvSpPr/>
      </dsp:nvSpPr>
      <dsp:spPr>
        <a:xfrm>
          <a:off x="4028182" y="1988820"/>
          <a:ext cx="3830835" cy="265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i="0" u="none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none" kern="1200" dirty="0"/>
            <a:t>Diagnostic and Procedural Imaging Curricula in Physical Therapist Professional Degree Programs: </a:t>
          </a:r>
          <a:r>
            <a:rPr lang="en-US" sz="2400" b="0" i="0" u="none" kern="1200" dirty="0">
              <a:solidFill>
                <a:schemeClr val="bg1"/>
              </a:solidFill>
            </a:rPr>
            <a:t>Update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2023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4157630" y="2118268"/>
        <a:ext cx="3571939" cy="2392864"/>
      </dsp:txXfrm>
    </dsp:sp>
    <dsp:sp modelId="{39913EF3-2B48-401E-B469-E9431AAEB08C}">
      <dsp:nvSpPr>
        <dsp:cNvPr id="0" name=""/>
        <dsp:cNvSpPr/>
      </dsp:nvSpPr>
      <dsp:spPr>
        <a:xfrm>
          <a:off x="8050559" y="1988820"/>
          <a:ext cx="3830835" cy="265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Why Now?</a:t>
          </a:r>
        </a:p>
      </dsp:txBody>
      <dsp:txXfrm>
        <a:off x="8180007" y="2118268"/>
        <a:ext cx="3571939" cy="2392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0.0079</cdr:x>
      <cdr:y>0.14601</cdr:y>
    </cdr:from>
    <cdr:to>
      <cdr:x>0.50282</cdr:x>
      <cdr:y>0.94202</cdr:y>
    </cdr:to>
    <cdr:sp macro="" textlink="">
      <cdr:nvSpPr>
        <cdr:cNvPr id="3" name="Content Placeholder 2">
          <a:extLst xmlns:a="http://schemas.openxmlformats.org/drawingml/2006/main">
            <a:ext uri="{FF2B5EF4-FFF2-40B4-BE49-F238E27FC236}">
              <a16:creationId xmlns:a16="http://schemas.microsoft.com/office/drawing/2014/main" id="{A513FC98-F9DF-C0C5-B4EA-AFC10EB82E93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89127" y="736600"/>
          <a:ext cx="5583540" cy="40155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lvl1pPr marL="285750" indent="-285750" algn="l" defTabSz="457200" rtl="0" eaLnBrk="1" latinLnBrk="0" hangingPunct="1">
            <a:spcBef>
              <a:spcPct val="20000"/>
            </a:spcBef>
            <a:spcAft>
              <a:spcPts val="600"/>
            </a:spcAft>
            <a:buClr>
              <a:schemeClr val="tx1"/>
            </a:buClr>
            <a:buSzPct val="80000"/>
            <a:buFont typeface="Wingdings 3" panose="05040102010807070707" pitchFamily="18" charset="2"/>
            <a:buChar char=""/>
            <a:defRPr sz="20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defRPr>
          </a:lvl1pPr>
          <a:lvl2pPr marL="742950" indent="-285750" algn="l" defTabSz="457200" rtl="0" eaLnBrk="1" latinLnBrk="0" hangingPunct="1">
            <a:spcBef>
              <a:spcPct val="20000"/>
            </a:spcBef>
            <a:spcAft>
              <a:spcPts val="600"/>
            </a:spcAft>
            <a:buClr>
              <a:schemeClr val="tx1"/>
            </a:buClr>
            <a:buSzPct val="80000"/>
            <a:buFont typeface="Wingdings 3" panose="05040102010807070707" pitchFamily="18" charset="2"/>
            <a:buChar char=""/>
            <a:defRPr sz="18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defRPr>
          </a:lvl2pPr>
          <a:lvl3pPr marL="1200150" indent="-285750" algn="l" defTabSz="457200" rtl="0" eaLnBrk="1" latinLnBrk="0" hangingPunct="1">
            <a:spcBef>
              <a:spcPct val="20000"/>
            </a:spcBef>
            <a:spcAft>
              <a:spcPts val="600"/>
            </a:spcAft>
            <a:buClr>
              <a:schemeClr val="tx1"/>
            </a:buClr>
            <a:buSzPct val="80000"/>
            <a:buFont typeface="Wingdings 3" panose="05040102010807070707" pitchFamily="18" charset="2"/>
            <a:buChar char=""/>
            <a:defRPr sz="16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defRPr>
          </a:lvl3pPr>
          <a:lvl4pPr marL="1543050" indent="-171450" algn="l" defTabSz="457200" rtl="0" eaLnBrk="1" latinLnBrk="0" hangingPunct="1">
            <a:spcBef>
              <a:spcPct val="20000"/>
            </a:spcBef>
            <a:spcAft>
              <a:spcPts val="600"/>
            </a:spcAft>
            <a:buClr>
              <a:schemeClr val="tx1"/>
            </a:buClr>
            <a:buSzPct val="80000"/>
            <a:buFont typeface="Wingdings 3" panose="05040102010807070707" pitchFamily="18" charset="2"/>
            <a:buChar char=""/>
            <a:defRPr sz="14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defRPr>
          </a:lvl4pPr>
          <a:lvl5pPr marL="2000250" indent="-171450" algn="l" defTabSz="457200" rtl="0" eaLnBrk="1" latinLnBrk="0" hangingPunct="1">
            <a:spcBef>
              <a:spcPct val="20000"/>
            </a:spcBef>
            <a:spcAft>
              <a:spcPts val="600"/>
            </a:spcAft>
            <a:buClr>
              <a:schemeClr val="tx1"/>
            </a:buClr>
            <a:buSzPct val="80000"/>
            <a:buFont typeface="Wingdings 3" panose="05040102010807070707" pitchFamily="18" charset="2"/>
            <a:buChar char=""/>
            <a:defRPr sz="14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defRPr>
          </a:lvl5pPr>
          <a:lvl6pPr marL="2514600" indent="-228600" algn="l" defTabSz="457200" rtl="0" eaLnBrk="1" latinLnBrk="0" hangingPunct="1">
            <a:spcBef>
              <a:spcPct val="20000"/>
            </a:spcBef>
            <a:spcAft>
              <a:spcPts val="600"/>
            </a:spcAft>
            <a:buClr>
              <a:schemeClr val="tx1"/>
            </a:buClr>
            <a:buSzPct val="80000"/>
            <a:buFont typeface="Wingdings 3" panose="05040102010807070707" pitchFamily="18" charset="2"/>
            <a:buChar char=""/>
            <a:defRPr sz="14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defRPr>
          </a:lvl6pPr>
          <a:lvl7pPr marL="2971800" indent="-228600" algn="l" defTabSz="457200" rtl="0" eaLnBrk="1" latinLnBrk="0" hangingPunct="1">
            <a:spcBef>
              <a:spcPct val="20000"/>
            </a:spcBef>
            <a:spcAft>
              <a:spcPts val="600"/>
            </a:spcAft>
            <a:buClr>
              <a:schemeClr val="tx1"/>
            </a:buClr>
            <a:buSzPct val="80000"/>
            <a:buFont typeface="Wingdings 3" panose="05040102010807070707" pitchFamily="18" charset="2"/>
            <a:buChar char=""/>
            <a:defRPr sz="14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defRPr>
          </a:lvl7pPr>
          <a:lvl8pPr marL="3429000" indent="-228600" algn="l" defTabSz="457200" rtl="0" eaLnBrk="1" latinLnBrk="0" hangingPunct="1">
            <a:spcBef>
              <a:spcPct val="20000"/>
            </a:spcBef>
            <a:spcAft>
              <a:spcPts val="600"/>
            </a:spcAft>
            <a:buClr>
              <a:schemeClr val="tx1"/>
            </a:buClr>
            <a:buSzPct val="80000"/>
            <a:buFont typeface="Wingdings 3" panose="05040102010807070707" pitchFamily="18" charset="2"/>
            <a:buChar char=""/>
            <a:defRPr sz="14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defRPr>
          </a:lvl8pPr>
          <a:lvl9pPr marL="3886200" indent="-228600" algn="l" defTabSz="457200" rtl="0" eaLnBrk="1" latinLnBrk="0" hangingPunct="1">
            <a:spcBef>
              <a:spcPct val="20000"/>
            </a:spcBef>
            <a:spcAft>
              <a:spcPts val="600"/>
            </a:spcAft>
            <a:buClr>
              <a:schemeClr val="tx1"/>
            </a:buClr>
            <a:buSzPct val="80000"/>
            <a:buFont typeface="Wingdings 3" panose="05040102010807070707" pitchFamily="18" charset="2"/>
            <a:buChar char=""/>
            <a:defRPr sz="14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>
            <a:buNone/>
          </a:pPr>
          <a:r>
            <a:rPr lang="en-US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2014 Survey</a:t>
          </a:r>
        </a:p>
        <a:p xmlns:a="http://schemas.openxmlformats.org/drawingml/2006/main">
          <a:pPr marL="457200" lvl="1" indent="0">
            <a:buNone/>
          </a:pPr>
          <a:r>
            <a: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Written Exam (66.7%)</a:t>
          </a:r>
        </a:p>
        <a:p xmlns:a="http://schemas.openxmlformats.org/drawingml/2006/main">
          <a:pPr marL="457200" lvl="1" indent="0">
            <a:buNone/>
          </a:pPr>
          <a:r>
            <a: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Practical Exam (19.7%)</a:t>
          </a:r>
        </a:p>
        <a:p xmlns:a="http://schemas.openxmlformats.org/drawingml/2006/main">
          <a:pPr marL="457200" lvl="1" indent="0">
            <a:buNone/>
          </a:pPr>
          <a:r>
            <a: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End of Curriculum Exam (64.4%)</a:t>
          </a:r>
        </a:p>
        <a:p xmlns:a="http://schemas.openxmlformats.org/drawingml/2006/main">
          <a:pPr lvl="1"/>
          <a:endParaRPr lang="en-US" sz="24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lvl="1"/>
          <a:endParaRPr lang="en-US" sz="24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pPr marL="457200" lvl="1" indent="0">
            <a:buNone/>
          </a:pPr>
          <a:endParaRPr lang="en-US" sz="24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90575-21F1-40AF-98CE-4D35115DEEAF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3CBFD-F738-490A-88B3-DB036685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7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3CBFD-F738-490A-88B3-DB03668535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3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572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815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75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7a3ba4395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87a3ba439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7a3ba439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7a3ba43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815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7a3ba439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7a3ba43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089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7a3ba439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7a3ba43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7726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7a3ba439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7a3ba43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558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7a3ba439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7a3ba43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473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7990B-E4AE-4043-AA1C-2DC4FE6DA0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19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7a3ba439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7a3ba43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661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7a3ba439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7a3ba43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5249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7a3ba439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7a3ba43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781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7a3ba439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7a3ba43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2295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7a3ba439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7a3ba43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8604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556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29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45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725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166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081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299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36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D38E7-8025-48D1-A6C1-5B6350535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6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70096" y="610361"/>
            <a:ext cx="4051807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83A9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DDF4-B156-20C2-03E8-412BDE804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1B298-E396-2AFD-D591-5730E7575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397AD-B2F5-427B-9D74-5F5C9500E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1E930-45C5-C7F6-1308-38E2A1DAD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26000B-7F79-56F6-902E-8D9BB6113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50308-69DD-962C-98D8-0FFC78EF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15252-8E01-D3C7-18D1-AB1FF0FAA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010C70-D994-EB4D-EFD3-7F254F3F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254A-D1C1-AE8F-E7F4-BF79CAD1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3789F-87C6-4BAE-8BDE-ABF742D1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5B471-E8EB-1F3A-97C8-BA1A77C9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0BA3E-72A8-23AD-3DFC-14DC71BB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40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AA30C0-CBC1-08B3-6AD7-CD752542A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790BA-338F-B74C-D59D-AED601095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26740-77A4-CE29-0B56-F273579C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30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94D7-888F-27C8-497F-96968FA47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0C7F4-2D8E-455C-FDD9-E22DC151A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26430-5727-2046-ABFB-37E8187B3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4226-FE7E-CD81-E9E3-1C84A07B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85134-32F1-9D63-F440-85FE0599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BC01-BC8C-3D34-D3AE-03A72F62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51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896A2-301C-C617-0E2C-859012BD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FF00F6-520F-FB78-BC2B-1027FB69C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C2447-5CB1-5FED-D5FF-6EB1BD339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47CE8-0BE7-4E18-C40C-B9D7BE2EF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FE019-9BE4-7B48-A8E9-3D55CBC9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05C97-A49E-5D32-B394-4E48BD49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6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B60A0-DFA0-6D6A-502F-A2F66BC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452CD-50C0-DC5B-064F-B1EDA49B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D8995-B1D8-D85B-C5A1-79EB1DF6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4C08-7B8F-426F-99D9-86F1C4C07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84647-68ED-210B-22E1-6BBEC6F5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53F657-10B0-015A-A27E-D20BEF72F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4CB96-1973-0644-8845-8C4669DC3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605BE-5E98-6EB2-0961-8D45181A8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14F26-BB34-BDB9-22BA-76DFF794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86A59-4456-CDBB-DA2B-B7F1424A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9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83A9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0365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83A9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62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83A9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43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720126" y="183001"/>
            <a:ext cx="4718982" cy="6405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78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817E7-87FE-9F60-4974-FB3A1B032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93468-FD71-BB0B-82E4-D84DB2DCF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B565-8A69-D4CF-5B60-8F2E98C5A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B822C-A326-E385-75F5-25571A4A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213DB-F824-B52A-EA15-60B98BFF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FAE7-4285-C7BF-6627-BBD193CD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0FBE4-5066-F4E5-D704-784178114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DF553-4FFB-27CC-DA90-EB289E60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FC818-E025-9509-7839-69D8F3BD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11137-CB55-BCDA-101A-F7B592D1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6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5FE1-1D89-D4B1-4C6E-6B362232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CEC35-BD51-73B6-3A9F-095CB7BC8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9F829-7C31-AE86-2E59-1DD0585B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7ECAE-BE04-CB27-9AF1-D2548042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B029C-6CD9-1C03-6DDF-381D700D0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5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5BBF2-F2C8-5817-A57D-C6031DFB7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0DAB-8407-873F-DB8B-C378EAA81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1F674-BCB2-14A6-C476-F51698781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3094F-2C1C-A6C8-ADA8-F6F2DCF7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5199E-C147-B215-54C9-2825F6510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FE5B4-E44F-5AF0-0F82-DD4503FB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1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16973" y="3797808"/>
            <a:ext cx="2875280" cy="3060700"/>
          </a:xfrm>
          <a:custGeom>
            <a:avLst/>
            <a:gdLst/>
            <a:ahLst/>
            <a:cxnLst/>
            <a:rect l="l" t="t" r="r" b="b"/>
            <a:pathLst>
              <a:path w="2875279" h="3060700">
                <a:moveTo>
                  <a:pt x="2875026" y="0"/>
                </a:moveTo>
                <a:lnTo>
                  <a:pt x="0" y="3060191"/>
                </a:lnTo>
                <a:lnTo>
                  <a:pt x="2875026" y="3060191"/>
                </a:lnTo>
                <a:lnTo>
                  <a:pt x="2875026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8347" y="610361"/>
            <a:ext cx="1019530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83A9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725727"/>
            <a:ext cx="5985509" cy="2451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15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F85B3A-4A8E-DDF1-E391-D0512E0B8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BD7C3-A81A-511B-E85B-4314C8014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0BBF0-1517-AF01-02ED-8088E4CFC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33C33-A0D0-44F0-90E1-65BD8873F01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4D265-44D3-0B16-88B1-8441D31F8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6B037-B643-55CA-0770-BF218096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C8EF2-D431-4465-9B93-BC3918716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3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sbpt.org/Free-Resources/Regulatory-Resources/Model-Practice-Ac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orthopt.org/content/special-interest-groups/imag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orthopt.org/uploads/content_files/files/DxProcImagPhysTherPractice_FINAL%281%2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3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wgboisso@wisc.ed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crhazl00@uky.edu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87789" y="5005137"/>
            <a:ext cx="1604192" cy="1853107"/>
          </a:xfrm>
          <a:custGeom>
            <a:avLst/>
            <a:gdLst/>
            <a:ahLst/>
            <a:cxnLst/>
            <a:rect l="l" t="t" r="r" b="b"/>
            <a:pathLst>
              <a:path w="4011929" h="3736340">
                <a:moveTo>
                  <a:pt x="4011920" y="3736078"/>
                </a:moveTo>
                <a:lnTo>
                  <a:pt x="0" y="3736078"/>
                </a:lnTo>
                <a:lnTo>
                  <a:pt x="4011920" y="0"/>
                </a:lnTo>
                <a:lnTo>
                  <a:pt x="4011920" y="3736078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0260" y="1460897"/>
            <a:ext cx="1032256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314" algn="ctr">
              <a:lnSpc>
                <a:spcPct val="100000"/>
              </a:lnSpc>
              <a:spcBef>
                <a:spcPts val="100"/>
              </a:spcBef>
            </a:pPr>
            <a:r>
              <a:rPr sz="4800" b="1" spc="-10" dirty="0">
                <a:solidFill>
                  <a:srgbClr val="0083A9"/>
                </a:solidFill>
                <a:cs typeface="Corbel"/>
              </a:rPr>
              <a:t>DPT Imaging</a:t>
            </a:r>
            <a:r>
              <a:rPr sz="4800" b="1" spc="-20" dirty="0">
                <a:solidFill>
                  <a:srgbClr val="0083A9"/>
                </a:solidFill>
                <a:cs typeface="Corbel"/>
              </a:rPr>
              <a:t> </a:t>
            </a:r>
            <a:r>
              <a:rPr sz="4800" b="1" spc="-10" dirty="0">
                <a:solidFill>
                  <a:srgbClr val="0083A9"/>
                </a:solidFill>
                <a:cs typeface="Corbel"/>
              </a:rPr>
              <a:t>Education:</a:t>
            </a:r>
            <a:endParaRPr sz="4800" dirty="0">
              <a:cs typeface="Corbel"/>
            </a:endParaRPr>
          </a:p>
          <a:p>
            <a:pPr marL="12700" marR="5080" algn="ctr">
              <a:lnSpc>
                <a:spcPct val="100000"/>
              </a:lnSpc>
            </a:pPr>
            <a:r>
              <a:rPr sz="4800" b="1" spc="-5" dirty="0">
                <a:solidFill>
                  <a:srgbClr val="0083A9"/>
                </a:solidFill>
                <a:cs typeface="Corbel"/>
              </a:rPr>
              <a:t>Will Graduates Be </a:t>
            </a:r>
            <a:r>
              <a:rPr sz="4800" b="1" spc="-10" dirty="0">
                <a:solidFill>
                  <a:srgbClr val="0083A9"/>
                </a:solidFill>
                <a:cs typeface="Corbel"/>
              </a:rPr>
              <a:t>Prepared </a:t>
            </a:r>
            <a:r>
              <a:rPr sz="4800" b="1" spc="-5" dirty="0">
                <a:solidFill>
                  <a:srgbClr val="0083A9"/>
                </a:solidFill>
                <a:cs typeface="Corbel"/>
              </a:rPr>
              <a:t>for </a:t>
            </a:r>
            <a:r>
              <a:rPr sz="4800" b="1" spc="-70" dirty="0">
                <a:solidFill>
                  <a:srgbClr val="0083A9"/>
                </a:solidFill>
                <a:cs typeface="Corbel"/>
              </a:rPr>
              <a:t>Today</a:t>
            </a:r>
            <a:r>
              <a:rPr sz="4800" b="1" spc="-575" dirty="0">
                <a:solidFill>
                  <a:srgbClr val="0083A9"/>
                </a:solidFill>
                <a:cs typeface="Corbel"/>
              </a:rPr>
              <a:t> </a:t>
            </a:r>
            <a:r>
              <a:rPr sz="4800" b="1" dirty="0">
                <a:solidFill>
                  <a:srgbClr val="0083A9"/>
                </a:solidFill>
                <a:cs typeface="Corbel"/>
              </a:rPr>
              <a:t>&amp;  </a:t>
            </a:r>
            <a:r>
              <a:rPr sz="4800" b="1" spc="-50" dirty="0">
                <a:solidFill>
                  <a:srgbClr val="0083A9"/>
                </a:solidFill>
                <a:cs typeface="Corbel"/>
              </a:rPr>
              <a:t>Tomorrow’s</a:t>
            </a:r>
            <a:r>
              <a:rPr sz="4800" b="1" spc="-15" dirty="0">
                <a:solidFill>
                  <a:srgbClr val="0083A9"/>
                </a:solidFill>
                <a:cs typeface="Corbel"/>
              </a:rPr>
              <a:t> </a:t>
            </a:r>
            <a:r>
              <a:rPr sz="4800" b="1" spc="-5" dirty="0">
                <a:solidFill>
                  <a:srgbClr val="0083A9"/>
                </a:solidFill>
                <a:cs typeface="Corbel"/>
              </a:rPr>
              <a:t>Practice</a:t>
            </a:r>
            <a:r>
              <a:rPr lang="en-US" sz="4800" b="1" spc="-5" dirty="0">
                <a:solidFill>
                  <a:srgbClr val="0083A9"/>
                </a:solidFill>
                <a:cs typeface="Corbel"/>
              </a:rPr>
              <a:t>?</a:t>
            </a:r>
            <a:endParaRPr sz="4800" dirty="0"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ubTitle" idx="4"/>
          </p:nvPr>
        </p:nvSpPr>
        <p:spPr>
          <a:xfrm>
            <a:off x="989814" y="4694548"/>
            <a:ext cx="937338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4814" marR="5080" indent="-1682750" algn="ctr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Bill Boissonnault, </a:t>
            </a:r>
            <a:r>
              <a:rPr sz="2800" spc="-95" dirty="0"/>
              <a:t>PT, </a:t>
            </a:r>
            <a:r>
              <a:rPr sz="2800" spc="-70" dirty="0"/>
              <a:t>DPT, </a:t>
            </a:r>
            <a:r>
              <a:rPr sz="2800" spc="-5" dirty="0"/>
              <a:t>DSc, </a:t>
            </a:r>
            <a:r>
              <a:rPr sz="2800" spc="-55" dirty="0"/>
              <a:t>FAAOMPT, </a:t>
            </a:r>
            <a:r>
              <a:rPr sz="2800" spc="-65" dirty="0"/>
              <a:t>FAPTA  </a:t>
            </a:r>
            <a:r>
              <a:rPr sz="2800" spc="-5" dirty="0"/>
              <a:t>Charles R. Hazle, </a:t>
            </a:r>
            <a:r>
              <a:rPr sz="2800" spc="-95" dirty="0"/>
              <a:t>PT,</a:t>
            </a:r>
            <a:r>
              <a:rPr sz="2800" spc="-25" dirty="0"/>
              <a:t> </a:t>
            </a:r>
            <a:r>
              <a:rPr sz="2800" spc="-5" dirty="0"/>
              <a:t>PhD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BD7075A7-90A6-4D64-ED44-0A27F8C8D1A8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1F9ADB-633C-1C0A-E31B-7E42BCE022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4A5809-1F30-5011-1904-C4A7621EF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513490D6-3D81-B11D-E13A-72AF5E1246B6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013" y="1100587"/>
            <a:ext cx="10166132" cy="46568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Model Practice Act for Physical Therapy: A Tool for Public Protection and Legislative Change (MPA) is the preeminent standard and most effective tool available for revising and modernizing physical therapy practice acts.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en-US" sz="2800" kern="1200" dirty="0">
              <a:solidFill>
                <a:srgbClr val="146194">
                  <a:lumMod val="75000"/>
                </a:srgbClr>
              </a:solidFill>
              <a:latin typeface="Century Gothic" panose="020B0502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n-US" sz="28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</a:rPr>
              <a:t>Model Practice Act 7</a:t>
            </a:r>
            <a:r>
              <a:rPr lang="en-US" sz="2800" b="1" kern="1200" baseline="300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</a:rPr>
              <a:t>th</a:t>
            </a:r>
            <a:r>
              <a:rPr lang="en-US" sz="28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</a:rPr>
              <a:t> Edition| FSBPT</a:t>
            </a:r>
            <a:endParaRPr lang="en-US" sz="2800" b="1" dirty="0">
              <a:hlinkClick r:id="rId2"/>
            </a:endParaRPr>
          </a:p>
          <a:p>
            <a:pPr marL="0" indent="0" algn="ctr">
              <a:buNone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52707B03-402F-4100-5C24-3736328695DC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A21B0-BCE9-C958-5C2A-B38F1E8E5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448C5-92F4-27A7-A538-F20CC4457F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DD2E8571-91B4-AC34-6298-E8D247FC5878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460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525" y="5153526"/>
            <a:ext cx="8534400" cy="88852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FSBPT Model Practice Act</a:t>
            </a:r>
            <a:b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922" y="916027"/>
            <a:ext cx="10154653" cy="4086726"/>
          </a:xfrm>
        </p:spPr>
        <p:txBody>
          <a:bodyPr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17. “Practice of physical therapy” means: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Referring a patient/client to healthcare providers and facilities for services and testing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 the physical therapist plan of care.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“Testing” means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standard methods and techniques used to gather data about the patient/client, including but not limited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electrodiagnostic and electrophysiologic tests and measures.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“Practice of physical therapy” means: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Referring a patient/client to healthcare prov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3585F576-7705-98F9-6F4E-08A350B31E94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AFB76-0722-85A4-60AC-BB04FB0EE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584D21-1B18-6F05-94D4-26EC01ADF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356A6F21-FD2A-2230-E133-87C25979B9F3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9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BA14-4AD9-EC65-F305-B7897F32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901" y="5321551"/>
            <a:ext cx="9040483" cy="87126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Practitioner Qualifications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3A626-6BAB-4261-D113-09F63ED43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1" y="26701"/>
            <a:ext cx="10739717" cy="5467709"/>
          </a:xfrm>
        </p:spPr>
        <p:txBody>
          <a:bodyPr>
            <a:normAutofit fontScale="70000" lnSpcReduction="20000"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Wisconsin language adopted in 2017 states </a:t>
            </a:r>
            <a:r>
              <a:rPr kumimoji="0" lang="en-US" sz="4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qualified persons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who can order plain film radiographs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constitutes physical therapists that satisfy one of the following qualifications: 1) the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PT  holds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a clinical doctorate degree in physical therapy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(DPT)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North Dakota revised its practice act in 2021, allowing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physical therapists holding a clinical doctorate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of physical therapy to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order plain film radiographs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West Virginia Board of Physical Therapy, in 2022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provided a list of recommended qualifications for practitioners referring patients for imaging, a list that includes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graduates of a CAPTE-accredited DPT program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97C66FDB-99C3-FCB2-9ED9-9256B28F1688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25AFE-8D81-AE1A-8234-802C5DC8F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AFF28-5928-D138-CE4D-8E094705F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5754EDE2-D46D-D1F2-7FF9-FC977511C0E8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00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7C80FE-D77E-8791-D31D-392F86E52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373358"/>
              </p:ext>
            </p:extLst>
          </p:nvPr>
        </p:nvGraphicFramePr>
        <p:xfrm>
          <a:off x="597568" y="769699"/>
          <a:ext cx="10996864" cy="4559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216">
                  <a:extLst>
                    <a:ext uri="{9D8B030D-6E8A-4147-A177-3AD203B41FA5}">
                      <a16:colId xmlns:a16="http://schemas.microsoft.com/office/drawing/2014/main" val="542393538"/>
                    </a:ext>
                  </a:extLst>
                </a:gridCol>
                <a:gridCol w="2749216">
                  <a:extLst>
                    <a:ext uri="{9D8B030D-6E8A-4147-A177-3AD203B41FA5}">
                      <a16:colId xmlns:a16="http://schemas.microsoft.com/office/drawing/2014/main" val="4082017259"/>
                    </a:ext>
                  </a:extLst>
                </a:gridCol>
                <a:gridCol w="2749216">
                  <a:extLst>
                    <a:ext uri="{9D8B030D-6E8A-4147-A177-3AD203B41FA5}">
                      <a16:colId xmlns:a16="http://schemas.microsoft.com/office/drawing/2014/main" val="1115680946"/>
                    </a:ext>
                  </a:extLst>
                </a:gridCol>
                <a:gridCol w="2749216">
                  <a:extLst>
                    <a:ext uri="{9D8B030D-6E8A-4147-A177-3AD203B41FA5}">
                      <a16:colId xmlns:a16="http://schemas.microsoft.com/office/drawing/2014/main" val="2646930984"/>
                    </a:ext>
                  </a:extLst>
                </a:gridCol>
              </a:tblGrid>
              <a:tr h="172389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Year of Approval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Plain Films Only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Plain Films Plus Other Imaging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6309186"/>
                  </a:ext>
                </a:extLst>
              </a:tr>
              <a:tr h="9453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7233339"/>
                  </a:ext>
                </a:extLst>
              </a:tr>
              <a:tr h="9453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Colorado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192566"/>
                  </a:ext>
                </a:extLst>
              </a:tr>
              <a:tr h="9453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Maryland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816375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CA27F1C-C8C1-37BB-83BF-BA233719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B142AD9-1427-6523-0166-738F863ED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20099"/>
              </p:ext>
            </p:extLst>
          </p:nvPr>
        </p:nvGraphicFramePr>
        <p:xfrm>
          <a:off x="876300" y="648119"/>
          <a:ext cx="10439400" cy="5397896"/>
        </p:xfrm>
        <a:graphic>
          <a:graphicData uri="http://schemas.openxmlformats.org/drawingml/2006/table">
            <a:tbl>
              <a:tblPr firstRow="1" bandRow="1"/>
              <a:tblGrid>
                <a:gridCol w="2609850">
                  <a:extLst>
                    <a:ext uri="{9D8B030D-6E8A-4147-A177-3AD203B41FA5}">
                      <a16:colId xmlns:a16="http://schemas.microsoft.com/office/drawing/2014/main" val="315544267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3129858011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4058199801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2784269614"/>
                    </a:ext>
                  </a:extLst>
                </a:gridCol>
              </a:tblGrid>
              <a:tr h="759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Date of Approval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State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Plain Films Only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Plain Films Plus Other Imaging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426478"/>
                  </a:ext>
                </a:extLst>
              </a:tr>
              <a:tr h="571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2017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Wisconsin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XXX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40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329595"/>
                  </a:ext>
                </a:extLst>
              </a:tr>
              <a:tr h="571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2018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Utah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XXX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461726"/>
                  </a:ext>
                </a:extLst>
              </a:tr>
              <a:tr h="571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2019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New Jersey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40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XXX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903148"/>
                  </a:ext>
                </a:extLst>
              </a:tr>
              <a:tr h="571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2021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North Dakota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XXX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517512"/>
                  </a:ext>
                </a:extLst>
              </a:tr>
              <a:tr h="571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2021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Rhode Island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XXX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8722"/>
                  </a:ext>
                </a:extLst>
              </a:tr>
              <a:tr h="571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2021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Arizona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XXX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151295"/>
                  </a:ext>
                </a:extLst>
              </a:tr>
              <a:tr h="571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2022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West Virginia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XXX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053688"/>
                  </a:ext>
                </a:extLst>
              </a:tr>
              <a:tr h="571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2023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Iowa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XXX Plus MRI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01090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7DF366F-489F-96C0-7E84-A2E19D286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9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520" y="5393592"/>
            <a:ext cx="8534400" cy="492443"/>
          </a:xfrm>
        </p:spPr>
        <p:txBody>
          <a:bodyPr/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AOPT Education Manual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668" y="971965"/>
            <a:ext cx="10570464" cy="467264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Imaging Education Manual for Doctor of Physical Therapy Professional Degree Programs. AOPT, APTA, Inc. 2015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History: Imaging and Physical Therapist Practice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Association Positions and Practice Standards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Legislative and Regulatory Status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Entry-Level Education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Foundational Basis for Imaging in Physical Therapist Education</a:t>
            </a:r>
          </a:p>
          <a:p>
            <a:pPr marL="457200" lvl="1" indent="0"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Academy of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Orthopaedic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Physical Therapy Imaging SIG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–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Imaging SIG - Academy of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Orthopaedic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 Physical Therapy (AOPT) (orthopt.org)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2B0F6026-4F53-84C6-793D-DC52164A9F33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27EBA-BD9E-7ED3-FD61-DD5F9B806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C3A3FA-13E6-B67D-7DB2-5B1D7A5D5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C23A28FF-E3C4-20DC-5A4B-DB070C207772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422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36" y="5484470"/>
            <a:ext cx="8534400" cy="492443"/>
          </a:xfrm>
        </p:spPr>
        <p:txBody>
          <a:bodyPr/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APTA: White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956" y="1096992"/>
            <a:ext cx="10211308" cy="466401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Diagnostic and Procedural Imaging in Physical Therapist Practice. Academy of Orthopaedic Physical Therapy, APTA, 2016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Historical Overview (Military Model: since early 1970s physical therapists have ordered imaging)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Therapist Education and Training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Practice, Regulatory and Payment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Benefit to Health Care Delivery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Future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https://www.orthopt.org/uploads/content_files/files/DxProcImagPhysTherPractice_FINAL%281%29.pdf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65B60133-1A47-9736-D3BF-2174B1A3F80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89E8A-84A3-8955-9AA1-44D7CE3FC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A1A761-F628-A740-9DEA-565C020CC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A96C1E92-3F90-A1CE-1B55-AF3CF7BE9536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77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CC04FDB-5CB8-7B46-1C80-E8496131DB0E}"/>
              </a:ext>
            </a:extLst>
          </p:cNvPr>
          <p:cNvGraphicFramePr/>
          <p:nvPr/>
        </p:nvGraphicFramePr>
        <p:xfrm>
          <a:off x="152400" y="114300"/>
          <a:ext cx="118872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F1BE64D-0CF1-4F91-6E81-1E1D25007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3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347" y="503942"/>
            <a:ext cx="10195305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Survey Methodology &amp; Responses</a:t>
            </a:r>
            <a:endParaRPr sz="4100" b="1" spc="-5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AE49B-798D-3910-2829-56A0F4562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984" y="2026308"/>
            <a:ext cx="11265407" cy="4401205"/>
          </a:xfrm>
        </p:spPr>
        <p:txBody>
          <a:bodyPr/>
          <a:lstStyle/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Constructed 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REDCap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based on prior instrument</a:t>
            </a: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lang="en-US" sz="2800" b="0" dirty="0">
                <a:solidFill>
                  <a:srgbClr val="000000"/>
                </a:solidFill>
                <a:sym typeface="Arial"/>
              </a:rPr>
              <a:t>Reviewed for content &amp; functionality by 5 prominent imaging educators</a:t>
            </a: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IRB approved at Univ of Kentucky</a:t>
            </a: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Launched Dec 15, 2022</a:t>
            </a: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all CAPTE listed programs—accredited &amp; developing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347" y="503942"/>
            <a:ext cx="10195305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Survey Methodology &amp; Responses</a:t>
            </a:r>
            <a:endParaRPr sz="4100" b="1" spc="-5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AE49B-798D-3910-2829-56A0F4562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0139" y="1475836"/>
            <a:ext cx="10050653" cy="4339650"/>
          </a:xfrm>
        </p:spPr>
        <p:txBody>
          <a:bodyPr/>
          <a:lstStyle/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Initial email contact to program chair per CAPTE info</a:t>
            </a:r>
          </a:p>
          <a:p>
            <a:pPr marL="5334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Request to be completed by chair or faculty member coordinating instruction in imaging</a:t>
            </a:r>
          </a:p>
          <a:p>
            <a:pPr marL="5334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3 total group email contacts</a:t>
            </a:r>
            <a:endParaRPr lang="en-US" sz="2800" dirty="0">
              <a:solidFill>
                <a:srgbClr val="000000"/>
              </a:solidFill>
              <a:cs typeface="Arial"/>
              <a:sym typeface="Arial"/>
            </a:endParaRPr>
          </a:p>
          <a:p>
            <a:pPr marL="76200" algn="l" rtl="0"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400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Individual requests to known individuals &amp; those likely to teach imaging based on program web page data</a:t>
            </a:r>
          </a:p>
          <a:p>
            <a:pPr marL="76200" algn="l" rtl="0"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400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	Appeared to yield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apx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75% of responses</a:t>
            </a:r>
            <a:endParaRPr lang="en-US" sz="28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33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83505" y="479933"/>
            <a:ext cx="239966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b="1" spc="-5" dirty="0">
                <a:solidFill>
                  <a:srgbClr val="0083A9"/>
                </a:solidFill>
                <a:latin typeface="Corbel"/>
                <a:cs typeface="Corbel"/>
              </a:rPr>
              <a:t>Objectives</a:t>
            </a:r>
            <a:endParaRPr sz="41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600" y="1699990"/>
            <a:ext cx="10146792" cy="3690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0" indent="-514350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Provide an update on current status of imaging curricula and DPT education</a:t>
            </a:r>
            <a:endParaRPr lang="en-US" sz="3200" b="0" dirty="0">
              <a:effectLst/>
              <a:cs typeface="Arial" panose="020B0604020202020204" pitchFamily="34" charset="0"/>
            </a:endParaRPr>
          </a:p>
          <a:p>
            <a:pPr marL="514350" indent="-514350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Provide an overview of challenges and opportunities related to integration of imaging curricula into DPT education</a:t>
            </a:r>
            <a:endParaRPr lang="en-US" sz="3200" b="0" dirty="0">
              <a:effectLst/>
              <a:cs typeface="Arial" panose="020B0604020202020204" pitchFamily="34" charset="0"/>
            </a:endParaRPr>
          </a:p>
          <a:p>
            <a:br>
              <a:rPr lang="en-US" sz="3200" b="0" dirty="0">
                <a:effectLst/>
              </a:rPr>
            </a:b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563" y="3797792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86" y="1783074"/>
                </a:moveTo>
                <a:lnTo>
                  <a:pt x="0" y="891537"/>
                </a:lnTo>
                <a:lnTo>
                  <a:pt x="834386" y="0"/>
                </a:lnTo>
                <a:lnTo>
                  <a:pt x="834386" y="1783074"/>
                </a:lnTo>
                <a:close/>
              </a:path>
            </a:pathLst>
          </a:custGeom>
          <a:solidFill>
            <a:srgbClr val="0053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0" y="1690870"/>
                </a:moveTo>
                <a:lnTo>
                  <a:pt x="0" y="0"/>
                </a:lnTo>
                <a:lnTo>
                  <a:pt x="1620005" y="0"/>
                </a:lnTo>
                <a:lnTo>
                  <a:pt x="0" y="169087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61B21-E994-18C1-4EAD-37E78C216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6" y="6222698"/>
            <a:ext cx="4800600" cy="638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F1A327-8224-97CC-EF39-B66A0D6E7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347" y="503942"/>
            <a:ext cx="10195305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Survey Methodology &amp; Responses</a:t>
            </a:r>
            <a:endParaRPr sz="4100" b="1" spc="-5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AE49B-798D-3910-2829-56A0F4562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347" y="1676219"/>
            <a:ext cx="10050653" cy="4293483"/>
          </a:xfrm>
        </p:spPr>
        <p:txBody>
          <a:bodyPr/>
          <a:lstStyle/>
          <a:p>
            <a:pPr marL="50800" algn="l" rtl="0">
              <a:spcBef>
                <a:spcPts val="600"/>
              </a:spcBef>
              <a:buClr>
                <a:srgbClr val="000000"/>
              </a:buClr>
              <a:buSzPts val="2800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Data collection closed on April 1, 2023</a:t>
            </a: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lang="en-US" sz="2800" b="0" dirty="0">
                <a:solidFill>
                  <a:srgbClr val="000000"/>
                </a:solidFill>
                <a:latin typeface="+mn-lt"/>
                <a:sym typeface="Arial"/>
              </a:rPr>
              <a:t>Focused on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CAPTE listing of 272 accredited programs </a:t>
            </a:r>
          </a:p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164 responses  /  60.3% rate</a:t>
            </a:r>
          </a:p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lang="en-US" sz="2800" b="0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Group data only—individual institutions not identified</a:t>
            </a:r>
          </a:p>
          <a:p>
            <a:endParaRPr lang="en-US" dirty="0"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347" y="503942"/>
            <a:ext cx="10195305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Survey Methodology &amp; Data Analysis</a:t>
            </a:r>
            <a:endParaRPr sz="4100" b="1" spc="-5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AE49B-798D-3910-2829-56A0F4562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140" y="1409105"/>
            <a:ext cx="10589512" cy="4308872"/>
          </a:xfrm>
        </p:spPr>
        <p:txBody>
          <a:bodyPr/>
          <a:lstStyle/>
          <a:p>
            <a:r>
              <a:rPr lang="en-US" sz="2800" b="0" dirty="0">
                <a:latin typeface="+mn-lt"/>
              </a:rPr>
              <a:t>Reported data only from the responding accredited programs</a:t>
            </a:r>
          </a:p>
          <a:p>
            <a:r>
              <a:rPr lang="en-US" sz="2800" b="0" dirty="0">
                <a:latin typeface="+mn-lt"/>
              </a:rPr>
              <a:t>	Developing programs not included</a:t>
            </a:r>
          </a:p>
          <a:p>
            <a:endParaRPr lang="en-US" sz="2800" b="0" dirty="0">
              <a:latin typeface="+mn-lt"/>
            </a:endParaRPr>
          </a:p>
          <a:p>
            <a:r>
              <a:rPr lang="en-US" sz="2800" b="0" dirty="0">
                <a:latin typeface="+mn-lt"/>
              </a:rPr>
              <a:t>Basic descriptive statistics</a:t>
            </a:r>
          </a:p>
          <a:p>
            <a:r>
              <a:rPr lang="en-US" sz="2800" b="0" dirty="0">
                <a:latin typeface="+mn-lt"/>
              </a:rPr>
              <a:t>	Counts &amp; percentages</a:t>
            </a:r>
          </a:p>
          <a:p>
            <a:endParaRPr lang="en-US" sz="2800" b="0" dirty="0">
              <a:latin typeface="+mn-lt"/>
            </a:endParaRPr>
          </a:p>
          <a:p>
            <a:r>
              <a:rPr lang="en-US" sz="2800" b="0" dirty="0">
                <a:latin typeface="+mn-lt"/>
              </a:rPr>
              <a:t>Some respondents did not answer all questions</a:t>
            </a:r>
          </a:p>
          <a:p>
            <a:endParaRPr lang="en-US" sz="2800" b="0" dirty="0">
              <a:latin typeface="+mn-lt"/>
            </a:endParaRPr>
          </a:p>
          <a:p>
            <a:r>
              <a:rPr lang="en-US" sz="2800" b="0" dirty="0">
                <a:latin typeface="+mn-lt"/>
              </a:rPr>
              <a:t>Percentages &amp; proportions only for responses to individual questions</a:t>
            </a:r>
          </a:p>
          <a:p>
            <a:endParaRPr lang="en-US" sz="2800" b="0" dirty="0"/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01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8681" y="125119"/>
            <a:ext cx="1032497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Results</a:t>
            </a:r>
            <a:endParaRPr sz="4100" b="1" spc="-5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AE49B-798D-3910-2829-56A0F4562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016" y="950976"/>
            <a:ext cx="11028636" cy="5124480"/>
          </a:xfrm>
        </p:spPr>
        <p:txBody>
          <a:bodyPr/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Imaging Introduced – When:</a:t>
            </a:r>
          </a:p>
          <a:p>
            <a:pPr lvl="2">
              <a:lnSpc>
                <a:spcPct val="120000"/>
              </a:lnSpc>
              <a:spcAft>
                <a:spcPts val="60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 1 (n = 103; 66.9%); (n = 72) in the first semester </a:t>
            </a:r>
          </a:p>
          <a:p>
            <a:pPr lvl="2">
              <a:lnSpc>
                <a:spcPct val="120000"/>
              </a:lnSpc>
              <a:spcAft>
                <a:spcPts val="60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 2 (n = 44; 28.6%)  </a:t>
            </a:r>
          </a:p>
          <a:p>
            <a:pPr lvl="2" algn="l" defTabSz="457200" rtl="0">
              <a:lnSpc>
                <a:spcPct val="120000"/>
              </a:lnSpc>
              <a:spcAft>
                <a:spcPts val="600"/>
              </a:spcAft>
              <a:buClr>
                <a:prstClr val="white"/>
              </a:buClr>
              <a:buSzPct val="80000"/>
              <a:defRPr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 3 (n = 7; 4.6%)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lang="en-US" sz="24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Imaging Integrated in Curriculum?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Required imaging course (n = 77; 47%)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Imaging is a component of multiple courses (68;41.5%)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Imaging content found within a required clinical science course (n = 52; 31.7%)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Imaging content found within a separate elective course by (n = 4; 2.4%) 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4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9D58-13F6-6CE0-E600-46065EDE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218" y="317201"/>
            <a:ext cx="9711034" cy="695960"/>
          </a:xfrm>
        </p:spPr>
        <p:txBody>
          <a:bodyPr/>
          <a:lstStyle/>
          <a:p>
            <a:r>
              <a:rPr lang="en-US" sz="4400" b="1" dirty="0">
                <a:latin typeface="+mn-lt"/>
              </a:rPr>
              <a:t>Distribution of Instructional Hours</a:t>
            </a:r>
            <a:endParaRPr lang="en-US" dirty="0">
              <a:latin typeface="+mn-lt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3A78C3D4-58BF-A388-3199-F29E927053F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A711A-2694-CC1B-519C-8D646FD85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22A74-C6AD-B642-A4F8-1FB3C2A70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EF01A50-9FF9-5653-70E6-E0F4D93E1ABA}"/>
              </a:ext>
            </a:extLst>
          </p:cNvPr>
          <p:cNvGraphicFramePr/>
          <p:nvPr/>
        </p:nvGraphicFramePr>
        <p:xfrm>
          <a:off x="907916" y="1115224"/>
          <a:ext cx="11231928" cy="6331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object 4">
            <a:extLst>
              <a:ext uri="{FF2B5EF4-FFF2-40B4-BE49-F238E27FC236}">
                <a16:creationId xmlns:a16="http://schemas.microsoft.com/office/drawing/2014/main" id="{1E9779E0-7D06-EBAB-44A6-24756EC6D1CD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169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347" y="503942"/>
            <a:ext cx="101953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Imaging Emphasis in Curriculum</a:t>
            </a:r>
            <a:endParaRPr sz="4100" b="1" spc="-5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1CAE2C4-243C-A7AB-0309-AC93C18C2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398070"/>
              </p:ext>
            </p:extLst>
          </p:nvPr>
        </p:nvGraphicFramePr>
        <p:xfrm>
          <a:off x="455139" y="1247275"/>
          <a:ext cx="11281719" cy="5044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A481E2-42BA-60CB-89E7-83D343736ED3}"/>
              </a:ext>
            </a:extLst>
          </p:cNvPr>
          <p:cNvSpPr txBox="1">
            <a:spLocks/>
          </p:cNvSpPr>
          <p:nvPr/>
        </p:nvSpPr>
        <p:spPr>
          <a:xfrm>
            <a:off x="1718508" y="1017792"/>
            <a:ext cx="8754979" cy="520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8288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2014 Imaging Emphasis By Mean (%):</a:t>
            </a:r>
          </a:p>
          <a:p>
            <a:pPr marL="182880" marR="0" lvl="2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MSK 76.3%				Adult Neuro 9.2%</a:t>
            </a:r>
          </a:p>
          <a:p>
            <a:pPr marL="182880" marR="0" lvl="2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CV/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7.7%			Peds Neuro 2.9%</a:t>
            </a:r>
          </a:p>
          <a:p>
            <a:pPr marL="18288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8288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Imaging Emphasis By Mean (%)</a:t>
            </a:r>
          </a:p>
          <a:p>
            <a:pPr marL="182880" marR="0" lvl="2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ysClr val="window" lastClr="FFFFFF"/>
              </a:buClr>
              <a:buSzPct val="8000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MSK 82.4%				Adult Neuro 8.9%</a:t>
            </a:r>
          </a:p>
          <a:p>
            <a:pPr marL="182880" marR="0" lvl="2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ysClr val="window" lastClr="FFFFFF"/>
              </a:buClr>
              <a:buSzPct val="80000"/>
              <a:buNone/>
              <a:tabLst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CV/Pulmonary 6.4%	      Peds Neuro 2.6%	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3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4984" y="201168"/>
            <a:ext cx="101786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Why Heavy MSK Emphasis in Curriculum?</a:t>
            </a:r>
            <a:endParaRPr sz="4100" b="1" spc="-5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1CAE2C4-243C-A7AB-0309-AC93C18C2223}"/>
              </a:ext>
            </a:extLst>
          </p:cNvPr>
          <p:cNvGraphicFramePr/>
          <p:nvPr/>
        </p:nvGraphicFramePr>
        <p:xfrm>
          <a:off x="455139" y="1247275"/>
          <a:ext cx="11281719" cy="5044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A481E2-42BA-60CB-89E7-83D343736ED3}"/>
              </a:ext>
            </a:extLst>
          </p:cNvPr>
          <p:cNvSpPr txBox="1">
            <a:spLocks/>
          </p:cNvSpPr>
          <p:nvPr/>
        </p:nvSpPr>
        <p:spPr>
          <a:xfrm>
            <a:off x="455139" y="1017792"/>
            <a:ext cx="10612343" cy="520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Clr>
                <a:sysClr val="window" lastClr="FFFFFF"/>
              </a:buClr>
              <a:buNone/>
              <a:defRPr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1.	67.7% of faculty reported orthopedic or sports as primary clinical practice areas</a:t>
            </a:r>
          </a:p>
          <a:p>
            <a:pPr marL="457200" indent="-457200" algn="l">
              <a:spcBef>
                <a:spcPts val="600"/>
              </a:spcBef>
              <a:buNone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2.	62.8% reported orthopedic or sports clinical specialty certification compared to 6.4% having other certification(s)</a:t>
            </a:r>
          </a:p>
          <a:p>
            <a:pPr marL="457200" indent="-457200" algn="l">
              <a:spcBef>
                <a:spcPts val="600"/>
              </a:spcBef>
              <a:buNone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3.	18 faculty reporting completion of an orthopedic/sports clinical residency program (of a total of 19 faculty)</a:t>
            </a:r>
          </a:p>
          <a:p>
            <a:pPr marL="457200" indent="-457200" algn="l">
              <a:spcBef>
                <a:spcPts val="600"/>
              </a:spcBef>
              <a:buNone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4.	21.2% of faculty were Fellows of the American Academy of </a:t>
            </a:r>
            <a:r>
              <a:rPr lang="en-US" sz="28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</a:rPr>
              <a:t>Orthopaedic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 Manual Physical Therapists</a:t>
            </a:r>
          </a:p>
          <a:p>
            <a:pPr marL="0" indent="0" algn="l">
              <a:buNone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03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4984" y="201168"/>
            <a:ext cx="101786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Why Heavy MSK Emphasis in Curriculum?</a:t>
            </a:r>
            <a:endParaRPr sz="4100" b="1" spc="-5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1CAE2C4-243C-A7AB-0309-AC93C18C2223}"/>
              </a:ext>
            </a:extLst>
          </p:cNvPr>
          <p:cNvGraphicFramePr/>
          <p:nvPr/>
        </p:nvGraphicFramePr>
        <p:xfrm>
          <a:off x="455139" y="1247275"/>
          <a:ext cx="11281719" cy="5044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A481E2-42BA-60CB-89E7-83D343736ED3}"/>
              </a:ext>
            </a:extLst>
          </p:cNvPr>
          <p:cNvSpPr txBox="1">
            <a:spLocks/>
          </p:cNvSpPr>
          <p:nvPr/>
        </p:nvSpPr>
        <p:spPr>
          <a:xfrm>
            <a:off x="455139" y="1017792"/>
            <a:ext cx="10612343" cy="520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Clr>
                <a:sysClr val="window" lastClr="FFFFFF"/>
              </a:buClr>
              <a:buNone/>
              <a:defRPr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5.	The comparative long history of MSK imaging embedded in the military model of clinical practice, </a:t>
            </a:r>
          </a:p>
          <a:p>
            <a:pPr marL="457200" indent="-457200" algn="l">
              <a:buNone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6.	Patient care settings described in many publications describing imaging and physical therapist practice being out-patient orthopedic settings  </a:t>
            </a:r>
          </a:p>
          <a:p>
            <a:pPr marL="457200" indent="-457200" algn="l">
              <a:buNone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7.	The 5 imaging modalities investigated, may be more relevant to MSK clinical practice compared to other practice settings.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44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1106-CCB2-085A-3044-2963E896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321" y="607838"/>
            <a:ext cx="10195305" cy="67710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48AA2"/>
                </a:solidFill>
                <a:latin typeface="+mn-lt"/>
              </a:rPr>
              <a:t>2023 Content Area Contact Hours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F69F798-8C10-42A2-795B-A43431885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1534272"/>
              </p:ext>
            </p:extLst>
          </p:nvPr>
        </p:nvGraphicFramePr>
        <p:xfrm>
          <a:off x="323851" y="2089070"/>
          <a:ext cx="10869801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180DE9C-AB9C-CB5F-971F-4C06DEFDD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C6D72A-E613-1C0A-76CC-50E13DDD69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907A01F3-6BC7-9238-C3D2-8A1AEB15B34C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AB7746B-6103-57A2-C379-36A859D4232D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560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347" y="503942"/>
            <a:ext cx="10195305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Assessing Student Competency</a:t>
            </a:r>
            <a:endParaRPr sz="4100" b="1" spc="-5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1CAE2C4-243C-A7AB-0309-AC93C18C2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538325"/>
              </p:ext>
            </p:extLst>
          </p:nvPr>
        </p:nvGraphicFramePr>
        <p:xfrm>
          <a:off x="232833" y="1266492"/>
          <a:ext cx="11281719" cy="5044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139D7DB-1FC6-2013-F1CC-BA4AC0EA6B4E}"/>
              </a:ext>
            </a:extLst>
          </p:cNvPr>
          <p:cNvSpPr txBox="1">
            <a:spLocks/>
          </p:cNvSpPr>
          <p:nvPr/>
        </p:nvSpPr>
        <p:spPr>
          <a:xfrm>
            <a:off x="5163706" y="1651650"/>
            <a:ext cx="5681471" cy="4274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Survey</a:t>
            </a:r>
          </a:p>
          <a:p>
            <a:pPr marL="548640" marR="0" lvl="1" indent="-1828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Written Exam (90.9%)</a:t>
            </a:r>
          </a:p>
          <a:p>
            <a:pPr marL="548640" marR="0" lvl="1" indent="-1828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Practical Exam (37.2%)</a:t>
            </a:r>
          </a:p>
          <a:p>
            <a:pPr marL="548640" marR="0" lvl="1" indent="-1828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Simulated Patient (20.7%)</a:t>
            </a:r>
          </a:p>
          <a:p>
            <a:pPr marL="548640" marR="0" lvl="1" indent="-1828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Oral Exam (9.8%)</a:t>
            </a:r>
          </a:p>
          <a:p>
            <a:pPr marL="548640" marR="0" lvl="1" indent="-1828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Real-Patient Exam (4.3%)</a:t>
            </a:r>
          </a:p>
          <a:p>
            <a:pPr marL="548640" marR="0" lvl="1" indent="-18288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 of Curriculum Exam (36.4%)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05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347" y="503942"/>
            <a:ext cx="10195305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Barriers to Including Imaging Content</a:t>
            </a:r>
            <a:endParaRPr sz="4100" b="1" spc="-5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1CAE2C4-243C-A7AB-0309-AC93C18C2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245096"/>
              </p:ext>
            </p:extLst>
          </p:nvPr>
        </p:nvGraphicFramePr>
        <p:xfrm>
          <a:off x="-478434" y="1199550"/>
          <a:ext cx="12518034" cy="5154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Google Shape;134;g287a3ba4395_0_26">
            <a:extLst>
              <a:ext uri="{FF2B5EF4-FFF2-40B4-BE49-F238E27FC236}">
                <a16:creationId xmlns:a16="http://schemas.microsoft.com/office/drawing/2014/main" id="{F02088EB-E887-498E-0F27-46D33AA817D4}"/>
              </a:ext>
            </a:extLst>
          </p:cNvPr>
          <p:cNvSpPr/>
          <p:nvPr/>
        </p:nvSpPr>
        <p:spPr>
          <a:xfrm>
            <a:off x="9415848" y="2607275"/>
            <a:ext cx="2123501" cy="76286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cap="flat" cmpd="sng">
            <a:solidFill>
              <a:srgbClr val="6B5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Program Issues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35;g287a3ba4395_0_26">
            <a:extLst>
              <a:ext uri="{FF2B5EF4-FFF2-40B4-BE49-F238E27FC236}">
                <a16:creationId xmlns:a16="http://schemas.microsoft.com/office/drawing/2014/main" id="{D9E1075F-6790-6CA9-8D5B-F0967E5A0AB5}"/>
              </a:ext>
            </a:extLst>
          </p:cNvPr>
          <p:cNvSpPr/>
          <p:nvPr/>
        </p:nvSpPr>
        <p:spPr>
          <a:xfrm>
            <a:off x="8587946" y="4432696"/>
            <a:ext cx="2015794" cy="107624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25400" cap="flat" cmpd="sng">
            <a:solidFill>
              <a:srgbClr val="643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Perspective Issues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59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971391" y="479938"/>
            <a:ext cx="224921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lang="en-US" b="1" spc="-5" dirty="0">
                <a:latin typeface="+mn-lt"/>
              </a:rPr>
              <a:t>Agenda</a:t>
            </a:r>
            <a:endParaRPr b="1" spc="-5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7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89" y="1783081"/>
                </a:moveTo>
                <a:lnTo>
                  <a:pt x="0" y="891540"/>
                </a:lnTo>
                <a:lnTo>
                  <a:pt x="834389" y="0"/>
                </a:lnTo>
                <a:lnTo>
                  <a:pt x="834389" y="1783081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0" y="1690876"/>
                </a:moveTo>
                <a:lnTo>
                  <a:pt x="0" y="0"/>
                </a:lnTo>
                <a:lnTo>
                  <a:pt x="1620011" y="0"/>
                </a:lnTo>
                <a:lnTo>
                  <a:pt x="0" y="1690876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D03C6-7590-DA4A-B388-042ADE489299}"/>
              </a:ext>
            </a:extLst>
          </p:cNvPr>
          <p:cNvSpPr txBox="1"/>
          <p:nvPr/>
        </p:nvSpPr>
        <p:spPr>
          <a:xfrm>
            <a:off x="1524000" y="1981200"/>
            <a:ext cx="76177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The Why</a:t>
            </a:r>
          </a:p>
          <a:p>
            <a:pPr rtl="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The What / How</a:t>
            </a:r>
          </a:p>
          <a:p>
            <a:pPr rtl="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The Results</a:t>
            </a:r>
          </a:p>
          <a:p>
            <a:pPr rtl="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The So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Whats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Q and A (Chat Box)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1D389-F52B-A998-F875-057F8B2B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91" y="6219520"/>
            <a:ext cx="4800600" cy="638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9368E-9542-5F27-B380-61EE2C4F3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1082-463A-5251-294B-49B9A888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47" y="610361"/>
            <a:ext cx="10195305" cy="615553"/>
          </a:xfrm>
        </p:spPr>
        <p:txBody>
          <a:bodyPr/>
          <a:lstStyle/>
          <a:p>
            <a:r>
              <a:rPr lang="en-US" sz="4000" b="1" dirty="0">
                <a:latin typeface="+mn-lt"/>
              </a:rPr>
              <a:t>Improving Student Knowledge &amp; Competency</a:t>
            </a:r>
            <a:endParaRPr lang="en-US" sz="4000" dirty="0">
              <a:latin typeface="+mn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584ACD5-F8EA-7B01-193E-B15F62045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42860"/>
              </p:ext>
            </p:extLst>
          </p:nvPr>
        </p:nvGraphicFramePr>
        <p:xfrm>
          <a:off x="292963" y="1421027"/>
          <a:ext cx="11514338" cy="4798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6AE111A-1164-6003-C265-21027AD98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A67D3F6B-47FC-0259-B2E0-4B7D618B6225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98D486-88AC-6385-771B-26C6B8521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44DB5471-AB6D-755C-6FC6-9D8F6C360630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397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AE111A-1164-6003-C265-21027AD9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A67D3F6B-47FC-0259-B2E0-4B7D618B6225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01082-463A-5251-294B-49B9A888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45" y="636692"/>
            <a:ext cx="10195305" cy="615553"/>
          </a:xfrm>
        </p:spPr>
        <p:txBody>
          <a:bodyPr/>
          <a:lstStyle/>
          <a:p>
            <a:pPr algn="ctr"/>
            <a:r>
              <a:rPr lang="en-US" sz="4000" b="1" dirty="0">
                <a:latin typeface="+mn-lt"/>
              </a:rPr>
              <a:t>Resources Utilized for Students</a:t>
            </a:r>
            <a:endParaRPr lang="en-US" sz="4000" dirty="0">
              <a:latin typeface="+mn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584ACD5-F8EA-7B01-193E-B15F62045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5272246"/>
              </p:ext>
            </p:extLst>
          </p:nvPr>
        </p:nvGraphicFramePr>
        <p:xfrm>
          <a:off x="285749" y="1277112"/>
          <a:ext cx="11620499" cy="489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E98D486-88AC-6385-771B-26C6B8521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44DB5471-AB6D-755C-6FC6-9D8F6C360630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92A2B7-2398-9556-4136-CC99F09DC4FC}"/>
              </a:ext>
            </a:extLst>
          </p:cNvPr>
          <p:cNvSpPr/>
          <p:nvPr/>
        </p:nvSpPr>
        <p:spPr>
          <a:xfrm>
            <a:off x="6353154" y="5904410"/>
            <a:ext cx="3560324" cy="343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McKinnis most frequently used</a:t>
            </a:r>
          </a:p>
        </p:txBody>
      </p:sp>
    </p:spTree>
    <p:extLst>
      <p:ext uri="{BB962C8B-B14F-4D97-AF65-F5344CB8AC3E}">
        <p14:creationId xmlns:p14="http://schemas.microsoft.com/office/powerpoint/2010/main" val="4160987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>
            <a:extLst>
              <a:ext uri="{FF2B5EF4-FFF2-40B4-BE49-F238E27FC236}">
                <a16:creationId xmlns:a16="http://schemas.microsoft.com/office/drawing/2014/main" id="{A67D3F6B-47FC-0259-B2E0-4B7D618B6225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01082-463A-5251-294B-49B9A888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47" y="610361"/>
            <a:ext cx="10195305" cy="615553"/>
          </a:xfrm>
        </p:spPr>
        <p:txBody>
          <a:bodyPr/>
          <a:lstStyle/>
          <a:p>
            <a:pPr algn="ctr"/>
            <a:r>
              <a:rPr lang="en-US" sz="4000" b="1" dirty="0">
                <a:latin typeface="+mn-lt"/>
              </a:rPr>
              <a:t>Resources Utilized for Faculty</a:t>
            </a:r>
            <a:endParaRPr lang="en-US" sz="4000" dirty="0">
              <a:latin typeface="+mn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584ACD5-F8EA-7B01-193E-B15F62045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0414391"/>
              </p:ext>
            </p:extLst>
          </p:nvPr>
        </p:nvGraphicFramePr>
        <p:xfrm>
          <a:off x="1828692" y="1249041"/>
          <a:ext cx="10377623" cy="489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6AE111A-1164-6003-C265-21027AD98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98D486-88AC-6385-771B-26C6B8521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44DB5471-AB6D-755C-6FC6-9D8F6C360630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92A2B7-2398-9556-4136-CC99F09DC4FC}"/>
              </a:ext>
            </a:extLst>
          </p:cNvPr>
          <p:cNvSpPr/>
          <p:nvPr/>
        </p:nvSpPr>
        <p:spPr>
          <a:xfrm>
            <a:off x="7286027" y="5796652"/>
            <a:ext cx="3560324" cy="343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McKinnis most frequently used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531E5-1785-C73E-DF7C-D773A90AD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5" y="1095119"/>
            <a:ext cx="1656864" cy="1656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A96A3-49EB-A67E-4908-E2463A8FD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45" y="3419348"/>
            <a:ext cx="1576113" cy="207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70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9D58-13F6-6CE0-E600-46065EDE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218" y="317201"/>
            <a:ext cx="9711034" cy="695960"/>
          </a:xfrm>
        </p:spPr>
        <p:txBody>
          <a:bodyPr/>
          <a:lstStyle/>
          <a:p>
            <a:r>
              <a:rPr lang="en-US" sz="4400" b="1" dirty="0">
                <a:latin typeface="+mn-lt"/>
              </a:rPr>
              <a:t>Resources Utilized for Faculty</a:t>
            </a:r>
            <a:endParaRPr lang="en-US" dirty="0">
              <a:latin typeface="+mn-lt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3A78C3D4-58BF-A388-3199-F29E927053F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A711A-2694-CC1B-519C-8D646FD85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22A74-C6AD-B642-A4F8-1FB3C2A70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EF01A50-9FF9-5653-70E6-E0F4D93E1A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1947942"/>
              </p:ext>
            </p:extLst>
          </p:nvPr>
        </p:nvGraphicFramePr>
        <p:xfrm>
          <a:off x="248478" y="1143188"/>
          <a:ext cx="5092365" cy="4174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FA9AF2A-8457-6227-9620-FB520AC4B8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0993313"/>
              </p:ext>
            </p:extLst>
          </p:nvPr>
        </p:nvGraphicFramePr>
        <p:xfrm>
          <a:off x="6096000" y="1061993"/>
          <a:ext cx="4946374" cy="4346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0689B8-54B2-B8FC-7FC7-B9E033923E7B}"/>
              </a:ext>
            </a:extLst>
          </p:cNvPr>
          <p:cNvSpPr/>
          <p:nvPr/>
        </p:nvSpPr>
        <p:spPr>
          <a:xfrm>
            <a:off x="2408107" y="5248572"/>
            <a:ext cx="6620630" cy="9324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Non-members using ACR-AC: 58%</a:t>
            </a:r>
          </a:p>
          <a:p>
            <a:pPr algn="ctr"/>
            <a:r>
              <a:rPr lang="en-US" sz="2400" dirty="0"/>
              <a:t>Members using ACR-AC: 81% 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413F8480-8693-813D-C746-B56C80E9D1F8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209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9D58-13F6-6CE0-E600-46065EDE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latin typeface="+mn-lt"/>
              </a:rPr>
              <a:t>Assessment for Student Competency</a:t>
            </a:r>
            <a:endParaRPr lang="en-US" dirty="0">
              <a:latin typeface="+mn-lt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3A78C3D4-58BF-A388-3199-F29E927053F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A711A-2694-CC1B-519C-8D646FD85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22A74-C6AD-B642-A4F8-1FB3C2A70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D79D382-793E-ED85-8BFF-D92E34EA3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848580"/>
              </p:ext>
            </p:extLst>
          </p:nvPr>
        </p:nvGraphicFramePr>
        <p:xfrm>
          <a:off x="433332" y="2549294"/>
          <a:ext cx="11325333" cy="3169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57244">
                  <a:extLst>
                    <a:ext uri="{9D8B030D-6E8A-4147-A177-3AD203B41FA5}">
                      <a16:colId xmlns:a16="http://schemas.microsoft.com/office/drawing/2014/main" val="3629185176"/>
                    </a:ext>
                  </a:extLst>
                </a:gridCol>
                <a:gridCol w="1647253">
                  <a:extLst>
                    <a:ext uri="{9D8B030D-6E8A-4147-A177-3AD203B41FA5}">
                      <a16:colId xmlns:a16="http://schemas.microsoft.com/office/drawing/2014/main" val="817216288"/>
                    </a:ext>
                  </a:extLst>
                </a:gridCol>
                <a:gridCol w="1420836">
                  <a:extLst>
                    <a:ext uri="{9D8B030D-6E8A-4147-A177-3AD203B41FA5}">
                      <a16:colId xmlns:a16="http://schemas.microsoft.com/office/drawing/2014/main" val="3250081411"/>
                    </a:ext>
                  </a:extLst>
                </a:gridCol>
              </a:tblGrid>
              <a:tr h="2703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Instructional Area</a:t>
                      </a:r>
                    </a:p>
                  </a:txBody>
                  <a:tcPr>
                    <a:solidFill>
                      <a:srgbClr val="2C7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2014</a:t>
                      </a:r>
                    </a:p>
                  </a:txBody>
                  <a:tcPr>
                    <a:solidFill>
                      <a:srgbClr val="2C7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solidFill>
                      <a:srgbClr val="2C7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41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Identify normal anatomy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9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Identify skeletal pathological processes/injuries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917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Identify soft tissue pathological processes/injuries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57.9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900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Utilization of clinical guidelines for referral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80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Adjunct to patient interventions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76655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B1F794-02C9-4DED-7668-F43F5BD3DB35}"/>
              </a:ext>
            </a:extLst>
          </p:cNvPr>
          <p:cNvSpPr txBox="1"/>
          <p:nvPr/>
        </p:nvSpPr>
        <p:spPr>
          <a:xfrm>
            <a:off x="2558503" y="1535374"/>
            <a:ext cx="7074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Ultrasound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933D12-B7F4-C0A9-8C9F-FE181C127E08}"/>
              </a:ext>
            </a:extLst>
          </p:cNvPr>
          <p:cNvSpPr/>
          <p:nvPr/>
        </p:nvSpPr>
        <p:spPr>
          <a:xfrm>
            <a:off x="8947052" y="4134254"/>
            <a:ext cx="2574388" cy="60655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23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7a3ba4395_0_40"/>
          <p:cNvSpPr txBox="1">
            <a:spLocks noGrp="1"/>
          </p:cNvSpPr>
          <p:nvPr>
            <p:ph type="title"/>
          </p:nvPr>
        </p:nvSpPr>
        <p:spPr>
          <a:xfrm>
            <a:off x="1281005" y="36530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sz="4000" b="1" dirty="0">
                <a:latin typeface="+mn-lt"/>
              </a:rPr>
              <a:t>Expectations, Assessment &amp; Competence</a:t>
            </a:r>
            <a:endParaRPr sz="4000" b="1" dirty="0">
              <a:latin typeface="+mn-lt"/>
            </a:endParaRPr>
          </a:p>
        </p:txBody>
      </p:sp>
      <p:sp>
        <p:nvSpPr>
          <p:cNvPr id="149" name="Google Shape;149;g287a3ba4395_0_40"/>
          <p:cNvSpPr txBox="1">
            <a:spLocks noGrp="1"/>
          </p:cNvSpPr>
          <p:nvPr>
            <p:ph type="body" idx="1"/>
          </p:nvPr>
        </p:nvSpPr>
        <p:spPr>
          <a:xfrm>
            <a:off x="2901525" y="1509421"/>
            <a:ext cx="8799969" cy="500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Example:  Radiography</a:t>
            </a: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95.2% use of clinical guidelines for referral an entry-level skill</a:t>
            </a: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82.3% assess for competence</a:t>
            </a: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Perception of competence: 4.2 / 5 </a:t>
            </a: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				      (3.7 in 2014)</a:t>
            </a: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0" name="Google Shape;150;g287a3ba4395_0_40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l="36572"/>
          <a:stretch/>
        </p:blipFill>
        <p:spPr>
          <a:xfrm>
            <a:off x="156435" y="2346007"/>
            <a:ext cx="2249140" cy="304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FC09B-2230-C087-D048-9CB1D73625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8A98C-5BEE-BE9E-9523-13E10F6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6EBFBE3A-DEC6-B4BA-28BE-997863BDD238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7E63058C-7DAD-C711-2B20-AC2C1A98ADEA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a3ba4395_0_47"/>
          <p:cNvSpPr txBox="1">
            <a:spLocks noGrp="1"/>
          </p:cNvSpPr>
          <p:nvPr>
            <p:ph type="title"/>
          </p:nvPr>
        </p:nvSpPr>
        <p:spPr>
          <a:xfrm>
            <a:off x="1528214" y="35528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sz="4000" b="1" dirty="0">
                <a:latin typeface="+mn-lt"/>
              </a:rPr>
              <a:t>Expectations, Assessment &amp; Competence</a:t>
            </a:r>
            <a:endParaRPr sz="4000" b="1" dirty="0">
              <a:latin typeface="+mn-lt"/>
            </a:endParaRPr>
          </a:p>
        </p:txBody>
      </p:sp>
      <p:sp>
        <p:nvSpPr>
          <p:cNvPr id="157" name="Google Shape;157;g287a3ba4395_0_47"/>
          <p:cNvSpPr txBox="1">
            <a:spLocks noGrp="1"/>
          </p:cNvSpPr>
          <p:nvPr>
            <p:ph type="body" idx="1"/>
          </p:nvPr>
        </p:nvSpPr>
        <p:spPr>
          <a:xfrm>
            <a:off x="2782779" y="1550011"/>
            <a:ext cx="8098776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Example:  MRI</a:t>
            </a: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84.4% use of clinical guidelines for referral an entry-level skill</a:t>
            </a: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62.8% assess for competence</a:t>
            </a: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Perception of competence: 3.7 / 5</a:t>
            </a: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(2.9 in 2014)</a:t>
            </a:r>
            <a:endParaRPr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8" name="Google Shape;158;g287a3ba4395_0_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150" y="2415540"/>
            <a:ext cx="2305695" cy="304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FD20D-FDB9-A5A5-40BA-2DE50AF8A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290AB-3882-7415-68E4-C3E4D137C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D72669-80BA-399D-F3E3-D5B8A28B57D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D3BAE52-B44C-7E9A-7F5D-1CD1BD7AE156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347" y="610361"/>
            <a:ext cx="101953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Faculty Perception of Student Competence</a:t>
            </a:r>
            <a:endParaRPr sz="4100" b="1" spc="-5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B65FDB2-8D59-412A-9E83-CEC3EFBFD9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617151"/>
              </p:ext>
            </p:extLst>
          </p:nvPr>
        </p:nvGraphicFramePr>
        <p:xfrm>
          <a:off x="2552700" y="1326887"/>
          <a:ext cx="8128000" cy="4804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5A37D2-C403-BCF8-0629-39CF52F3FC22}"/>
              </a:ext>
            </a:extLst>
          </p:cNvPr>
          <p:cNvSpPr/>
          <p:nvPr/>
        </p:nvSpPr>
        <p:spPr>
          <a:xfrm>
            <a:off x="200264" y="3200402"/>
            <a:ext cx="2207033" cy="10823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= Not competent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= Competent</a:t>
            </a:r>
          </a:p>
        </p:txBody>
      </p:sp>
    </p:spTree>
    <p:extLst>
      <p:ext uri="{BB962C8B-B14F-4D97-AF65-F5344CB8AC3E}">
        <p14:creationId xmlns:p14="http://schemas.microsoft.com/office/powerpoint/2010/main" val="717512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a3ba4395_0_47"/>
          <p:cNvSpPr txBox="1">
            <a:spLocks noGrp="1"/>
          </p:cNvSpPr>
          <p:nvPr>
            <p:ph type="title"/>
          </p:nvPr>
        </p:nvSpPr>
        <p:spPr>
          <a:xfrm>
            <a:off x="1189892" y="35528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b="1" dirty="0">
                <a:latin typeface="+mn-lt"/>
              </a:rPr>
              <a:t>Additional Comparisons 2014 to 2023</a:t>
            </a:r>
            <a:endParaRPr b="1" dirty="0">
              <a:latin typeface="+mn-lt"/>
            </a:endParaRPr>
          </a:p>
        </p:txBody>
      </p:sp>
      <p:sp>
        <p:nvSpPr>
          <p:cNvPr id="157" name="Google Shape;157;g287a3ba4395_0_47"/>
          <p:cNvSpPr txBox="1">
            <a:spLocks noGrp="1"/>
          </p:cNvSpPr>
          <p:nvPr>
            <p:ph type="body" idx="1"/>
          </p:nvPr>
        </p:nvSpPr>
        <p:spPr>
          <a:xfrm>
            <a:off x="329184" y="1865376"/>
            <a:ext cx="11201654" cy="485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4610" marR="0" algn="l">
              <a:spcBef>
                <a:spcPts val="1200"/>
              </a:spcBef>
              <a:spcAft>
                <a:spcPts val="0"/>
              </a:spcAft>
            </a:pP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206 → 272 programs    32% increase</a:t>
            </a:r>
            <a:endParaRPr lang="en-US" sz="3200" b="0" i="0" dirty="0">
              <a:solidFill>
                <a:srgbClr val="242424"/>
              </a:solidFill>
              <a:effectLst/>
              <a:latin typeface="+mn-lt"/>
            </a:endParaRPr>
          </a:p>
          <a:p>
            <a:pPr marL="54610" marR="0" algn="l">
              <a:spcBef>
                <a:spcPts val="1200"/>
              </a:spcBef>
              <a:spcAft>
                <a:spcPts val="0"/>
              </a:spcAft>
            </a:pP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Many proportions similar</a:t>
            </a:r>
            <a:endParaRPr lang="en-US" sz="3200" b="0" i="0" dirty="0">
              <a:solidFill>
                <a:srgbClr val="242424"/>
              </a:solidFill>
              <a:effectLst/>
              <a:latin typeface="+mn-lt"/>
            </a:endParaRPr>
          </a:p>
          <a:p>
            <a:pPr marL="54610" marR="0" algn="l">
              <a:spcBef>
                <a:spcPts val="1200"/>
              </a:spcBef>
              <a:spcAft>
                <a:spcPts val="0"/>
              </a:spcAft>
            </a:pP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Perceived competency values with modalities have all increased</a:t>
            </a:r>
            <a:endParaRPr lang="en-US" sz="3200" b="0" i="0" dirty="0">
              <a:solidFill>
                <a:srgbClr val="242424"/>
              </a:solidFill>
              <a:effectLst/>
              <a:latin typeface="+mn-lt"/>
            </a:endParaRPr>
          </a:p>
          <a:p>
            <a:pPr marL="54610" marR="0" algn="l">
              <a:spcBef>
                <a:spcPts val="1200"/>
              </a:spcBef>
              <a:spcAft>
                <a:spcPts val="0"/>
              </a:spcAft>
            </a:pP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Greater recognition of use of ultrasound &amp; value in PT practice</a:t>
            </a:r>
          </a:p>
          <a:p>
            <a:pPr marL="54610" algn="l" rtl="0">
              <a:spcBef>
                <a:spcPts val="1200"/>
              </a:spcBef>
            </a:pPr>
            <a:r>
              <a:rPr lang="en-US" sz="3200" b="0" i="0" dirty="0">
                <a:solidFill>
                  <a:srgbClr val="242424"/>
                </a:solidFill>
                <a:effectLst/>
                <a:latin typeface="+mn-lt"/>
              </a:rPr>
              <a:t>Some progress noted, but still have work to do</a:t>
            </a:r>
          </a:p>
          <a:p>
            <a:pPr marL="54610" marR="0" algn="l">
              <a:spcBef>
                <a:spcPts val="1200"/>
              </a:spcBef>
              <a:spcAft>
                <a:spcPts val="0"/>
              </a:spcAft>
            </a:pPr>
            <a:endParaRPr lang="en-US" sz="3200" b="0" i="0" dirty="0">
              <a:solidFill>
                <a:srgbClr val="242424"/>
              </a:solidFill>
              <a:effectLst/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FD20D-FDB9-A5A5-40BA-2DE50AF8A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290AB-3882-7415-68E4-C3E4D137C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D72669-80BA-399D-F3E3-D5B8A28B57D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0313728-4225-82AB-E06A-EEC4F0723871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98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a3ba4395_0_47"/>
          <p:cNvSpPr txBox="1">
            <a:spLocks noGrp="1"/>
          </p:cNvSpPr>
          <p:nvPr>
            <p:ph type="title"/>
          </p:nvPr>
        </p:nvSpPr>
        <p:spPr>
          <a:xfrm>
            <a:off x="1189892" y="355286"/>
            <a:ext cx="10515600" cy="870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b="1" dirty="0">
                <a:latin typeface="+mn-lt"/>
              </a:rPr>
              <a:t>Challenges and Opportunities</a:t>
            </a:r>
            <a:endParaRPr b="1" dirty="0">
              <a:latin typeface="+mn-lt"/>
            </a:endParaRPr>
          </a:p>
        </p:txBody>
      </p:sp>
      <p:sp>
        <p:nvSpPr>
          <p:cNvPr id="157" name="Google Shape;157;g287a3ba4395_0_47"/>
          <p:cNvSpPr txBox="1">
            <a:spLocks noGrp="1"/>
          </p:cNvSpPr>
          <p:nvPr>
            <p:ph type="body" idx="1"/>
          </p:nvPr>
        </p:nvSpPr>
        <p:spPr>
          <a:xfrm>
            <a:off x="338328" y="1225296"/>
            <a:ext cx="11367164" cy="502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4610" marR="0" algn="l">
              <a:spcAft>
                <a:spcPts val="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“There’s no space in the curriculum to add new content!”</a:t>
            </a:r>
          </a:p>
          <a:p>
            <a:pPr marL="969010" lvl="1" indent="-457200"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Instructors should make greater use of readily available resources</a:t>
            </a:r>
          </a:p>
          <a:p>
            <a:pPr marL="969010" lvl="1" indent="-457200"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Tap into experts to assist </a:t>
            </a:r>
          </a:p>
          <a:p>
            <a:pPr marL="969010" lvl="1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Integrate content throughout the curriculum</a:t>
            </a:r>
          </a:p>
          <a:p>
            <a:pPr marL="969010" lvl="1" indent="-457200"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42424"/>
                </a:solidFill>
                <a:effectLst/>
                <a:latin typeface="+mn-lt"/>
              </a:rPr>
              <a:t>Teach content in clinical contexts</a:t>
            </a:r>
          </a:p>
          <a:p>
            <a:pPr marL="969010" lvl="1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42424"/>
                </a:solidFill>
                <a:effectLst/>
                <a:latin typeface="+mn-lt"/>
              </a:rPr>
              <a:t>Distribution &amp; dissemination of available resources</a:t>
            </a:r>
            <a:endParaRPr lang="en-US" sz="2400" b="0" i="0" dirty="0">
              <a:solidFill>
                <a:srgbClr val="242424"/>
              </a:solidFill>
              <a:effectLst/>
              <a:latin typeface="+mn-lt"/>
            </a:endParaRPr>
          </a:p>
          <a:p>
            <a:pPr marL="54610" marR="0" algn="l">
              <a:spcAft>
                <a:spcPts val="0"/>
              </a:spcAft>
            </a:pPr>
            <a:r>
              <a:rPr lang="en-US" sz="2800" b="0" dirty="0">
                <a:solidFill>
                  <a:srgbClr val="000000"/>
                </a:solidFill>
                <a:latin typeface="+mn-lt"/>
              </a:rPr>
              <a:t>Strategies to enhance student knowledge/skills: “Greater emphasis during clinical affiliations/internships”</a:t>
            </a:r>
          </a:p>
          <a:p>
            <a:pPr marL="54610" marR="0" algn="l">
              <a:spcAft>
                <a:spcPts val="0"/>
              </a:spcAft>
            </a:pPr>
            <a:endParaRPr lang="en-US" sz="2000" b="0" dirty="0">
              <a:solidFill>
                <a:srgbClr val="000000"/>
              </a:solidFill>
              <a:latin typeface="+mn-lt"/>
            </a:endParaRPr>
          </a:p>
          <a:p>
            <a:pPr marL="511810" marR="0" indent="-4572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0000"/>
                </a:solidFill>
                <a:latin typeface="+mn-lt"/>
              </a:rPr>
              <a:t>Partner with clinical instructors; provide education/training for CIs</a:t>
            </a:r>
          </a:p>
          <a:p>
            <a:pPr marL="54610" marR="0" algn="l">
              <a:spcAft>
                <a:spcPts val="0"/>
              </a:spcAft>
            </a:pPr>
            <a:endParaRPr lang="en-US" sz="3200" b="0" i="0" dirty="0">
              <a:solidFill>
                <a:srgbClr val="242424"/>
              </a:solidFill>
              <a:effectLst/>
              <a:latin typeface="+mn-lt"/>
            </a:endParaRPr>
          </a:p>
          <a:p>
            <a:pPr marL="54610" marR="0" algn="l">
              <a:spcAft>
                <a:spcPts val="0"/>
              </a:spcAft>
            </a:pPr>
            <a:endParaRPr lang="en-US" sz="3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54610" marR="0" algn="l">
              <a:spcAft>
                <a:spcPts val="0"/>
              </a:spcAft>
            </a:pPr>
            <a:endParaRPr lang="en-US" sz="3200" b="0" dirty="0">
              <a:solidFill>
                <a:srgbClr val="000000"/>
              </a:solidFill>
              <a:latin typeface="+mn-lt"/>
            </a:endParaRPr>
          </a:p>
          <a:p>
            <a:pPr marL="54610" marR="0" algn="l">
              <a:spcAft>
                <a:spcPts val="0"/>
              </a:spcAft>
            </a:pPr>
            <a:endParaRPr lang="en-US" sz="3200" b="0" i="0" dirty="0">
              <a:solidFill>
                <a:srgbClr val="242424"/>
              </a:solidFill>
              <a:effectLst/>
              <a:latin typeface="+mn-lt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FD20D-FDB9-A5A5-40BA-2DE50AF8A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290AB-3882-7415-68E4-C3E4D137C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D72669-80BA-399D-F3E3-D5B8A28B57D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FFB65954-F81E-2009-34AA-DBF310001964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236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609267" y="531313"/>
            <a:ext cx="310580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lang="en-US" sz="4000" b="1" spc="-5" dirty="0">
                <a:latin typeface="Corbel" panose="020B0503020204020204" pitchFamily="34" charset="0"/>
                <a:cs typeface="Arial" panose="020B0604020202020204" pitchFamily="34" charset="0"/>
              </a:rPr>
              <a:t>Assumptions</a:t>
            </a:r>
            <a:endParaRPr sz="4000" spc="-5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2961" y="1508761"/>
            <a:ext cx="10358386" cy="4937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Advocating for appropriate utilization/ordering of imaging modalities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Advocating for appropriate training of DPT graduates; preparing for today AND tomorrow’s practice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solidFill>
                  <a:srgbClr val="000000"/>
                </a:solidFill>
                <a:effectLst/>
              </a:rPr>
              <a:t>Majority of patients with common MSK conditions do not need imaging </a:t>
            </a:r>
            <a:endParaRPr lang="en-US" sz="3200" b="0" dirty="0">
              <a:effectLst/>
            </a:endParaRPr>
          </a:p>
          <a:p>
            <a:br>
              <a:rPr lang="en-US" sz="3200" dirty="0"/>
            </a:b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7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89" y="1783081"/>
                </a:moveTo>
                <a:lnTo>
                  <a:pt x="0" y="891540"/>
                </a:lnTo>
                <a:lnTo>
                  <a:pt x="834389" y="0"/>
                </a:lnTo>
                <a:lnTo>
                  <a:pt x="834389" y="1783081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0" y="1690876"/>
                </a:moveTo>
                <a:lnTo>
                  <a:pt x="0" y="0"/>
                </a:lnTo>
                <a:lnTo>
                  <a:pt x="1620011" y="0"/>
                </a:lnTo>
                <a:lnTo>
                  <a:pt x="0" y="1690876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AD1614-8A3C-A728-0D0F-78005106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90" y="6219520"/>
            <a:ext cx="4800600" cy="638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7CB75-EA47-1BE9-140A-BD4E9A8B7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a3ba4395_0_47"/>
          <p:cNvSpPr txBox="1">
            <a:spLocks noGrp="1"/>
          </p:cNvSpPr>
          <p:nvPr>
            <p:ph type="title"/>
          </p:nvPr>
        </p:nvSpPr>
        <p:spPr>
          <a:xfrm>
            <a:off x="1189892" y="355286"/>
            <a:ext cx="10515600" cy="897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b="1" dirty="0">
                <a:latin typeface="+mn-lt"/>
              </a:rPr>
              <a:t>Opportunities</a:t>
            </a:r>
            <a:endParaRPr b="1" dirty="0">
              <a:latin typeface="+mn-lt"/>
            </a:endParaRPr>
          </a:p>
        </p:txBody>
      </p:sp>
      <p:sp>
        <p:nvSpPr>
          <p:cNvPr id="157" name="Google Shape;157;g287a3ba4395_0_47"/>
          <p:cNvSpPr txBox="1">
            <a:spLocks noGrp="1"/>
          </p:cNvSpPr>
          <p:nvPr>
            <p:ph type="body" idx="1"/>
          </p:nvPr>
        </p:nvSpPr>
        <p:spPr>
          <a:xfrm>
            <a:off x="292608" y="1508760"/>
            <a:ext cx="11558016" cy="491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algn="l">
              <a:spcAft>
                <a:spcPts val="0"/>
              </a:spcAft>
            </a:pP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Faculty to work cooperatively with local state associations re: education consistent with strategic planning for imaging privileges</a:t>
            </a:r>
          </a:p>
          <a:p>
            <a:pPr marL="0" marR="0" algn="l">
              <a:spcAft>
                <a:spcPts val="0"/>
              </a:spcAft>
            </a:pPr>
            <a:r>
              <a:rPr lang="en-US" sz="3200" b="0" dirty="0">
                <a:solidFill>
                  <a:srgbClr val="000000"/>
                </a:solidFill>
                <a:latin typeface="+mn-lt"/>
              </a:rPr>
              <a:t>	</a:t>
            </a:r>
            <a:endParaRPr lang="en-US" sz="3200" b="0" i="0" dirty="0">
              <a:solidFill>
                <a:srgbClr val="242424"/>
              </a:solidFill>
              <a:effectLst/>
              <a:latin typeface="+mn-lt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rgbClr val="242424"/>
                </a:solidFill>
                <a:effectLst/>
                <a:latin typeface="+mn-lt"/>
              </a:rPr>
              <a:t>Update the Education Imaging Manual: Inclusion of new survey data in revision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3200" b="0" i="0" dirty="0">
              <a:solidFill>
                <a:srgbClr val="242424"/>
              </a:solidFill>
              <a:effectLst/>
              <a:latin typeface="+mn-lt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rgbClr val="242424"/>
                </a:solidFill>
                <a:effectLst/>
                <a:latin typeface="+mn-lt"/>
              </a:rPr>
              <a:t>Better define competencies for DPT, residency and fellowship education experiences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3200" b="0" dirty="0">
              <a:solidFill>
                <a:srgbClr val="242424"/>
              </a:solidFill>
              <a:latin typeface="+mn-lt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FD20D-FDB9-A5A5-40BA-2DE50AF8A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290AB-3882-7415-68E4-C3E4D137C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D72669-80BA-399D-F3E3-D5B8A28B57D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AFF0F91-9FF5-BF82-DC9E-338FDBE09EA2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586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a3ba4395_0_47"/>
          <p:cNvSpPr txBox="1">
            <a:spLocks noGrp="1"/>
          </p:cNvSpPr>
          <p:nvPr>
            <p:ph type="title"/>
          </p:nvPr>
        </p:nvSpPr>
        <p:spPr>
          <a:xfrm>
            <a:off x="1189892" y="355286"/>
            <a:ext cx="10515600" cy="64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b="1" dirty="0">
                <a:latin typeface="+mn-lt"/>
              </a:rPr>
              <a:t>Summary</a:t>
            </a:r>
            <a:endParaRPr b="1" dirty="0">
              <a:latin typeface="+mn-lt"/>
            </a:endParaRPr>
          </a:p>
        </p:txBody>
      </p:sp>
      <p:sp>
        <p:nvSpPr>
          <p:cNvPr id="157" name="Google Shape;157;g287a3ba4395_0_47"/>
          <p:cNvSpPr txBox="1">
            <a:spLocks noGrp="1"/>
          </p:cNvSpPr>
          <p:nvPr>
            <p:ph type="body" idx="1"/>
          </p:nvPr>
        </p:nvSpPr>
        <p:spPr>
          <a:xfrm>
            <a:off x="466344" y="1472184"/>
            <a:ext cx="11239148" cy="494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54610" marR="0" algn="l">
              <a:spcAft>
                <a:spcPts val="0"/>
              </a:spcAft>
            </a:pPr>
            <a:r>
              <a:rPr lang="en-US" sz="3200" i="0" dirty="0">
                <a:solidFill>
                  <a:srgbClr val="000000"/>
                </a:solidFill>
                <a:effectLst/>
                <a:latin typeface="+mn-lt"/>
              </a:rPr>
              <a:t>Practice: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The bar has been set for graduate responsibilities</a:t>
            </a:r>
          </a:p>
          <a:p>
            <a:pPr marL="54610" marR="0" algn="l">
              <a:spcAft>
                <a:spcPts val="0"/>
              </a:spcAft>
            </a:pPr>
            <a:r>
              <a:rPr lang="en-US" sz="3200" b="0" dirty="0">
                <a:solidFill>
                  <a:srgbClr val="000000"/>
                </a:solidFill>
                <a:latin typeface="+mn-lt"/>
              </a:rPr>
              <a:t>	APTA Position on Diagnosis (2012)	</a:t>
            </a:r>
          </a:p>
          <a:p>
            <a:pPr marL="54610" marR="0" algn="l">
              <a:spcAft>
                <a:spcPts val="0"/>
              </a:spcAft>
            </a:pPr>
            <a:r>
              <a:rPr lang="en-US" sz="3200" b="0" dirty="0">
                <a:solidFill>
                  <a:srgbClr val="000000"/>
                </a:solidFill>
                <a:latin typeface="+mn-lt"/>
              </a:rPr>
              <a:t>	FSBPT Model Practice Act (7th edition)</a:t>
            </a:r>
          </a:p>
          <a:p>
            <a:pPr marL="54610" marR="0" algn="l">
              <a:spcAft>
                <a:spcPts val="0"/>
              </a:spcAft>
            </a:pP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	Practice Act</a:t>
            </a:r>
            <a:r>
              <a:rPr lang="en-US" sz="3200" b="0" dirty="0">
                <a:solidFill>
                  <a:srgbClr val="000000"/>
                </a:solidFill>
                <a:latin typeface="+mn-lt"/>
              </a:rPr>
              <a:t>/Rules and Regs: Qualifications include DPT grad</a:t>
            </a:r>
            <a:endParaRPr lang="en-US" sz="3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54610" marR="0" algn="l">
              <a:spcAft>
                <a:spcPts val="0"/>
              </a:spcAft>
            </a:pPr>
            <a:endParaRPr lang="en-US" sz="3200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l"/>
            <a:r>
              <a:rPr lang="en-US" sz="3200" i="0" dirty="0">
                <a:solidFill>
                  <a:srgbClr val="000000"/>
                </a:solidFill>
                <a:effectLst/>
                <a:latin typeface="+mn-lt"/>
              </a:rPr>
              <a:t>Education: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The bar has been set by </a:t>
            </a:r>
          </a:p>
          <a:p>
            <a:pPr algn="l"/>
            <a:r>
              <a:rPr lang="en-US" sz="3200" b="0" dirty="0">
                <a:solidFill>
                  <a:srgbClr val="000000"/>
                </a:solidFill>
                <a:latin typeface="+mn-lt"/>
              </a:rPr>
              <a:t>	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CAPTE: Standard 7 and </a:t>
            </a:r>
          </a:p>
          <a:p>
            <a:pPr algn="l"/>
            <a:r>
              <a:rPr lang="en-US" sz="3200" b="0" i="0" u="none" strike="noStrike" baseline="0" dirty="0">
                <a:latin typeface="+mn-lt"/>
              </a:rPr>
              <a:t>	FSBPT: Diagnostic imaging is included in the Content Outline of 	the NPTE</a:t>
            </a:r>
            <a:endParaRPr lang="en-US" sz="32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54610" marR="0" algn="l">
              <a:spcAft>
                <a:spcPts val="0"/>
              </a:spcAft>
            </a:pPr>
            <a:endParaRPr lang="en-US" sz="3200" b="0" dirty="0">
              <a:solidFill>
                <a:srgbClr val="000000"/>
              </a:solidFill>
              <a:latin typeface="+mn-lt"/>
            </a:endParaRPr>
          </a:p>
          <a:p>
            <a:pPr marL="54610" marR="0" algn="ctr">
              <a:spcAft>
                <a:spcPts val="0"/>
              </a:spcAft>
            </a:pP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Not a Matter of “If”, but “How best”</a:t>
            </a:r>
          </a:p>
          <a:p>
            <a:pPr marL="54610" marR="0" algn="l">
              <a:spcAft>
                <a:spcPts val="0"/>
              </a:spcAft>
            </a:pPr>
            <a:endParaRPr lang="en-US" sz="3200" b="0" i="0" dirty="0">
              <a:solidFill>
                <a:srgbClr val="242424"/>
              </a:solidFill>
              <a:effectLst/>
              <a:latin typeface="+mn-lt"/>
            </a:endParaRPr>
          </a:p>
          <a:p>
            <a:pPr marL="54610" marR="0" algn="l">
              <a:spcAft>
                <a:spcPts val="0"/>
              </a:spcAft>
            </a:pPr>
            <a:endParaRPr lang="en-US" sz="3200" b="0" i="0" dirty="0">
              <a:solidFill>
                <a:srgbClr val="242424"/>
              </a:solidFill>
              <a:effectLst/>
              <a:latin typeface="+mn-lt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FD20D-FDB9-A5A5-40BA-2DE50AF8A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290AB-3882-7415-68E4-C3E4D137C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D72669-80BA-399D-F3E3-D5B8A28B57D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7850BC48-68A6-196C-6D01-9C7A9B20A453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028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a3ba4395_0_47"/>
          <p:cNvSpPr txBox="1">
            <a:spLocks noGrp="1"/>
          </p:cNvSpPr>
          <p:nvPr>
            <p:ph type="title"/>
          </p:nvPr>
        </p:nvSpPr>
        <p:spPr>
          <a:xfrm>
            <a:off x="1722268" y="355286"/>
            <a:ext cx="998322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b="1" dirty="0">
                <a:latin typeface="+mn-lt"/>
              </a:rPr>
              <a:t>Acknowledgements</a:t>
            </a:r>
            <a:endParaRPr b="1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E6AC5-CC5F-63E8-DB4D-DDA0269C3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448" y="788229"/>
            <a:ext cx="4081594" cy="4971496"/>
          </a:xfrm>
          <a:prstGeom prst="rect">
            <a:avLst/>
          </a:prstGeom>
        </p:spPr>
      </p:pic>
      <p:sp>
        <p:nvSpPr>
          <p:cNvPr id="157" name="Google Shape;157;g287a3ba4395_0_47"/>
          <p:cNvSpPr txBox="1">
            <a:spLocks noGrp="1"/>
          </p:cNvSpPr>
          <p:nvPr>
            <p:ph type="body" idx="1"/>
          </p:nvPr>
        </p:nvSpPr>
        <p:spPr>
          <a:xfrm>
            <a:off x="436289" y="1800625"/>
            <a:ext cx="7305039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Univ of Kentucky 3</a:t>
            </a:r>
            <a:r>
              <a:rPr lang="en-US" sz="3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 Year DPT Students</a:t>
            </a: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Constructed Survey Instrument in </a:t>
            </a:r>
            <a:r>
              <a:rPr lang="en-US" sz="3000" b="0" dirty="0" err="1">
                <a:latin typeface="Calibri" panose="020F0502020204030204" pitchFamily="34" charset="0"/>
                <a:cs typeface="Calibri" panose="020F0502020204030204" pitchFamily="34" charset="0"/>
              </a:rPr>
              <a:t>REDCap</a:t>
            </a: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 &amp; Assisted in Data Collection</a:t>
            </a: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n-US" sz="3000" b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</a:t>
            </a: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Rebecca Watts, Bryson McKee, Trent Letcher</a:t>
            </a:r>
            <a:endParaRPr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FD20D-FDB9-A5A5-40BA-2DE50AF8A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290AB-3882-7415-68E4-C3E4D137C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D72669-80BA-399D-F3E3-D5B8A28B57D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19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a3ba4395_0_47"/>
          <p:cNvSpPr txBox="1">
            <a:spLocks noGrp="1"/>
          </p:cNvSpPr>
          <p:nvPr>
            <p:ph type="title"/>
          </p:nvPr>
        </p:nvSpPr>
        <p:spPr>
          <a:xfrm>
            <a:off x="1189892" y="355286"/>
            <a:ext cx="974633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b="1" dirty="0">
                <a:latin typeface="+mn-lt"/>
              </a:rPr>
              <a:t>Acknowledgements</a:t>
            </a:r>
            <a:endParaRPr b="1" dirty="0">
              <a:latin typeface="+mn-lt"/>
            </a:endParaRPr>
          </a:p>
        </p:txBody>
      </p:sp>
      <p:sp>
        <p:nvSpPr>
          <p:cNvPr id="157" name="Google Shape;157;g287a3ba4395_0_47"/>
          <p:cNvSpPr txBox="1">
            <a:spLocks noGrp="1"/>
          </p:cNvSpPr>
          <p:nvPr>
            <p:ph type="body" idx="1"/>
          </p:nvPr>
        </p:nvSpPr>
        <p:spPr>
          <a:xfrm>
            <a:off x="486507" y="1429305"/>
            <a:ext cx="11001197" cy="465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u="sng" dirty="0">
                <a:latin typeface="Calibri" panose="020F0502020204030204" pitchFamily="34" charset="0"/>
                <a:cs typeface="Calibri" panose="020F0502020204030204" pitchFamily="34" charset="0"/>
              </a:rPr>
              <a:t>In Appreciation</a:t>
            </a: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algn="ctr" rtl="0">
              <a:lnSpc>
                <a:spcPct val="90000"/>
              </a:lnSpc>
              <a:spcBef>
                <a:spcPts val="1000"/>
              </a:spcBef>
              <a:buSzPts val="2800"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Survey Participants</a:t>
            </a: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Survey Reviewers:</a:t>
            </a: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Aimee Klein, George </a:t>
            </a:r>
            <a:r>
              <a:rPr lang="en-US" sz="3000" b="0" dirty="0" err="1">
                <a:latin typeface="Calibri" panose="020F0502020204030204" pitchFamily="34" charset="0"/>
                <a:cs typeface="Calibri" panose="020F0502020204030204" pitchFamily="34" charset="0"/>
              </a:rPr>
              <a:t>Beneck</a:t>
            </a: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, Mike Ross, Meg Sions, Brian Young</a:t>
            </a: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Imaging SIG</a:t>
            </a:r>
            <a:endParaRPr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FD20D-FDB9-A5A5-40BA-2DE50AF8A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290AB-3882-7415-68E4-C3E4D137C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D72669-80BA-399D-F3E3-D5B8A28B57D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DD42F3B-4A06-BECF-0DE7-76935308FC1D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50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a3ba4395_0_47"/>
          <p:cNvSpPr txBox="1">
            <a:spLocks noGrp="1"/>
          </p:cNvSpPr>
          <p:nvPr>
            <p:ph type="title"/>
          </p:nvPr>
        </p:nvSpPr>
        <p:spPr>
          <a:xfrm>
            <a:off x="1189892" y="35528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b="1" dirty="0">
                <a:latin typeface="+mn-lt"/>
              </a:rPr>
              <a:t>More Information</a:t>
            </a:r>
            <a:endParaRPr b="1" dirty="0">
              <a:latin typeface="+mn-lt"/>
            </a:endParaRPr>
          </a:p>
        </p:txBody>
      </p:sp>
      <p:sp>
        <p:nvSpPr>
          <p:cNvPr id="157" name="Google Shape;157;g287a3ba4395_0_47"/>
          <p:cNvSpPr txBox="1">
            <a:spLocks noGrp="1"/>
          </p:cNvSpPr>
          <p:nvPr>
            <p:ph type="body" idx="1"/>
          </p:nvPr>
        </p:nvSpPr>
        <p:spPr>
          <a:xfrm>
            <a:off x="486507" y="1429305"/>
            <a:ext cx="11001197" cy="465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Bill </a:t>
            </a:r>
            <a:r>
              <a:rPr lang="en-US" sz="3000" b="0" dirty="0" err="1">
                <a:latin typeface="Calibri" panose="020F0502020204030204" pitchFamily="34" charset="0"/>
                <a:cs typeface="Calibri" panose="020F0502020204030204" pitchFamily="34" charset="0"/>
              </a:rPr>
              <a:t>Boissonnault</a:t>
            </a: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wgboisso@wisc.edu</a:t>
            </a:r>
            <a:endParaRPr lang="en-US"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</a:rPr>
              <a:t>Charles Hazle:</a:t>
            </a: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000" b="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crhazl00@uky.edu</a:t>
            </a:r>
            <a:endParaRPr lang="en-US"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(6</a:t>
            </a:r>
            <a:r>
              <a:rPr lang="en-US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character lower case letter “L” followed by two numeral zeros)</a:t>
            </a:r>
            <a:endParaRPr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FD20D-FDB9-A5A5-40BA-2DE50AF8A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290AB-3882-7415-68E4-C3E4D137C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D72669-80BA-399D-F3E3-D5B8A28B57D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E50DE127-C84F-C012-021B-3ED7C2377C17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940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a3ba4395_0_47"/>
          <p:cNvSpPr txBox="1">
            <a:spLocks noGrp="1"/>
          </p:cNvSpPr>
          <p:nvPr>
            <p:ph type="title"/>
          </p:nvPr>
        </p:nvSpPr>
        <p:spPr>
          <a:xfrm>
            <a:off x="550699" y="289620"/>
            <a:ext cx="10515600" cy="1007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b="1" dirty="0">
                <a:latin typeface="+mn-lt"/>
              </a:rPr>
              <a:t>References </a:t>
            </a:r>
            <a:endParaRPr b="1" dirty="0">
              <a:latin typeface="+mn-lt"/>
            </a:endParaRPr>
          </a:p>
        </p:txBody>
      </p:sp>
      <p:sp>
        <p:nvSpPr>
          <p:cNvPr id="157" name="Google Shape;157;g287a3ba4395_0_47"/>
          <p:cNvSpPr txBox="1">
            <a:spLocks noGrp="1"/>
          </p:cNvSpPr>
          <p:nvPr>
            <p:ph type="body" idx="1"/>
          </p:nvPr>
        </p:nvSpPr>
        <p:spPr>
          <a:xfrm>
            <a:off x="486507" y="1429305"/>
            <a:ext cx="11001197" cy="465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90678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Academy of </a:t>
            </a:r>
            <a:r>
              <a:rPr lang="en-US" sz="2000" b="0" spc="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Orthopaedic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Physical Therapy. Imaging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Educational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Manual</a:t>
            </a:r>
            <a:r>
              <a:rPr lang="en-US" sz="2000" b="0" spc="-2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000" b="0" spc="-3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Doctoral</a:t>
            </a:r>
            <a:r>
              <a:rPr lang="en-US" sz="2000" b="0" spc="-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Therapy Professional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Degree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Programs.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2015.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 Academy’s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web-site. Diagnostic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Procedural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Therapy</a:t>
            </a:r>
            <a:r>
              <a:rPr lang="en-US" sz="2000" b="0" spc="1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Practice.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2016.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Academy’s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web-site</a:t>
            </a:r>
          </a:p>
          <a:p>
            <a:pPr marR="90678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endParaRPr lang="en-US" sz="2000" b="0" spc="5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0678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Boissonnault</a:t>
            </a:r>
            <a:r>
              <a:rPr lang="en-US" sz="2000" b="0" spc="-3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WG,</a:t>
            </a:r>
            <a:r>
              <a:rPr lang="en-US" sz="2000" b="0" spc="-2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White,</a:t>
            </a:r>
            <a:r>
              <a:rPr lang="en-US" sz="2000" b="0" spc="-2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DM,</a:t>
            </a:r>
            <a:r>
              <a:rPr lang="en-US" sz="2000" b="0" spc="-2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Carney</a:t>
            </a:r>
            <a:r>
              <a:rPr lang="en-US" sz="2000" b="0" spc="-3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S,</a:t>
            </a:r>
            <a:r>
              <a:rPr lang="en-US" sz="2000" b="0" spc="-2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Malin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2000" b="0" spc="-2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Smith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W.</a:t>
            </a:r>
            <a:r>
              <a:rPr lang="en-US" sz="2000" b="0" spc="-2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en-US" sz="2000" b="0" spc="-3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000" b="0" spc="-2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procedural</a:t>
            </a:r>
            <a:r>
              <a:rPr lang="en-US" sz="2000" b="0" spc="-3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r>
              <a:rPr lang="en-US" sz="2000" b="0" spc="37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curricula</a:t>
            </a:r>
            <a:r>
              <a:rPr lang="en-US" sz="2000" b="0" spc="-3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en-US" sz="2000" b="0" spc="-3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therapist</a:t>
            </a:r>
            <a:r>
              <a:rPr lang="en-US" sz="2000" b="0" spc="-2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professional</a:t>
            </a:r>
            <a:r>
              <a:rPr lang="en-US" sz="2000" b="0" spc="-3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degree</a:t>
            </a:r>
            <a:r>
              <a:rPr lang="en-US" sz="2000" b="0" spc="-3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programs.</a:t>
            </a:r>
            <a:r>
              <a:rPr lang="en-US" sz="2000" b="0" spc="-1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000" b="0" spc="-2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Orthop</a:t>
            </a:r>
            <a:r>
              <a:rPr lang="en-US" sz="2000" b="0" spc="-2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sz="2000" b="0" spc="-3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Ther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0" spc="41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2014;44(8):579-586.</a:t>
            </a:r>
          </a:p>
          <a:p>
            <a:pPr marR="90678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endParaRPr lang="en-US" sz="2000" b="0" spc="5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35380" lv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Boissonnault W, </a:t>
            </a:r>
            <a:r>
              <a:rPr lang="en-US" sz="2000" b="0" spc="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Badke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MB, Powers J. Pursuit and implementation of hospital-based outpatient direct access to physical therapy services: An administrative case report. Phys </a:t>
            </a:r>
            <a:r>
              <a:rPr lang="en-US" sz="2000" b="0" spc="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Ther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2010;90:100-109</a:t>
            </a:r>
          </a:p>
          <a:p>
            <a:pPr marR="1135380" lv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endParaRPr lang="en-US" sz="2000" b="0" spc="5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35380" lv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Burley T, Thein-Brody L, Boissonnault W, Ross M. Development of a musculoskeletal competency examination for physical therapists. Phys </a:t>
            </a:r>
            <a:r>
              <a:rPr lang="en-US" sz="2000" b="0" spc="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Ther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2020;100(12):2254-2265.</a:t>
            </a:r>
          </a:p>
          <a:p>
            <a:pPr marL="342900" marR="1135380" lvl="0" indent="-34290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 panose="02020603050405020304" pitchFamily="18" charset="0"/>
              <a:buAutoNum type="arabicPeriod"/>
              <a:tabLst>
                <a:tab pos="520700" algn="l"/>
              </a:tabLst>
            </a:pP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FD20D-FDB9-A5A5-40BA-2DE50AF8A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290AB-3882-7415-68E4-C3E4D137C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D72669-80BA-399D-F3E3-D5B8A28B57D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797F5821-47E9-07FA-7EC0-88CC0F5D2B72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5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a3ba4395_0_47"/>
          <p:cNvSpPr txBox="1">
            <a:spLocks noGrp="1"/>
          </p:cNvSpPr>
          <p:nvPr>
            <p:ph type="title"/>
          </p:nvPr>
        </p:nvSpPr>
        <p:spPr>
          <a:xfrm>
            <a:off x="530897" y="321641"/>
            <a:ext cx="10515600" cy="1007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4952"/>
              </a:buClr>
              <a:buSzPts val="4400"/>
              <a:buFont typeface="Helvetica Neue Light"/>
              <a:buNone/>
            </a:pPr>
            <a:r>
              <a:rPr lang="en-US" b="1" dirty="0">
                <a:latin typeface="+mn-lt"/>
              </a:rPr>
              <a:t>References </a:t>
            </a:r>
            <a:endParaRPr b="1" dirty="0">
              <a:latin typeface="+mn-lt"/>
            </a:endParaRPr>
          </a:p>
        </p:txBody>
      </p:sp>
      <p:sp>
        <p:nvSpPr>
          <p:cNvPr id="157" name="Google Shape;157;g287a3ba4395_0_47"/>
          <p:cNvSpPr txBox="1">
            <a:spLocks noGrp="1"/>
          </p:cNvSpPr>
          <p:nvPr>
            <p:ph type="body" idx="1"/>
          </p:nvPr>
        </p:nvSpPr>
        <p:spPr>
          <a:xfrm>
            <a:off x="486507" y="1429305"/>
            <a:ext cx="11001197" cy="465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1135380" lv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Crowell MS, </a:t>
            </a:r>
            <a:r>
              <a:rPr lang="en-US" sz="2000" b="0" spc="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Dedekam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EA, Johnson MR et al. Diagnostic imaging in a direct-access sports physical therapy clinic: a 2-year retrospective practice analysis. The International Journal of Sports Physical Therapy. 2016;11(5):708-717.</a:t>
            </a:r>
          </a:p>
          <a:p>
            <a:pPr marR="1135380" lv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endParaRPr lang="en-US" sz="2000" b="0" spc="5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35380" lv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Crowell MS, Mason JS, </a:t>
            </a:r>
            <a:r>
              <a:rPr lang="en-US" sz="2000" b="0" spc="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McGinniss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JH. </a:t>
            </a:r>
            <a:r>
              <a:rPr lang="en-US" sz="2000" b="0" spc="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Muscoloskeletal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Imaging for Low Back Pain in Direct Access Physical Therapy Compared to Primary Care. An Observational Study. </a:t>
            </a:r>
            <a:r>
              <a:rPr lang="en-US" sz="2000" b="0" i="1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International Journal of Sports Physical Therapy. 2022;17(2):237-246.</a:t>
            </a:r>
          </a:p>
          <a:p>
            <a:pPr marR="1135380" lv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endParaRPr lang="en-US" sz="2000" b="0" spc="5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35380" lv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r>
              <a:rPr lang="fr-FR" sz="2000" b="0" spc="-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Keil</a:t>
            </a:r>
            <a:r>
              <a:rPr lang="fr-FR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fr-FR" sz="2000" b="0" spc="-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Baranyi</a:t>
            </a:r>
            <a:r>
              <a:rPr lang="fr-FR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fr-FR" sz="2000" b="0" spc="-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Metta</a:t>
            </a:r>
            <a:r>
              <a:rPr lang="fr-FR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S, et al. </a:t>
            </a:r>
            <a:r>
              <a:rPr lang="en-US" sz="2000" b="0" spc="-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Ordering diagnostic imaging by physical therapists. A 5-year retrospective practice analysis. Phys </a:t>
            </a:r>
            <a:r>
              <a:rPr lang="en-US" sz="2000" b="0" spc="-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Ther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0" spc="-4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2019;99(8):1020-1026. </a:t>
            </a:r>
          </a:p>
          <a:p>
            <a:pPr marR="1135380" lv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endParaRPr lang="en-US" sz="2000" b="0" spc="5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35380" lv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520700" algn="l"/>
              </a:tabLst>
            </a:pPr>
            <a:r>
              <a:rPr lang="fr-FR" sz="2000" b="0" spc="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Keil</a:t>
            </a:r>
            <a:r>
              <a:rPr lang="fr-FR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A, et al. Hazle CR, Mauer A, et al. 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Referral for imaging in physical therapist practice: Key recommendations for successful implementation. Phys </a:t>
            </a:r>
            <a:r>
              <a:rPr lang="en-US" sz="2000" b="0" spc="5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Ther</a:t>
            </a:r>
            <a:r>
              <a:rPr lang="en-US" sz="2000" b="0" spc="5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2021;101(3):</a:t>
            </a:r>
          </a:p>
          <a:p>
            <a:pPr marL="0" marR="0">
              <a:lnSpc>
                <a:spcPts val="125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3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FD20D-FDB9-A5A5-40BA-2DE50AF8A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290AB-3882-7415-68E4-C3E4D137C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AD72669-80BA-399D-F3E3-D5B8A28B57D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C3541A2-E258-4F69-6259-B8C614A5D76D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573DD-2E51-ADB1-0658-99C27382A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171575"/>
            <a:ext cx="4514850" cy="451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3D0E7-9EE1-B54F-0A16-17413B06B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74CB38BE-AF12-5239-D790-38D71F51A477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56CE6-CDB9-9A79-8B75-89CCACFEC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3BE1777B-5E6F-79D7-0350-F8DDD749224E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6075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347" y="503942"/>
            <a:ext cx="10195305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2014 Imaging Integration into Curriculum</a:t>
            </a:r>
            <a:endParaRPr sz="4100" b="1" spc="-5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1CAE2C4-243C-A7AB-0309-AC93C18C2223}"/>
              </a:ext>
            </a:extLst>
          </p:cNvPr>
          <p:cNvGraphicFramePr/>
          <p:nvPr/>
        </p:nvGraphicFramePr>
        <p:xfrm>
          <a:off x="455139" y="1238131"/>
          <a:ext cx="11281719" cy="5044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504DD4-5747-31FB-6CA4-D1C5EC7CE44D}"/>
              </a:ext>
            </a:extLst>
          </p:cNvPr>
          <p:cNvSpPr txBox="1">
            <a:spLocks/>
          </p:cNvSpPr>
          <p:nvPr/>
        </p:nvSpPr>
        <p:spPr>
          <a:xfrm>
            <a:off x="165014" y="1268083"/>
            <a:ext cx="10462108" cy="5589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Content: Imaging theory, clinical application/skills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estimated total contact hour: 23.7 hours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Range 2 hours (4 programs) -75 hours (1 program)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60.8% Classroom/Lecture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17.3% On-line Coursework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15.3% Laboratory 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Approximately 50% of contact hours-clinical guidelines for patient referral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4308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347" y="503942"/>
            <a:ext cx="10195305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+mn-lt"/>
              </a:rPr>
              <a:t>2023 Imaging Integration into Curriculum</a:t>
            </a:r>
            <a:endParaRPr sz="4100" b="1" spc="-5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589881"/>
            <a:ext cx="1892384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DB991-8F72-51E9-DBFB-55BB8247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19520"/>
            <a:ext cx="4800600" cy="638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9A6A5-16B7-6FF6-A898-1A23E90269E7}"/>
              </a:ext>
            </a:extLst>
          </p:cNvPr>
          <p:cNvSpPr txBox="1"/>
          <p:nvPr/>
        </p:nvSpPr>
        <p:spPr>
          <a:xfrm>
            <a:off x="998347" y="2071099"/>
            <a:ext cx="9653611" cy="325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Content: Imaging theory, clinical application/skills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estimated total contact hours: </a:t>
            </a:r>
          </a:p>
          <a:p>
            <a:pPr marL="1200150" lvl="2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 28 hours</a:t>
            </a:r>
          </a:p>
          <a:p>
            <a:pPr marL="1200150" lvl="2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 25.5 hours</a:t>
            </a:r>
          </a:p>
          <a:p>
            <a:pPr marL="1200150" lvl="2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Range 1 hour -296 hours </a:t>
            </a:r>
          </a:p>
        </p:txBody>
      </p:sp>
    </p:spTree>
    <p:extLst>
      <p:ext uri="{BB962C8B-B14F-4D97-AF65-F5344CB8AC3E}">
        <p14:creationId xmlns:p14="http://schemas.microsoft.com/office/powerpoint/2010/main" val="677170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636008" y="479938"/>
            <a:ext cx="298399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lang="en-US" sz="4000" b="1" spc="-5" dirty="0">
                <a:latin typeface="Corbel" panose="020B0503020204020204" pitchFamily="34" charset="0"/>
              </a:rPr>
              <a:t>Assumptions</a:t>
            </a:r>
            <a:endParaRPr sz="40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12648" y="1600199"/>
            <a:ext cx="10469880" cy="3952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Do not want to become a part of the over-utilization problem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3200" b="0" dirty="0">
              <a:effectLst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Do not want to 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become part of the i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nappropriate ordering problem: can lead to poorer outcomes including functional outcomes, mental health, work/social limitations, unnecessary invasive tests/procedures, increased costs. </a:t>
            </a:r>
            <a:endParaRPr lang="en-US" sz="3200" b="0" dirty="0">
              <a:effectLst/>
              <a:cs typeface="Arial" panose="020B0604020202020204" pitchFamily="34" charset="0"/>
            </a:endParaRPr>
          </a:p>
          <a:p>
            <a:br>
              <a:rPr lang="en-US" sz="3200" dirty="0"/>
            </a:b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57609" y="3797807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89" y="1783081"/>
                </a:moveTo>
                <a:lnTo>
                  <a:pt x="0" y="891540"/>
                </a:lnTo>
                <a:lnTo>
                  <a:pt x="834389" y="0"/>
                </a:lnTo>
                <a:lnTo>
                  <a:pt x="834389" y="1783081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0" y="1690876"/>
                </a:moveTo>
                <a:lnTo>
                  <a:pt x="0" y="0"/>
                </a:lnTo>
                <a:lnTo>
                  <a:pt x="1620011" y="0"/>
                </a:lnTo>
                <a:lnTo>
                  <a:pt x="0" y="1690876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7EC188-BD42-31D8-E1F3-840E920FC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90" y="6219520"/>
            <a:ext cx="4800600" cy="638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02C21E-84FB-693C-7C83-DF4D6CDF3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CC04FDB-5CB8-7B46-1C80-E8496131DB0E}"/>
              </a:ext>
            </a:extLst>
          </p:cNvPr>
          <p:cNvGraphicFramePr/>
          <p:nvPr/>
        </p:nvGraphicFramePr>
        <p:xfrm>
          <a:off x="152400" y="114300"/>
          <a:ext cx="118872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3A0232-209B-39A0-19DD-5A77AF20D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50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493776"/>
            <a:ext cx="10116312" cy="5605272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APTA Position on Diagnosis(</a:t>
            </a:r>
          </a:p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APTA Position on Diagnosis </a:t>
            </a:r>
          </a:p>
          <a:p>
            <a:pPr algn="ctr"/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(HOD P06‐12‐10‐09),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Diagnosis by Physical Therapists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states: “…….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indicated, Physical Therapists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 appropriate tests including but not limited to imaging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other studies, that are performed and interpreted by other health professionals. Physical therapists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also perform or interpret selected imaging or other studies……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 adopted RC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12-16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-resolved that APTA pursue practice authority for imaging referral in physical therapist practice. 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12-16-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resolved that APTA pursue practice authority for imaging referral in physical therapist practice. 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 P06‐12‐10‐09), </a:t>
            </a: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Diagnosis by Physical Therapists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states: “…….</a:t>
            </a:r>
            <a:r>
              <a:rPr lang="en-US" sz="2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indicated, Phys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34B31B92-F780-6830-2FAC-24C5BB0CEAC8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3A988-ECED-D538-E8B4-1B657F64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B31E3-86C9-82E6-FECE-4E051F263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21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BA14-4AD9-EC65-F305-B7897F32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758" y="5044766"/>
            <a:ext cx="9040483" cy="10437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CAPTE Evaluative Criteria: Standard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3A626-6BAB-4261-D113-09F63ED43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25" y="845502"/>
            <a:ext cx="10767550" cy="4705709"/>
          </a:xfrm>
        </p:spPr>
        <p:txBody>
          <a:bodyPr>
            <a:normAutofit/>
          </a:bodyPr>
          <a:lstStyle/>
          <a:p>
            <a:pPr algn="l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therapist professional curriculum includes content and learning experiences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biological, physical, behavioral and movement sciences necessary for entry level practice. Topics covered include anatomy, physiology, genetics, exercise science, biomechanics, kinesiology, neuroscience, pathology, pharmacology,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diagnostic imaging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histology, nutrition, and psychosocial aspects of health and disability.</a:t>
            </a:r>
          </a:p>
          <a:p>
            <a:pPr algn="ctr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**Diagnostic Imaging added 11/11/15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00174613-B5AE-DEE3-78F7-887F6BB5BE4D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A63D5-E775-4F5B-88A8-17270199B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6DA506-9BE0-47D7-3D7F-5BF4FC8ABB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D192AD4B-C039-549B-A366-6B64E1885698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0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BA14-4AD9-EC65-F305-B7897F32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94488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CAPTE Evaluative Criteria: Standard 7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3A626-6BAB-4261-D113-09F63ED43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7340"/>
            <a:ext cx="10972800" cy="3909060"/>
          </a:xfrm>
        </p:spPr>
        <p:txBody>
          <a:bodyPr/>
          <a:lstStyle/>
          <a:p>
            <a:pPr marL="0" indent="0" algn="l">
              <a:buNone/>
            </a:pP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curriculum includes content, learning experiences, and student testing and evaluation processes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designed to prepare students to achieve educational outcomes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required for initial practice in physical therapy and for lifelong learning necessary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functioning within an ever-changing health care environment.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6C5A0162-E27A-B53B-698B-3A210D0470C4}"/>
              </a:ext>
            </a:extLst>
          </p:cNvPr>
          <p:cNvSpPr/>
          <p:nvPr/>
        </p:nvSpPr>
        <p:spPr>
          <a:xfrm>
            <a:off x="0" y="0"/>
            <a:ext cx="1620520" cy="1691005"/>
          </a:xfrm>
          <a:custGeom>
            <a:avLst/>
            <a:gdLst/>
            <a:ahLst/>
            <a:cxnLst/>
            <a:rect l="l" t="t" r="r" b="b"/>
            <a:pathLst>
              <a:path w="1620520" h="1691005">
                <a:moveTo>
                  <a:pt x="1620012" y="0"/>
                </a:moveTo>
                <a:lnTo>
                  <a:pt x="0" y="0"/>
                </a:lnTo>
                <a:lnTo>
                  <a:pt x="0" y="1690877"/>
                </a:lnTo>
                <a:lnTo>
                  <a:pt x="1620012" y="0"/>
                </a:lnTo>
                <a:close/>
              </a:path>
            </a:pathLst>
          </a:custGeom>
          <a:solidFill>
            <a:srgbClr val="0083A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403B9-B4A8-C145-1138-9DE455FB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" y="6192819"/>
            <a:ext cx="4800600" cy="638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9D45B-65BB-E819-139B-84971F0E1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60" y="5759725"/>
            <a:ext cx="1892384" cy="1143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EF69E37C-7730-E04D-74C0-F3533FB6DA79}"/>
              </a:ext>
            </a:extLst>
          </p:cNvPr>
          <p:cNvSpPr/>
          <p:nvPr/>
        </p:nvSpPr>
        <p:spPr>
          <a:xfrm>
            <a:off x="11357609" y="3797808"/>
            <a:ext cx="834390" cy="1783080"/>
          </a:xfrm>
          <a:custGeom>
            <a:avLst/>
            <a:gdLst/>
            <a:ahLst/>
            <a:cxnLst/>
            <a:rect l="l" t="t" r="r" b="b"/>
            <a:pathLst>
              <a:path w="834390" h="1783079">
                <a:moveTo>
                  <a:pt x="834390" y="0"/>
                </a:moveTo>
                <a:lnTo>
                  <a:pt x="0" y="891540"/>
                </a:lnTo>
                <a:lnTo>
                  <a:pt x="834390" y="1783080"/>
                </a:lnTo>
                <a:lnTo>
                  <a:pt x="834390" y="0"/>
                </a:lnTo>
                <a:close/>
              </a:path>
            </a:pathLst>
          </a:custGeom>
          <a:solidFill>
            <a:srgbClr val="0054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865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2457</Words>
  <Application>Microsoft Office PowerPoint</Application>
  <PresentationFormat>Widescreen</PresentationFormat>
  <Paragraphs>387</Paragraphs>
  <Slides>49</Slides>
  <Notes>26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Corbel</vt:lpstr>
      <vt:lpstr>Helvetica Neue Light</vt:lpstr>
      <vt:lpstr>Times New Roman</vt:lpstr>
      <vt:lpstr>Wingdings 3</vt:lpstr>
      <vt:lpstr>1_Office Theme</vt:lpstr>
      <vt:lpstr>Office Theme</vt:lpstr>
      <vt:lpstr>PowerPoint Presentation</vt:lpstr>
      <vt:lpstr>PowerPoint Presentation</vt:lpstr>
      <vt:lpstr>Agenda</vt:lpstr>
      <vt:lpstr>Assumptions</vt:lpstr>
      <vt:lpstr>Assumptions</vt:lpstr>
      <vt:lpstr>PowerPoint Presentation</vt:lpstr>
      <vt:lpstr>PowerPoint Presentation</vt:lpstr>
      <vt:lpstr>CAPTE Evaluative Criteria: Standard 7</vt:lpstr>
      <vt:lpstr> CAPTE Evaluative Criteria: Standard 7</vt:lpstr>
      <vt:lpstr>PowerPoint Presentation</vt:lpstr>
      <vt:lpstr>FSBPT Model Practice Act 7th edition</vt:lpstr>
      <vt:lpstr>Practitioner Qualifications</vt:lpstr>
      <vt:lpstr>PowerPoint Presentation</vt:lpstr>
      <vt:lpstr>PowerPoint Presentation</vt:lpstr>
      <vt:lpstr>AOPT Education Manual</vt:lpstr>
      <vt:lpstr>APTA: White Paper</vt:lpstr>
      <vt:lpstr>PowerPoint Presentation</vt:lpstr>
      <vt:lpstr>Survey Methodology &amp; Responses</vt:lpstr>
      <vt:lpstr>Survey Methodology &amp; Responses</vt:lpstr>
      <vt:lpstr>Survey Methodology &amp; Responses</vt:lpstr>
      <vt:lpstr>Survey Methodology &amp; Data Analysis</vt:lpstr>
      <vt:lpstr>Results</vt:lpstr>
      <vt:lpstr>Distribution of Instructional Hours</vt:lpstr>
      <vt:lpstr>Imaging Emphasis in Curriculum</vt:lpstr>
      <vt:lpstr>Why Heavy MSK Emphasis in Curriculum?</vt:lpstr>
      <vt:lpstr>Why Heavy MSK Emphasis in Curriculum?</vt:lpstr>
      <vt:lpstr>2023 Content Area Contact Hours</vt:lpstr>
      <vt:lpstr>Assessing Student Competency</vt:lpstr>
      <vt:lpstr>Barriers to Including Imaging Content</vt:lpstr>
      <vt:lpstr>Improving Student Knowledge &amp; Competency</vt:lpstr>
      <vt:lpstr>Resources Utilized for Students</vt:lpstr>
      <vt:lpstr>Resources Utilized for Faculty</vt:lpstr>
      <vt:lpstr>Resources Utilized for Faculty</vt:lpstr>
      <vt:lpstr>Assessment for Student Competency</vt:lpstr>
      <vt:lpstr>Expectations, Assessment &amp; Competence</vt:lpstr>
      <vt:lpstr>Expectations, Assessment &amp; Competence</vt:lpstr>
      <vt:lpstr>Faculty Perception of Student Competence</vt:lpstr>
      <vt:lpstr>Additional Comparisons 2014 to 2023</vt:lpstr>
      <vt:lpstr>Challenges and Opportunities</vt:lpstr>
      <vt:lpstr>Opportunities</vt:lpstr>
      <vt:lpstr>Summary</vt:lpstr>
      <vt:lpstr>Acknowledgements</vt:lpstr>
      <vt:lpstr>Acknowledgements</vt:lpstr>
      <vt:lpstr>More Information</vt:lpstr>
      <vt:lpstr>References </vt:lpstr>
      <vt:lpstr>References </vt:lpstr>
      <vt:lpstr>PowerPoint Presentation</vt:lpstr>
      <vt:lpstr>2014 Imaging Integration into Curriculum</vt:lpstr>
      <vt:lpstr>2023 Imaging Integration into Curriculum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Methodology &amp; Responses</dc:title>
  <dc:creator>Hazle, Charles R.</dc:creator>
  <cp:lastModifiedBy>Bill Boissonnault</cp:lastModifiedBy>
  <cp:revision>16</cp:revision>
  <dcterms:created xsi:type="dcterms:W3CDTF">2023-12-10T13:43:39Z</dcterms:created>
  <dcterms:modified xsi:type="dcterms:W3CDTF">2023-12-18T22:11:18Z</dcterms:modified>
</cp:coreProperties>
</file>