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58" r:id="rId4"/>
    <p:sldId id="309" r:id="rId5"/>
    <p:sldId id="320" r:id="rId6"/>
    <p:sldId id="322" r:id="rId7"/>
    <p:sldId id="323" r:id="rId8"/>
    <p:sldId id="314" r:id="rId9"/>
    <p:sldId id="315" r:id="rId10"/>
    <p:sldId id="316" r:id="rId11"/>
    <p:sldId id="311" r:id="rId12"/>
    <p:sldId id="321" r:id="rId13"/>
    <p:sldId id="310" r:id="rId14"/>
    <p:sldId id="312" r:id="rId15"/>
    <p:sldId id="299" r:id="rId16"/>
    <p:sldId id="291" r:id="rId17"/>
    <p:sldId id="306" r:id="rId18"/>
    <p:sldId id="318" r:id="rId19"/>
    <p:sldId id="266" r:id="rId20"/>
    <p:sldId id="274" r:id="rId21"/>
    <p:sldId id="319" r:id="rId22"/>
    <p:sldId id="280"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f0fd63cf3679e03e" providerId="Windows Live"/>
      </p:ext>
    </p:extLst>
  </p:cmAuthor>
  <p:cmAuthor id="5" name="Matt Haberl" initials="MH" lastIdx="3" clrIdx="1">
    <p:extLst>
      <p:ext uri="{19B8F6BF-5375-455C-9EA6-DF929625EA0E}">
        <p15:presenceInfo xmlns:p15="http://schemas.microsoft.com/office/powerpoint/2012/main" userId="S::mhaberl@orthopt.org::e7db896a-77ed-4efc-aab6-367c9ee57d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E7A36C-09EE-443E-A540-53988D1FC7D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2272180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E7A36C-09EE-443E-A540-53988D1FC7D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662981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E7A36C-09EE-443E-A540-53988D1FC7D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416333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005581"/>
                </a:solidFill>
                <a:latin typeface="Calibri Light"/>
                <a:cs typeface="Calibri Light"/>
              </a:defRPr>
            </a:lvl1pPr>
          </a:lstStyle>
          <a:p>
            <a:endParaRPr/>
          </a:p>
        </p:txBody>
      </p:sp>
      <p:sp>
        <p:nvSpPr>
          <p:cNvPr id="3" name="Holder 3"/>
          <p:cNvSpPr>
            <a:spLocks noGrp="1"/>
          </p:cNvSpPr>
          <p:nvPr>
            <p:ph sz="half" idx="2"/>
          </p:nvPr>
        </p:nvSpPr>
        <p:spPr>
          <a:xfrm>
            <a:off x="916939" y="1749933"/>
            <a:ext cx="4608195" cy="3920490"/>
          </a:xfrm>
          <a:prstGeom prst="rect">
            <a:avLst/>
          </a:prstGeom>
        </p:spPr>
        <p:txBody>
          <a:bodyPr wrap="square" lIns="0" tIns="0" rIns="0" bIns="0">
            <a:spAutoFit/>
          </a:bodyPr>
          <a:lstStyle>
            <a:lvl1pPr>
              <a:defRPr sz="2600" b="0" i="0">
                <a:solidFill>
                  <a:srgbClr val="005581"/>
                </a:solidFill>
                <a:latin typeface="Calibri"/>
                <a:cs typeface="Calibri"/>
              </a:defRPr>
            </a:lvl1pPr>
          </a:lstStyle>
          <a:p>
            <a:endParaRPr/>
          </a:p>
        </p:txBody>
      </p:sp>
      <p:sp>
        <p:nvSpPr>
          <p:cNvPr id="4" name="Holder 4"/>
          <p:cNvSpPr>
            <a:spLocks noGrp="1"/>
          </p:cNvSpPr>
          <p:nvPr>
            <p:ph sz="half" idx="3"/>
          </p:nvPr>
        </p:nvSpPr>
        <p:spPr>
          <a:xfrm>
            <a:off x="6250940" y="1868805"/>
            <a:ext cx="4832984" cy="3888740"/>
          </a:xfrm>
          <a:prstGeom prst="rect">
            <a:avLst/>
          </a:prstGeom>
        </p:spPr>
        <p:txBody>
          <a:bodyPr wrap="square" lIns="0" tIns="0" rIns="0" bIns="0">
            <a:spAutoFit/>
          </a:bodyPr>
          <a:lstStyle>
            <a:lvl1pPr>
              <a:defRPr sz="2600" b="0" i="0">
                <a:solidFill>
                  <a:srgbClr val="00558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3765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E7A36C-09EE-443E-A540-53988D1FC7D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253591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E7A36C-09EE-443E-A540-53988D1FC7D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1471288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E7A36C-09EE-443E-A540-53988D1FC7D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94692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E7A36C-09EE-443E-A540-53988D1FC7D9}"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364699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E7A36C-09EE-443E-A540-53988D1FC7D9}"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217812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7A36C-09EE-443E-A540-53988D1FC7D9}"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2518140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7A36C-09EE-443E-A540-53988D1FC7D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211668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7A36C-09EE-443E-A540-53988D1FC7D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2889E-E4F5-4246-9D1E-F9D149F1EA53}" type="slidenum">
              <a:rPr lang="en-US" smtClean="0"/>
              <a:t>‹#›</a:t>
            </a:fld>
            <a:endParaRPr lang="en-US"/>
          </a:p>
        </p:txBody>
      </p:sp>
    </p:spTree>
    <p:extLst>
      <p:ext uri="{BB962C8B-B14F-4D97-AF65-F5344CB8AC3E}">
        <p14:creationId xmlns:p14="http://schemas.microsoft.com/office/powerpoint/2010/main" val="165299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7A36C-09EE-443E-A540-53988D1FC7D9}"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2889E-E4F5-4246-9D1E-F9D149F1EA53}" type="slidenum">
              <a:rPr lang="en-US" smtClean="0"/>
              <a:t>‹#›</a:t>
            </a:fld>
            <a:endParaRPr lang="en-US"/>
          </a:p>
        </p:txBody>
      </p:sp>
    </p:spTree>
    <p:extLst>
      <p:ext uri="{BB962C8B-B14F-4D97-AF65-F5344CB8AC3E}">
        <p14:creationId xmlns:p14="http://schemas.microsoft.com/office/powerpoint/2010/main" val="3776097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malloyma@arcadia.edu"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forms.office.com/r/ZdpkdQRRVh" TargetMode="External"/><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mailto:malloyma@arcadia.edu" TargetMode="External"/><Relationship Id="rId2" Type="http://schemas.openxmlformats.org/officeDocument/2006/relationships/hyperlink" Target="http://www.facebook.com/groups/741598362644243"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orthopt.org/content/special-interest-groups/residency-fellowship/orf-sig-program-spotlight/spotlight-program-faqs" TargetMode="Externa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forms.office.com/r/ZdpkdQRRVh"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orthopt.org/content/special-interest-groups/residency-fellowship/developing-accredited-program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5656" y="172224"/>
            <a:ext cx="11600687" cy="651356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75131" y="827531"/>
            <a:ext cx="11520170" cy="1517650"/>
          </a:xfrm>
          <a:prstGeom prst="rect">
            <a:avLst/>
          </a:prstGeom>
        </p:spPr>
        <p:txBody>
          <a:bodyPr vert="horz" wrap="square" lIns="0" tIns="0" rIns="0" bIns="0" rtlCol="0">
            <a:spAutoFit/>
          </a:bodyPr>
          <a:lstStyle/>
          <a:p>
            <a:pPr marL="2199640" marR="5080" indent="-2186940">
              <a:lnSpc>
                <a:spcPts val="5830"/>
              </a:lnSpc>
            </a:pPr>
            <a:r>
              <a:rPr sz="5400" spc="-70"/>
              <a:t>Academy </a:t>
            </a:r>
            <a:r>
              <a:rPr sz="5400" spc="-20"/>
              <a:t>of </a:t>
            </a:r>
            <a:r>
              <a:rPr sz="5400" spc="-45"/>
              <a:t>Orthopaedic </a:t>
            </a:r>
            <a:r>
              <a:rPr sz="5400" spc="-65"/>
              <a:t>Physical</a:t>
            </a:r>
            <a:r>
              <a:rPr sz="5400" spc="-254"/>
              <a:t> </a:t>
            </a:r>
            <a:r>
              <a:rPr sz="5400" spc="-65"/>
              <a:t>Therapy:  </a:t>
            </a:r>
            <a:r>
              <a:rPr sz="5400" spc="-35"/>
              <a:t>ORF-SIG </a:t>
            </a:r>
            <a:r>
              <a:rPr sz="5400" spc="-55"/>
              <a:t>Member</a:t>
            </a:r>
            <a:r>
              <a:rPr sz="5400" spc="-260"/>
              <a:t> </a:t>
            </a:r>
            <a:r>
              <a:rPr sz="5400" spc="-45"/>
              <a:t>Meeting</a:t>
            </a:r>
            <a:endParaRPr sz="5400"/>
          </a:p>
        </p:txBody>
      </p:sp>
      <p:sp>
        <p:nvSpPr>
          <p:cNvPr id="4" name="object 4"/>
          <p:cNvSpPr/>
          <p:nvPr/>
        </p:nvSpPr>
        <p:spPr>
          <a:xfrm>
            <a:off x="4899659" y="2388107"/>
            <a:ext cx="2392679" cy="238658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690166" y="4854143"/>
            <a:ext cx="7268209" cy="2038350"/>
          </a:xfrm>
          <a:prstGeom prst="rect">
            <a:avLst/>
          </a:prstGeom>
        </p:spPr>
        <p:txBody>
          <a:bodyPr vert="horz" wrap="square" lIns="0" tIns="0" rIns="0" bIns="0" rtlCol="0">
            <a:spAutoFit/>
          </a:bodyPr>
          <a:lstStyle/>
          <a:p>
            <a:pPr marR="564515" algn="ctr">
              <a:lnSpc>
                <a:spcPct val="100000"/>
              </a:lnSpc>
            </a:pPr>
            <a:r>
              <a:rPr sz="2400" spc="-5" dirty="0">
                <a:solidFill>
                  <a:srgbClr val="005581"/>
                </a:solidFill>
                <a:latin typeface="Calibri"/>
                <a:cs typeface="Calibri"/>
              </a:rPr>
              <a:t>Become </a:t>
            </a:r>
            <a:r>
              <a:rPr sz="2400" dirty="0">
                <a:solidFill>
                  <a:srgbClr val="005581"/>
                </a:solidFill>
                <a:latin typeface="Calibri"/>
                <a:cs typeface="Calibri"/>
              </a:rPr>
              <a:t>a</a:t>
            </a:r>
            <a:r>
              <a:rPr sz="2400" spc="-114" dirty="0">
                <a:solidFill>
                  <a:srgbClr val="005581"/>
                </a:solidFill>
                <a:latin typeface="Calibri"/>
                <a:cs typeface="Calibri"/>
              </a:rPr>
              <a:t> </a:t>
            </a:r>
            <a:r>
              <a:rPr sz="2400" dirty="0">
                <a:solidFill>
                  <a:srgbClr val="005581"/>
                </a:solidFill>
                <a:latin typeface="Calibri"/>
                <a:cs typeface="Calibri"/>
              </a:rPr>
              <a:t>Member!</a:t>
            </a:r>
            <a:endParaRPr sz="2400" dirty="0">
              <a:latin typeface="Calibri"/>
              <a:cs typeface="Calibri"/>
            </a:endParaRPr>
          </a:p>
          <a:p>
            <a:pPr>
              <a:lnSpc>
                <a:spcPct val="100000"/>
              </a:lnSpc>
              <a:spcBef>
                <a:spcPts val="30"/>
              </a:spcBef>
            </a:pPr>
            <a:endParaRPr sz="1950" dirty="0">
              <a:latin typeface="Times New Roman"/>
              <a:cs typeface="Times New Roman"/>
            </a:endParaRPr>
          </a:p>
          <a:p>
            <a:pPr marL="12700" marR="5080" indent="1416685">
              <a:lnSpc>
                <a:spcPct val="105000"/>
              </a:lnSpc>
            </a:pPr>
            <a:r>
              <a:rPr sz="2800" b="1" spc="-5" dirty="0">
                <a:solidFill>
                  <a:srgbClr val="005581"/>
                </a:solidFill>
                <a:latin typeface="Calibri"/>
                <a:cs typeface="Calibri"/>
              </a:rPr>
              <a:t>A community of </a:t>
            </a:r>
            <a:r>
              <a:rPr sz="2800" b="1" spc="-15" dirty="0">
                <a:solidFill>
                  <a:srgbClr val="005581"/>
                </a:solidFill>
                <a:latin typeface="Calibri"/>
                <a:cs typeface="Calibri"/>
              </a:rPr>
              <a:t>excellence </a:t>
            </a:r>
            <a:r>
              <a:rPr sz="2800" b="1" spc="-10" dirty="0">
                <a:solidFill>
                  <a:srgbClr val="005581"/>
                </a:solidFill>
                <a:latin typeface="Calibri"/>
                <a:cs typeface="Calibri"/>
              </a:rPr>
              <a:t>in  </a:t>
            </a:r>
            <a:r>
              <a:rPr sz="2800" b="1" spc="-5" dirty="0" err="1">
                <a:solidFill>
                  <a:srgbClr val="005581"/>
                </a:solidFill>
                <a:latin typeface="Calibri"/>
                <a:cs typeface="Calibri"/>
              </a:rPr>
              <a:t>Orthopaedic</a:t>
            </a:r>
            <a:r>
              <a:rPr sz="2800" b="1" spc="-5" dirty="0">
                <a:solidFill>
                  <a:srgbClr val="005581"/>
                </a:solidFill>
                <a:latin typeface="Calibri"/>
                <a:cs typeface="Calibri"/>
              </a:rPr>
              <a:t> </a:t>
            </a:r>
            <a:r>
              <a:rPr sz="2800" b="1" spc="-10" dirty="0">
                <a:solidFill>
                  <a:srgbClr val="005581"/>
                </a:solidFill>
                <a:latin typeface="Calibri"/>
                <a:cs typeface="Calibri"/>
              </a:rPr>
              <a:t>Residency and Fellowship</a:t>
            </a:r>
            <a:r>
              <a:rPr sz="2800" b="1" spc="45" dirty="0">
                <a:solidFill>
                  <a:srgbClr val="005581"/>
                </a:solidFill>
                <a:latin typeface="Calibri"/>
                <a:cs typeface="Calibri"/>
              </a:rPr>
              <a:t> </a:t>
            </a:r>
            <a:r>
              <a:rPr sz="2800" b="1" spc="-15" dirty="0">
                <a:solidFill>
                  <a:srgbClr val="005581"/>
                </a:solidFill>
                <a:latin typeface="Calibri"/>
                <a:cs typeface="Calibri"/>
              </a:rPr>
              <a:t>Education</a:t>
            </a:r>
            <a:endParaRPr sz="2800" dirty="0">
              <a:latin typeface="Calibri"/>
              <a:cs typeface="Calibri"/>
            </a:endParaRPr>
          </a:p>
          <a:p>
            <a:pPr marR="448309" algn="ctr">
              <a:lnSpc>
                <a:spcPct val="100000"/>
              </a:lnSpc>
              <a:spcBef>
                <a:spcPts val="730"/>
              </a:spcBef>
            </a:pPr>
            <a:endParaRPr sz="2400" dirty="0">
              <a:latin typeface="Calibri"/>
              <a:cs typeface="Calibri"/>
            </a:endParaRPr>
          </a:p>
        </p:txBody>
      </p:sp>
    </p:spTree>
    <p:extLst>
      <p:ext uri="{BB962C8B-B14F-4D97-AF65-F5344CB8AC3E}">
        <p14:creationId xmlns:p14="http://schemas.microsoft.com/office/powerpoint/2010/main" val="3631541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D3E11A-BBA8-9972-88F5-1954A8DD5E7B}"/>
              </a:ext>
            </a:extLst>
          </p:cNvPr>
          <p:cNvPicPr>
            <a:picLocks noChangeAspect="1"/>
          </p:cNvPicPr>
          <p:nvPr/>
        </p:nvPicPr>
        <p:blipFill>
          <a:blip r:embed="rId2"/>
          <a:stretch>
            <a:fillRect/>
          </a:stretch>
        </p:blipFill>
        <p:spPr>
          <a:xfrm>
            <a:off x="838200" y="1696720"/>
            <a:ext cx="10870280" cy="3141051"/>
          </a:xfrm>
          <a:prstGeom prst="rect">
            <a:avLst/>
          </a:prstGeom>
        </p:spPr>
      </p:pic>
      <p:sp>
        <p:nvSpPr>
          <p:cNvPr id="6" name="TextBox 5">
            <a:extLst>
              <a:ext uri="{FF2B5EF4-FFF2-40B4-BE49-F238E27FC236}">
                <a16:creationId xmlns:a16="http://schemas.microsoft.com/office/drawing/2014/main" id="{02C943B3-8C9F-D2A7-1EC0-10C9AEC38D40}"/>
              </a:ext>
            </a:extLst>
          </p:cNvPr>
          <p:cNvSpPr txBox="1"/>
          <p:nvPr/>
        </p:nvSpPr>
        <p:spPr>
          <a:xfrm>
            <a:off x="9906000" y="392668"/>
            <a:ext cx="1386213" cy="369332"/>
          </a:xfrm>
          <a:prstGeom prst="rect">
            <a:avLst/>
          </a:prstGeom>
          <a:noFill/>
        </p:spPr>
        <p:txBody>
          <a:bodyPr wrap="none" rtlCol="0">
            <a:spAutoFit/>
          </a:bodyPr>
          <a:lstStyle/>
          <a:p>
            <a:r>
              <a:rPr lang="en-US" dirty="0"/>
              <a:t>Kirk to Cover</a:t>
            </a:r>
          </a:p>
        </p:txBody>
      </p:sp>
    </p:spTree>
    <p:extLst>
      <p:ext uri="{BB962C8B-B14F-4D97-AF65-F5344CB8AC3E}">
        <p14:creationId xmlns:p14="http://schemas.microsoft.com/office/powerpoint/2010/main" val="1142864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4E15-C18D-04DC-F921-F51E5932B079}"/>
              </a:ext>
            </a:extLst>
          </p:cNvPr>
          <p:cNvSpPr>
            <a:spLocks noGrp="1"/>
          </p:cNvSpPr>
          <p:nvPr>
            <p:ph type="title"/>
          </p:nvPr>
        </p:nvSpPr>
        <p:spPr/>
        <p:txBody>
          <a:bodyPr/>
          <a:lstStyle/>
          <a:p>
            <a:r>
              <a:rPr lang="en-US" dirty="0"/>
              <a:t>Education Resources</a:t>
            </a:r>
          </a:p>
        </p:txBody>
      </p:sp>
      <p:sp>
        <p:nvSpPr>
          <p:cNvPr id="3" name="Content Placeholder 2">
            <a:extLst>
              <a:ext uri="{FF2B5EF4-FFF2-40B4-BE49-F238E27FC236}">
                <a16:creationId xmlns:a16="http://schemas.microsoft.com/office/drawing/2014/main" id="{F7E5C849-111B-9639-77DD-4E11E8393125}"/>
              </a:ext>
            </a:extLst>
          </p:cNvPr>
          <p:cNvSpPr>
            <a:spLocks noGrp="1"/>
          </p:cNvSpPr>
          <p:nvPr>
            <p:ph sz="half" idx="2"/>
          </p:nvPr>
        </p:nvSpPr>
        <p:spPr>
          <a:xfrm>
            <a:off x="723899" y="3614057"/>
            <a:ext cx="4608195" cy="848437"/>
          </a:xfrm>
        </p:spPr>
        <p:txBody>
          <a:bodyPr/>
          <a:lstStyle/>
          <a:p>
            <a:r>
              <a:rPr lang="en-US" dirty="0"/>
              <a:t>Current Concepts</a:t>
            </a:r>
          </a:p>
          <a:p>
            <a:endParaRPr lang="en-US" dirty="0"/>
          </a:p>
        </p:txBody>
      </p:sp>
      <p:pic>
        <p:nvPicPr>
          <p:cNvPr id="6" name="Content Placeholder 5">
            <a:extLst>
              <a:ext uri="{FF2B5EF4-FFF2-40B4-BE49-F238E27FC236}">
                <a16:creationId xmlns:a16="http://schemas.microsoft.com/office/drawing/2014/main" id="{7647D56C-9EF3-1903-BD9B-0B9119ACC394}"/>
              </a:ext>
            </a:extLst>
          </p:cNvPr>
          <p:cNvPicPr>
            <a:picLocks noGrp="1" noChangeAspect="1"/>
          </p:cNvPicPr>
          <p:nvPr>
            <p:ph sz="half" idx="3"/>
          </p:nvPr>
        </p:nvPicPr>
        <p:blipFill>
          <a:blip r:embed="rId2"/>
          <a:stretch>
            <a:fillRect/>
          </a:stretch>
        </p:blipFill>
        <p:spPr>
          <a:xfrm>
            <a:off x="2567732" y="3945619"/>
            <a:ext cx="8453534" cy="2547256"/>
          </a:xfrm>
          <a:prstGeom prst="rect">
            <a:avLst/>
          </a:prstGeom>
        </p:spPr>
      </p:pic>
      <p:pic>
        <p:nvPicPr>
          <p:cNvPr id="8" name="Picture 7">
            <a:extLst>
              <a:ext uri="{FF2B5EF4-FFF2-40B4-BE49-F238E27FC236}">
                <a16:creationId xmlns:a16="http://schemas.microsoft.com/office/drawing/2014/main" id="{D6644F41-12F6-FD3F-318A-C5A397C47627}"/>
              </a:ext>
            </a:extLst>
          </p:cNvPr>
          <p:cNvPicPr>
            <a:picLocks noChangeAspect="1"/>
          </p:cNvPicPr>
          <p:nvPr/>
        </p:nvPicPr>
        <p:blipFill>
          <a:blip r:embed="rId3"/>
          <a:stretch>
            <a:fillRect/>
          </a:stretch>
        </p:blipFill>
        <p:spPr>
          <a:xfrm>
            <a:off x="723899" y="1589698"/>
            <a:ext cx="9094495" cy="1940292"/>
          </a:xfrm>
          <a:prstGeom prst="rect">
            <a:avLst/>
          </a:prstGeom>
        </p:spPr>
      </p:pic>
      <p:pic>
        <p:nvPicPr>
          <p:cNvPr id="4" name="Picture 3">
            <a:extLst>
              <a:ext uri="{FF2B5EF4-FFF2-40B4-BE49-F238E27FC236}">
                <a16:creationId xmlns:a16="http://schemas.microsoft.com/office/drawing/2014/main" id="{AE0B9071-92BF-F303-D27C-79809B815CB9}"/>
              </a:ext>
            </a:extLst>
          </p:cNvPr>
          <p:cNvPicPr>
            <a:picLocks noChangeAspect="1"/>
          </p:cNvPicPr>
          <p:nvPr/>
        </p:nvPicPr>
        <p:blipFill>
          <a:blip r:embed="rId4"/>
          <a:stretch>
            <a:fillRect/>
          </a:stretch>
        </p:blipFill>
        <p:spPr>
          <a:xfrm>
            <a:off x="10061756" y="257915"/>
            <a:ext cx="1688738" cy="493819"/>
          </a:xfrm>
          <a:prstGeom prst="rect">
            <a:avLst/>
          </a:prstGeom>
        </p:spPr>
      </p:pic>
    </p:spTree>
    <p:extLst>
      <p:ext uri="{BB962C8B-B14F-4D97-AF65-F5344CB8AC3E}">
        <p14:creationId xmlns:p14="http://schemas.microsoft.com/office/powerpoint/2010/main" val="654595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BF0FE8-5923-6D27-608C-6DC5EF3CE948}"/>
              </a:ext>
            </a:extLst>
          </p:cNvPr>
          <p:cNvPicPr>
            <a:picLocks noGrp="1" noChangeAspect="1"/>
          </p:cNvPicPr>
          <p:nvPr>
            <p:ph sz="half" idx="2"/>
          </p:nvPr>
        </p:nvPicPr>
        <p:blipFill>
          <a:blip r:embed="rId2"/>
          <a:stretch>
            <a:fillRect/>
          </a:stretch>
        </p:blipFill>
        <p:spPr>
          <a:xfrm>
            <a:off x="292648" y="3591644"/>
            <a:ext cx="5546810" cy="2971800"/>
          </a:xfrm>
          <a:prstGeom prst="rect">
            <a:avLst/>
          </a:prstGeom>
        </p:spPr>
      </p:pic>
      <p:sp>
        <p:nvSpPr>
          <p:cNvPr id="4" name="Content Placeholder 3">
            <a:extLst>
              <a:ext uri="{FF2B5EF4-FFF2-40B4-BE49-F238E27FC236}">
                <a16:creationId xmlns:a16="http://schemas.microsoft.com/office/drawing/2014/main" id="{9AE07069-D175-F008-D2B2-186C70AA8F29}"/>
              </a:ext>
            </a:extLst>
          </p:cNvPr>
          <p:cNvSpPr>
            <a:spLocks noGrp="1"/>
          </p:cNvSpPr>
          <p:nvPr>
            <p:ph sz="half" idx="3"/>
          </p:nvPr>
        </p:nvSpPr>
        <p:spPr>
          <a:xfrm>
            <a:off x="469814" y="377154"/>
            <a:ext cx="4832984" cy="3042371"/>
          </a:xfrm>
        </p:spPr>
        <p:txBody>
          <a:bodyPr/>
          <a:lstStyle/>
          <a:p>
            <a:r>
              <a:rPr lang="en-US" dirty="0"/>
              <a:t>Cost full CC = $330</a:t>
            </a:r>
          </a:p>
          <a:p>
            <a:r>
              <a:rPr lang="en-US" dirty="0"/>
              <a:t>Lower Quadrant = $220</a:t>
            </a:r>
          </a:p>
          <a:p>
            <a:r>
              <a:rPr lang="en-US" dirty="0"/>
              <a:t>Upper Quadrant = $245</a:t>
            </a:r>
          </a:p>
          <a:p>
            <a:r>
              <a:rPr lang="en-US" dirty="0"/>
              <a:t>Number of additional courses</a:t>
            </a:r>
          </a:p>
          <a:p>
            <a:pPr lvl="1"/>
            <a:r>
              <a:rPr lang="en-US" dirty="0"/>
              <a:t>Varying costs: Free, $55, $100, $245</a:t>
            </a:r>
          </a:p>
          <a:p>
            <a:endParaRPr lang="en-US" dirty="0"/>
          </a:p>
        </p:txBody>
      </p:sp>
      <p:pic>
        <p:nvPicPr>
          <p:cNvPr id="8" name="Picture 7">
            <a:extLst>
              <a:ext uri="{FF2B5EF4-FFF2-40B4-BE49-F238E27FC236}">
                <a16:creationId xmlns:a16="http://schemas.microsoft.com/office/drawing/2014/main" id="{A19B83F4-D30F-0ABF-4A6D-C60A41DB9C46}"/>
              </a:ext>
            </a:extLst>
          </p:cNvPr>
          <p:cNvPicPr>
            <a:picLocks noChangeAspect="1"/>
          </p:cNvPicPr>
          <p:nvPr/>
        </p:nvPicPr>
        <p:blipFill>
          <a:blip r:embed="rId3"/>
          <a:stretch>
            <a:fillRect/>
          </a:stretch>
        </p:blipFill>
        <p:spPr>
          <a:xfrm>
            <a:off x="6544425" y="377154"/>
            <a:ext cx="5546810" cy="5140946"/>
          </a:xfrm>
          <a:prstGeom prst="rect">
            <a:avLst/>
          </a:prstGeom>
        </p:spPr>
      </p:pic>
      <p:sp>
        <p:nvSpPr>
          <p:cNvPr id="9" name="TextBox 8">
            <a:extLst>
              <a:ext uri="{FF2B5EF4-FFF2-40B4-BE49-F238E27FC236}">
                <a16:creationId xmlns:a16="http://schemas.microsoft.com/office/drawing/2014/main" id="{02A3D377-6F2B-BA0C-5DD2-9ED0E7A16291}"/>
              </a:ext>
            </a:extLst>
          </p:cNvPr>
          <p:cNvSpPr txBox="1"/>
          <p:nvPr/>
        </p:nvSpPr>
        <p:spPr>
          <a:xfrm>
            <a:off x="10210800" y="0"/>
            <a:ext cx="1603901" cy="369332"/>
          </a:xfrm>
          <a:prstGeom prst="rect">
            <a:avLst/>
          </a:prstGeom>
          <a:noFill/>
        </p:spPr>
        <p:txBody>
          <a:bodyPr wrap="none" rtlCol="0">
            <a:spAutoFit/>
          </a:bodyPr>
          <a:lstStyle/>
          <a:p>
            <a:r>
              <a:rPr lang="en-US" dirty="0"/>
              <a:t>Adam to cover </a:t>
            </a:r>
          </a:p>
        </p:txBody>
      </p:sp>
    </p:spTree>
    <p:extLst>
      <p:ext uri="{BB962C8B-B14F-4D97-AF65-F5344CB8AC3E}">
        <p14:creationId xmlns:p14="http://schemas.microsoft.com/office/powerpoint/2010/main" val="90942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7F43-1D08-2380-BC28-CC767C63F831}"/>
              </a:ext>
            </a:extLst>
          </p:cNvPr>
          <p:cNvSpPr>
            <a:spLocks noGrp="1"/>
          </p:cNvSpPr>
          <p:nvPr>
            <p:ph type="title"/>
          </p:nvPr>
        </p:nvSpPr>
        <p:spPr/>
        <p:txBody>
          <a:bodyPr/>
          <a:lstStyle/>
          <a:p>
            <a:r>
              <a:rPr lang="en-US" dirty="0"/>
              <a:t>YouTube Education – Podcasts, CPG overviews - Adam</a:t>
            </a:r>
          </a:p>
        </p:txBody>
      </p:sp>
      <p:pic>
        <p:nvPicPr>
          <p:cNvPr id="6" name="Content Placeholder 5">
            <a:extLst>
              <a:ext uri="{FF2B5EF4-FFF2-40B4-BE49-F238E27FC236}">
                <a16:creationId xmlns:a16="http://schemas.microsoft.com/office/drawing/2014/main" id="{34105F73-9C88-35A2-9901-E01640A56089}"/>
              </a:ext>
            </a:extLst>
          </p:cNvPr>
          <p:cNvPicPr>
            <a:picLocks noGrp="1" noChangeAspect="1"/>
          </p:cNvPicPr>
          <p:nvPr>
            <p:ph sz="half" idx="2"/>
          </p:nvPr>
        </p:nvPicPr>
        <p:blipFill>
          <a:blip r:embed="rId2"/>
          <a:stretch>
            <a:fillRect/>
          </a:stretch>
        </p:blipFill>
        <p:spPr>
          <a:xfrm>
            <a:off x="917575" y="1603801"/>
            <a:ext cx="10258425" cy="4895642"/>
          </a:xfrm>
          <a:prstGeom prst="rect">
            <a:avLst/>
          </a:prstGeom>
        </p:spPr>
      </p:pic>
      <p:pic>
        <p:nvPicPr>
          <p:cNvPr id="3" name="Picture 2">
            <a:extLst>
              <a:ext uri="{FF2B5EF4-FFF2-40B4-BE49-F238E27FC236}">
                <a16:creationId xmlns:a16="http://schemas.microsoft.com/office/drawing/2014/main" id="{46FB1F25-56AD-2D37-1847-CB1E8F0B2092}"/>
              </a:ext>
            </a:extLst>
          </p:cNvPr>
          <p:cNvPicPr>
            <a:picLocks noChangeAspect="1"/>
          </p:cNvPicPr>
          <p:nvPr/>
        </p:nvPicPr>
        <p:blipFill>
          <a:blip r:embed="rId3"/>
          <a:stretch>
            <a:fillRect/>
          </a:stretch>
        </p:blipFill>
        <p:spPr>
          <a:xfrm>
            <a:off x="10214156" y="111647"/>
            <a:ext cx="1688738" cy="493819"/>
          </a:xfrm>
          <a:prstGeom prst="rect">
            <a:avLst/>
          </a:prstGeom>
        </p:spPr>
      </p:pic>
    </p:spTree>
    <p:extLst>
      <p:ext uri="{BB962C8B-B14F-4D97-AF65-F5344CB8AC3E}">
        <p14:creationId xmlns:p14="http://schemas.microsoft.com/office/powerpoint/2010/main" val="532763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A4D4C-082F-FFCD-87A5-73189BA060B2}"/>
              </a:ext>
            </a:extLst>
          </p:cNvPr>
          <p:cNvSpPr>
            <a:spLocks noGrp="1"/>
          </p:cNvSpPr>
          <p:nvPr>
            <p:ph sz="half" idx="2"/>
          </p:nvPr>
        </p:nvSpPr>
        <p:spPr>
          <a:xfrm>
            <a:off x="342092" y="4008861"/>
            <a:ext cx="9838228" cy="2056973"/>
          </a:xfrm>
        </p:spPr>
        <p:txBody>
          <a:bodyPr/>
          <a:lstStyle/>
          <a:p>
            <a:r>
              <a:rPr lang="en-US" dirty="0"/>
              <a:t>The goal of TTTBC is to provide resources including 1:1 mentoring for developing novice teachers. </a:t>
            </a:r>
          </a:p>
          <a:p>
            <a:r>
              <a:rPr lang="en-US" dirty="0"/>
              <a:t>Offered Virtually Self Paced Fall semester 12 weeks 45-60 min modules</a:t>
            </a:r>
          </a:p>
          <a:p>
            <a:r>
              <a:rPr lang="en-US" dirty="0"/>
              <a:t>Residents/fellows undergoing teacher training with the goal of preparing a Case Study class to be delivered</a:t>
            </a:r>
          </a:p>
        </p:txBody>
      </p:sp>
      <p:sp>
        <p:nvSpPr>
          <p:cNvPr id="4" name="Content Placeholder 3">
            <a:extLst>
              <a:ext uri="{FF2B5EF4-FFF2-40B4-BE49-F238E27FC236}">
                <a16:creationId xmlns:a16="http://schemas.microsoft.com/office/drawing/2014/main" id="{CC8D4D4B-D4D8-73B1-7948-5ED6C7D15A17}"/>
              </a:ext>
            </a:extLst>
          </p:cNvPr>
          <p:cNvSpPr>
            <a:spLocks noGrp="1"/>
          </p:cNvSpPr>
          <p:nvPr>
            <p:ph sz="half" idx="3"/>
          </p:nvPr>
        </p:nvSpPr>
        <p:spPr>
          <a:xfrm>
            <a:off x="6918960" y="1879600"/>
            <a:ext cx="5160644" cy="1393427"/>
          </a:xfrm>
        </p:spPr>
        <p:txBody>
          <a:bodyPr/>
          <a:lstStyle/>
          <a:p>
            <a:r>
              <a:rPr lang="en-US" dirty="0"/>
              <a:t>Cost $250 PER PROGRAM</a:t>
            </a:r>
          </a:p>
          <a:p>
            <a:r>
              <a:rPr lang="en-US" dirty="0"/>
              <a:t>Contact:ledamcdaniel1@gmail.com</a:t>
            </a:r>
          </a:p>
        </p:txBody>
      </p:sp>
      <p:pic>
        <p:nvPicPr>
          <p:cNvPr id="6" name="Picture 5">
            <a:extLst>
              <a:ext uri="{FF2B5EF4-FFF2-40B4-BE49-F238E27FC236}">
                <a16:creationId xmlns:a16="http://schemas.microsoft.com/office/drawing/2014/main" id="{C5021693-AF94-571E-0432-0F80328B16A9}"/>
              </a:ext>
            </a:extLst>
          </p:cNvPr>
          <p:cNvPicPr>
            <a:picLocks noChangeAspect="1"/>
          </p:cNvPicPr>
          <p:nvPr/>
        </p:nvPicPr>
        <p:blipFill>
          <a:blip r:embed="rId2"/>
          <a:stretch>
            <a:fillRect/>
          </a:stretch>
        </p:blipFill>
        <p:spPr>
          <a:xfrm>
            <a:off x="342092" y="257714"/>
            <a:ext cx="6712295" cy="3721291"/>
          </a:xfrm>
          <a:prstGeom prst="rect">
            <a:avLst/>
          </a:prstGeom>
        </p:spPr>
      </p:pic>
      <p:sp>
        <p:nvSpPr>
          <p:cNvPr id="7" name="TextBox 6">
            <a:extLst>
              <a:ext uri="{FF2B5EF4-FFF2-40B4-BE49-F238E27FC236}">
                <a16:creationId xmlns:a16="http://schemas.microsoft.com/office/drawing/2014/main" id="{55DDD0E3-0CFD-C048-AE73-03178D7DF86A}"/>
              </a:ext>
            </a:extLst>
          </p:cNvPr>
          <p:cNvSpPr txBox="1"/>
          <p:nvPr/>
        </p:nvSpPr>
        <p:spPr>
          <a:xfrm>
            <a:off x="9427029" y="674914"/>
            <a:ext cx="1551002" cy="369332"/>
          </a:xfrm>
          <a:prstGeom prst="rect">
            <a:avLst/>
          </a:prstGeom>
          <a:noFill/>
        </p:spPr>
        <p:txBody>
          <a:bodyPr wrap="none" rtlCol="0">
            <a:spAutoFit/>
          </a:bodyPr>
          <a:lstStyle/>
          <a:p>
            <a:r>
              <a:rPr lang="en-US" dirty="0"/>
              <a:t>Adam to cover</a:t>
            </a:r>
          </a:p>
        </p:txBody>
      </p:sp>
    </p:spTree>
    <p:extLst>
      <p:ext uri="{BB962C8B-B14F-4D97-AF65-F5344CB8AC3E}">
        <p14:creationId xmlns:p14="http://schemas.microsoft.com/office/powerpoint/2010/main" val="3092944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7E0AF-AF7E-D623-C374-A065983A2039}"/>
              </a:ext>
            </a:extLst>
          </p:cNvPr>
          <p:cNvSpPr>
            <a:spLocks noGrp="1"/>
          </p:cNvSpPr>
          <p:nvPr>
            <p:ph type="title"/>
          </p:nvPr>
        </p:nvSpPr>
        <p:spPr/>
        <p:txBody>
          <a:bodyPr/>
          <a:lstStyle/>
          <a:p>
            <a:pPr lvl="1"/>
            <a:r>
              <a:rPr lang="en-US" sz="3600" dirty="0"/>
              <a:t>Education committee   </a:t>
            </a:r>
            <a:br>
              <a:rPr lang="en-US" dirty="0"/>
            </a:br>
            <a:endParaRPr lang="en-US" b="1" dirty="0"/>
          </a:p>
        </p:txBody>
      </p:sp>
      <p:sp>
        <p:nvSpPr>
          <p:cNvPr id="3" name="Content Placeholder 2">
            <a:extLst>
              <a:ext uri="{FF2B5EF4-FFF2-40B4-BE49-F238E27FC236}">
                <a16:creationId xmlns:a16="http://schemas.microsoft.com/office/drawing/2014/main" id="{ECB73EA4-1A44-6314-12AC-8BBB159E5084}"/>
              </a:ext>
            </a:extLst>
          </p:cNvPr>
          <p:cNvSpPr>
            <a:spLocks noGrp="1"/>
          </p:cNvSpPr>
          <p:nvPr>
            <p:ph idx="1"/>
          </p:nvPr>
        </p:nvSpPr>
        <p:spPr/>
        <p:txBody>
          <a:bodyPr>
            <a:normAutofit/>
          </a:bodyPr>
          <a:lstStyle/>
          <a:p>
            <a:r>
              <a:rPr lang="en-US" dirty="0"/>
              <a:t>Test questions available – would like to have a working doc to share with program directors will be a focus of the education committee to build a larger pool of OCS style exam questions</a:t>
            </a:r>
          </a:p>
          <a:p>
            <a:pPr lvl="1"/>
            <a:r>
              <a:rPr lang="en-US" dirty="0"/>
              <a:t>Email Molly Malloy </a:t>
            </a:r>
            <a:r>
              <a:rPr lang="en-US" dirty="0">
                <a:hlinkClick r:id="rId2"/>
              </a:rPr>
              <a:t>malloyma@arcadia.edu</a:t>
            </a:r>
            <a:r>
              <a:rPr lang="en-US" dirty="0"/>
              <a:t> for access to exam</a:t>
            </a:r>
          </a:p>
          <a:p>
            <a:pPr marL="0" indent="0">
              <a:buNone/>
            </a:pPr>
            <a:endParaRPr lang="en-US" dirty="0"/>
          </a:p>
          <a:p>
            <a:r>
              <a:rPr lang="en-US" dirty="0"/>
              <a:t>Open Discussion - Other ideas or question what is needed to assist programs in success</a:t>
            </a:r>
          </a:p>
        </p:txBody>
      </p:sp>
      <p:pic>
        <p:nvPicPr>
          <p:cNvPr id="4" name="Picture 3">
            <a:extLst>
              <a:ext uri="{FF2B5EF4-FFF2-40B4-BE49-F238E27FC236}">
                <a16:creationId xmlns:a16="http://schemas.microsoft.com/office/drawing/2014/main" id="{B4034FE6-2B60-915B-4D97-17C03AF1DA6E}"/>
              </a:ext>
            </a:extLst>
          </p:cNvPr>
          <p:cNvPicPr>
            <a:picLocks noChangeAspect="1"/>
          </p:cNvPicPr>
          <p:nvPr/>
        </p:nvPicPr>
        <p:blipFill>
          <a:blip r:embed="rId3"/>
          <a:stretch>
            <a:fillRect/>
          </a:stretch>
        </p:blipFill>
        <p:spPr>
          <a:xfrm>
            <a:off x="6573520" y="6143777"/>
            <a:ext cx="5048756" cy="593348"/>
          </a:xfrm>
          <a:prstGeom prst="rect">
            <a:avLst/>
          </a:prstGeom>
        </p:spPr>
      </p:pic>
      <p:pic>
        <p:nvPicPr>
          <p:cNvPr id="5" name="Picture 4">
            <a:extLst>
              <a:ext uri="{FF2B5EF4-FFF2-40B4-BE49-F238E27FC236}">
                <a16:creationId xmlns:a16="http://schemas.microsoft.com/office/drawing/2014/main" id="{272ADF97-F8EB-18A3-DE8F-8F483B1902E0}"/>
              </a:ext>
            </a:extLst>
          </p:cNvPr>
          <p:cNvPicPr>
            <a:picLocks noChangeAspect="1"/>
          </p:cNvPicPr>
          <p:nvPr/>
        </p:nvPicPr>
        <p:blipFill>
          <a:blip r:embed="rId4"/>
          <a:stretch>
            <a:fillRect/>
          </a:stretch>
        </p:blipFill>
        <p:spPr>
          <a:xfrm>
            <a:off x="9933538" y="230188"/>
            <a:ext cx="1688738" cy="493819"/>
          </a:xfrm>
          <a:prstGeom prst="rect">
            <a:avLst/>
          </a:prstGeom>
        </p:spPr>
      </p:pic>
    </p:spTree>
    <p:extLst>
      <p:ext uri="{BB962C8B-B14F-4D97-AF65-F5344CB8AC3E}">
        <p14:creationId xmlns:p14="http://schemas.microsoft.com/office/powerpoint/2010/main" val="235309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9611" y="645156"/>
            <a:ext cx="10569121" cy="677108"/>
          </a:xfrm>
          <a:prstGeom prst="rect">
            <a:avLst/>
          </a:prstGeom>
        </p:spPr>
        <p:txBody>
          <a:bodyPr vert="horz" wrap="square" lIns="0" tIns="0" rIns="0" bIns="0" rtlCol="0">
            <a:spAutoFit/>
          </a:bodyPr>
          <a:lstStyle/>
          <a:p>
            <a:pPr marL="12700">
              <a:lnSpc>
                <a:spcPct val="100000"/>
              </a:lnSpc>
            </a:pPr>
            <a:r>
              <a:rPr b="1" spc="-50" dirty="0"/>
              <a:t>Research Committee</a:t>
            </a:r>
            <a:r>
              <a:rPr lang="en-US" b="1" spc="-50" dirty="0"/>
              <a:t> Updates</a:t>
            </a:r>
            <a:r>
              <a:rPr b="1" spc="-50" dirty="0"/>
              <a:t>:</a:t>
            </a:r>
            <a:endParaRPr b="1" spc="-20" dirty="0"/>
          </a:p>
        </p:txBody>
      </p:sp>
      <p:sp>
        <p:nvSpPr>
          <p:cNvPr id="3" name="object 3"/>
          <p:cNvSpPr txBox="1"/>
          <p:nvPr/>
        </p:nvSpPr>
        <p:spPr>
          <a:xfrm>
            <a:off x="1033268" y="1639927"/>
            <a:ext cx="10372090" cy="2916183"/>
          </a:xfrm>
          <a:prstGeom prst="rect">
            <a:avLst/>
          </a:prstGeom>
        </p:spPr>
        <p:txBody>
          <a:bodyPr vert="horz" wrap="square" lIns="0" tIns="0" rIns="0" bIns="0" rtlCol="0" anchor="t">
            <a:spAutoFit/>
          </a:bodyPr>
          <a:lstStyle/>
          <a:p>
            <a:pPr marL="241300" indent="-228600">
              <a:lnSpc>
                <a:spcPts val="2970"/>
              </a:lnSpc>
              <a:buFont typeface="Arial"/>
              <a:buChar char="•"/>
              <a:tabLst>
                <a:tab pos="241300" algn="l"/>
              </a:tabLst>
            </a:pPr>
            <a:r>
              <a:rPr lang="en-US" sz="2600" b="1" dirty="0">
                <a:solidFill>
                  <a:srgbClr val="004061"/>
                </a:solidFill>
                <a:latin typeface="Calibri"/>
                <a:cs typeface="Calibri"/>
              </a:rPr>
              <a:t>Physical Therapy Residency and Fellowship Graduate Survey</a:t>
            </a:r>
          </a:p>
          <a:p>
            <a:pPr marL="241300" indent="-228600">
              <a:lnSpc>
                <a:spcPts val="2970"/>
              </a:lnSpc>
              <a:buFont typeface="Arial"/>
              <a:buChar char="•"/>
              <a:tabLst>
                <a:tab pos="241300" algn="l"/>
              </a:tabLst>
            </a:pPr>
            <a:r>
              <a:rPr lang="en-US" sz="2600" b="1" dirty="0">
                <a:solidFill>
                  <a:srgbClr val="004061"/>
                </a:solidFill>
                <a:latin typeface="Calibri"/>
                <a:cs typeface="Calibri"/>
              </a:rPr>
              <a:t>Purpose: Identify the impact of residency and fellowship training on graduate’s careers</a:t>
            </a:r>
          </a:p>
          <a:p>
            <a:pPr marL="241300" indent="-228600">
              <a:lnSpc>
                <a:spcPts val="2970"/>
              </a:lnSpc>
              <a:buFont typeface="Arial"/>
              <a:buChar char="•"/>
              <a:tabLst>
                <a:tab pos="241300" algn="l"/>
              </a:tabLst>
            </a:pPr>
            <a:r>
              <a:rPr lang="en-US" sz="2600" b="1" dirty="0">
                <a:solidFill>
                  <a:srgbClr val="004061"/>
                </a:solidFill>
                <a:latin typeface="Calibri"/>
                <a:cs typeface="Calibri"/>
              </a:rPr>
              <a:t>How to utilize and get feedback for your program</a:t>
            </a:r>
          </a:p>
          <a:p>
            <a:pPr marL="12700">
              <a:lnSpc>
                <a:spcPts val="2970"/>
              </a:lnSpc>
              <a:tabLst>
                <a:tab pos="241300" algn="l"/>
              </a:tabLst>
            </a:pPr>
            <a:endParaRPr lang="en-US" sz="2600" b="1" dirty="0">
              <a:solidFill>
                <a:srgbClr val="004061"/>
              </a:solidFill>
              <a:latin typeface="Calibri"/>
              <a:cs typeface="Calibri"/>
            </a:endParaRPr>
          </a:p>
          <a:p>
            <a:pPr marL="12700">
              <a:lnSpc>
                <a:spcPts val="2970"/>
              </a:lnSpc>
              <a:tabLst>
                <a:tab pos="241300" algn="l"/>
              </a:tabLst>
            </a:pPr>
            <a:endParaRPr lang="en-US" sz="2200" b="1" spc="-5" dirty="0">
              <a:solidFill>
                <a:srgbClr val="004061"/>
              </a:solidFill>
              <a:latin typeface="Calibri"/>
              <a:cs typeface="Calibri"/>
            </a:endParaRPr>
          </a:p>
          <a:p>
            <a:pPr marL="469900" lvl="1">
              <a:spcBef>
                <a:spcPts val="2050"/>
              </a:spcBef>
              <a:tabLst>
                <a:tab pos="697865" algn="l"/>
                <a:tab pos="698500" algn="l"/>
              </a:tabLst>
            </a:pPr>
            <a:endParaRPr lang="en-US" sz="2200" b="1" spc="-5" dirty="0">
              <a:solidFill>
                <a:srgbClr val="004061"/>
              </a:solidFill>
              <a:latin typeface="Calibri"/>
              <a:cs typeface="Calibri"/>
            </a:endParaRPr>
          </a:p>
        </p:txBody>
      </p:sp>
      <p:pic>
        <p:nvPicPr>
          <p:cNvPr id="4" name="Picture 3">
            <a:extLst>
              <a:ext uri="{FF2B5EF4-FFF2-40B4-BE49-F238E27FC236}">
                <a16:creationId xmlns:a16="http://schemas.microsoft.com/office/drawing/2014/main" id="{4662109D-A01F-72A0-3609-8D462372C334}"/>
              </a:ext>
            </a:extLst>
          </p:cNvPr>
          <p:cNvPicPr>
            <a:picLocks noChangeAspect="1"/>
          </p:cNvPicPr>
          <p:nvPr/>
        </p:nvPicPr>
        <p:blipFill>
          <a:blip r:embed="rId2"/>
          <a:stretch>
            <a:fillRect/>
          </a:stretch>
        </p:blipFill>
        <p:spPr>
          <a:xfrm>
            <a:off x="7148661" y="3900716"/>
            <a:ext cx="2312127" cy="2312127"/>
          </a:xfrm>
          <a:prstGeom prst="rect">
            <a:avLst/>
          </a:prstGeom>
        </p:spPr>
      </p:pic>
      <p:sp>
        <p:nvSpPr>
          <p:cNvPr id="6" name="TextBox 5">
            <a:extLst>
              <a:ext uri="{FF2B5EF4-FFF2-40B4-BE49-F238E27FC236}">
                <a16:creationId xmlns:a16="http://schemas.microsoft.com/office/drawing/2014/main" id="{BBAF4E36-BA24-201C-3AB7-8E2212EEAB2B}"/>
              </a:ext>
            </a:extLst>
          </p:cNvPr>
          <p:cNvSpPr txBox="1"/>
          <p:nvPr/>
        </p:nvSpPr>
        <p:spPr>
          <a:xfrm>
            <a:off x="10481094" y="460490"/>
            <a:ext cx="1513043" cy="369332"/>
          </a:xfrm>
          <a:prstGeom prst="rect">
            <a:avLst/>
          </a:prstGeom>
          <a:noFill/>
        </p:spPr>
        <p:txBody>
          <a:bodyPr wrap="none" rtlCol="0">
            <a:spAutoFit/>
          </a:bodyPr>
          <a:lstStyle/>
          <a:p>
            <a:r>
              <a:rPr lang="en-US" dirty="0"/>
              <a:t>Steve to cover</a:t>
            </a:r>
          </a:p>
        </p:txBody>
      </p:sp>
    </p:spTree>
    <p:extLst>
      <p:ext uri="{BB962C8B-B14F-4D97-AF65-F5344CB8AC3E}">
        <p14:creationId xmlns:p14="http://schemas.microsoft.com/office/powerpoint/2010/main" val="3727430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C2EEF-CCFF-6F67-AD76-DA2840F6DA8C}"/>
              </a:ext>
            </a:extLst>
          </p:cNvPr>
          <p:cNvSpPr>
            <a:spLocks noGrp="1"/>
          </p:cNvSpPr>
          <p:nvPr>
            <p:ph type="title"/>
          </p:nvPr>
        </p:nvSpPr>
        <p:spPr/>
        <p:txBody>
          <a:bodyPr/>
          <a:lstStyle/>
          <a:p>
            <a:r>
              <a:rPr lang="en-US" dirty="0"/>
              <a:t>3</a:t>
            </a:r>
            <a:r>
              <a:rPr lang="en-US" baseline="30000" dirty="0"/>
              <a:t>rd</a:t>
            </a:r>
            <a:r>
              <a:rPr lang="en-US" dirty="0"/>
              <a:t> Annual Ortho Resident Platforms </a:t>
            </a:r>
          </a:p>
        </p:txBody>
      </p:sp>
      <p:sp>
        <p:nvSpPr>
          <p:cNvPr id="8" name="Content Placeholder 7">
            <a:extLst>
              <a:ext uri="{FF2B5EF4-FFF2-40B4-BE49-F238E27FC236}">
                <a16:creationId xmlns:a16="http://schemas.microsoft.com/office/drawing/2014/main" id="{3284318D-98C6-8ED0-56C8-C84C68327587}"/>
              </a:ext>
            </a:extLst>
          </p:cNvPr>
          <p:cNvSpPr>
            <a:spLocks noGrp="1"/>
          </p:cNvSpPr>
          <p:nvPr>
            <p:ph sz="half" idx="2"/>
          </p:nvPr>
        </p:nvSpPr>
        <p:spPr>
          <a:xfrm>
            <a:off x="916939" y="1749933"/>
            <a:ext cx="4608195" cy="4474045"/>
          </a:xfrm>
        </p:spPr>
        <p:txBody>
          <a:bodyPr/>
          <a:lstStyle/>
          <a:p>
            <a:pPr marL="0" indent="0">
              <a:buNone/>
            </a:pPr>
            <a:r>
              <a:rPr lang="en-US" dirty="0"/>
              <a:t>Saturday 2/14 from 2 - 3:30</a:t>
            </a:r>
          </a:p>
          <a:p>
            <a:r>
              <a:rPr lang="en-US" dirty="0"/>
              <a:t>8 presenters were selected out of the 48 submissions </a:t>
            </a:r>
          </a:p>
          <a:p>
            <a:r>
              <a:rPr lang="en-US" dirty="0"/>
              <a:t>Great job to all of the residents and mentors who assisted to get these projects submitted. We cannot wait to hear about all of your work!</a:t>
            </a:r>
          </a:p>
          <a:p>
            <a:r>
              <a:rPr lang="en-US" dirty="0"/>
              <a:t>Additional resources for writing abstracts</a:t>
            </a:r>
          </a:p>
          <a:p>
            <a:pPr marL="0" indent="0">
              <a:buNone/>
            </a:pPr>
            <a:endParaRPr lang="en-US" dirty="0"/>
          </a:p>
        </p:txBody>
      </p:sp>
      <p:pic>
        <p:nvPicPr>
          <p:cNvPr id="5" name="Picture 7">
            <a:extLst>
              <a:ext uri="{FF2B5EF4-FFF2-40B4-BE49-F238E27FC236}">
                <a16:creationId xmlns:a16="http://schemas.microsoft.com/office/drawing/2014/main" id="{CB4A94F9-CC95-46B4-F476-75F5A2FF6D4F}"/>
              </a:ext>
            </a:extLst>
          </p:cNvPr>
          <p:cNvPicPr>
            <a:picLocks noChangeAspect="1"/>
          </p:cNvPicPr>
          <p:nvPr/>
        </p:nvPicPr>
        <p:blipFill>
          <a:blip r:embed="rId2"/>
          <a:stretch>
            <a:fillRect/>
          </a:stretch>
        </p:blipFill>
        <p:spPr>
          <a:xfrm>
            <a:off x="6015509" y="1861388"/>
            <a:ext cx="5996529" cy="2192451"/>
          </a:xfrm>
          <a:prstGeom prst="rect">
            <a:avLst/>
          </a:prstGeom>
          <a:noFill/>
          <a:ln cap="flat">
            <a:noFill/>
          </a:ln>
        </p:spPr>
      </p:pic>
      <p:sp>
        <p:nvSpPr>
          <p:cNvPr id="10" name="TextBox 9">
            <a:extLst>
              <a:ext uri="{FF2B5EF4-FFF2-40B4-BE49-F238E27FC236}">
                <a16:creationId xmlns:a16="http://schemas.microsoft.com/office/drawing/2014/main" id="{CCBE2689-F0C0-0026-2303-04434A213091}"/>
              </a:ext>
            </a:extLst>
          </p:cNvPr>
          <p:cNvSpPr txBox="1"/>
          <p:nvPr/>
        </p:nvSpPr>
        <p:spPr>
          <a:xfrm>
            <a:off x="1117600" y="5900812"/>
            <a:ext cx="6096000" cy="646331"/>
          </a:xfrm>
          <a:prstGeom prst="rect">
            <a:avLst/>
          </a:prstGeom>
          <a:noFill/>
        </p:spPr>
        <p:txBody>
          <a:bodyPr wrap="square">
            <a:spAutoFit/>
          </a:bodyPr>
          <a:lstStyle/>
          <a:p>
            <a:r>
              <a:rPr lang="en-US" dirty="0"/>
              <a:t>https://www.orthopt.org/content/research/abstract-development-assistance</a:t>
            </a:r>
          </a:p>
        </p:txBody>
      </p:sp>
      <p:sp>
        <p:nvSpPr>
          <p:cNvPr id="3" name="TextBox 2">
            <a:extLst>
              <a:ext uri="{FF2B5EF4-FFF2-40B4-BE49-F238E27FC236}">
                <a16:creationId xmlns:a16="http://schemas.microsoft.com/office/drawing/2014/main" id="{5D85979E-96E8-726C-19C7-D33234F2B846}"/>
              </a:ext>
            </a:extLst>
          </p:cNvPr>
          <p:cNvSpPr txBox="1"/>
          <p:nvPr/>
        </p:nvSpPr>
        <p:spPr>
          <a:xfrm>
            <a:off x="10360324" y="305880"/>
            <a:ext cx="1513043" cy="369332"/>
          </a:xfrm>
          <a:prstGeom prst="rect">
            <a:avLst/>
          </a:prstGeom>
          <a:noFill/>
        </p:spPr>
        <p:txBody>
          <a:bodyPr wrap="none" rtlCol="0">
            <a:spAutoFit/>
          </a:bodyPr>
          <a:lstStyle/>
          <a:p>
            <a:r>
              <a:rPr lang="en-US" dirty="0"/>
              <a:t>Steve to cover</a:t>
            </a:r>
          </a:p>
        </p:txBody>
      </p:sp>
    </p:spTree>
    <p:extLst>
      <p:ext uri="{BB962C8B-B14F-4D97-AF65-F5344CB8AC3E}">
        <p14:creationId xmlns:p14="http://schemas.microsoft.com/office/powerpoint/2010/main" val="68111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FD6EC-5786-CB0E-C010-FFC0ADBE76BC}"/>
              </a:ext>
            </a:extLst>
          </p:cNvPr>
          <p:cNvSpPr>
            <a:spLocks noGrp="1"/>
          </p:cNvSpPr>
          <p:nvPr>
            <p:ph type="ctrTitle"/>
          </p:nvPr>
        </p:nvSpPr>
        <p:spPr>
          <a:xfrm>
            <a:off x="1529938" y="1965368"/>
            <a:ext cx="9144000" cy="915205"/>
          </a:xfrm>
        </p:spPr>
        <p:txBody>
          <a:bodyPr/>
          <a:lstStyle/>
          <a:p>
            <a:r>
              <a:rPr lang="en-US" dirty="0"/>
              <a:t>Ways to get involved</a:t>
            </a:r>
          </a:p>
        </p:txBody>
      </p:sp>
      <p:pic>
        <p:nvPicPr>
          <p:cNvPr id="4" name="Picture 3">
            <a:extLst>
              <a:ext uri="{FF2B5EF4-FFF2-40B4-BE49-F238E27FC236}">
                <a16:creationId xmlns:a16="http://schemas.microsoft.com/office/drawing/2014/main" id="{F3332EF8-9EA3-EBED-EB1D-990E9EC5102B}"/>
              </a:ext>
            </a:extLst>
          </p:cNvPr>
          <p:cNvPicPr>
            <a:picLocks noChangeAspect="1"/>
          </p:cNvPicPr>
          <p:nvPr/>
        </p:nvPicPr>
        <p:blipFill>
          <a:blip r:embed="rId2"/>
          <a:stretch>
            <a:fillRect/>
          </a:stretch>
        </p:blipFill>
        <p:spPr>
          <a:xfrm>
            <a:off x="1524000" y="627830"/>
            <a:ext cx="3694496" cy="1335140"/>
          </a:xfrm>
          <a:prstGeom prst="rect">
            <a:avLst/>
          </a:prstGeom>
        </p:spPr>
      </p:pic>
      <p:pic>
        <p:nvPicPr>
          <p:cNvPr id="10" name="Picture 9" descr="A qr code on a blue background&#10;&#10;AI-generated content may be incorrect.">
            <a:hlinkClick r:id="rId3"/>
            <a:extLst>
              <a:ext uri="{FF2B5EF4-FFF2-40B4-BE49-F238E27FC236}">
                <a16:creationId xmlns:a16="http://schemas.microsoft.com/office/drawing/2014/main" id="{E48A84A2-BAF0-B800-034A-D147BAD1E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92" y="2796638"/>
            <a:ext cx="3962215" cy="3962215"/>
          </a:xfrm>
          <a:prstGeom prst="rect">
            <a:avLst/>
          </a:prstGeom>
        </p:spPr>
      </p:pic>
    </p:spTree>
    <p:extLst>
      <p:ext uri="{BB962C8B-B14F-4D97-AF65-F5344CB8AC3E}">
        <p14:creationId xmlns:p14="http://schemas.microsoft.com/office/powerpoint/2010/main" val="2060274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623030"/>
            <a:ext cx="9598661" cy="677108"/>
          </a:xfrm>
          <a:prstGeom prst="rect">
            <a:avLst/>
          </a:prstGeom>
        </p:spPr>
        <p:txBody>
          <a:bodyPr vert="horz" wrap="square" lIns="0" tIns="0" rIns="0" bIns="0" rtlCol="0">
            <a:spAutoFit/>
          </a:bodyPr>
          <a:lstStyle/>
          <a:p>
            <a:pPr marL="12700">
              <a:lnSpc>
                <a:spcPct val="100000"/>
              </a:lnSpc>
            </a:pPr>
            <a:r>
              <a:rPr b="1" spc="-5" dirty="0"/>
              <a:t>Member </a:t>
            </a:r>
            <a:r>
              <a:rPr b="1" spc="-10" dirty="0"/>
              <a:t>Communication- </a:t>
            </a:r>
            <a:r>
              <a:rPr lang="en-US" b="1" spc="-30" dirty="0"/>
              <a:t> </a:t>
            </a:r>
            <a:endParaRPr b="1" dirty="0"/>
          </a:p>
        </p:txBody>
      </p:sp>
      <p:sp>
        <p:nvSpPr>
          <p:cNvPr id="3" name="object 3"/>
          <p:cNvSpPr txBox="1"/>
          <p:nvPr/>
        </p:nvSpPr>
        <p:spPr>
          <a:xfrm>
            <a:off x="1174606" y="2905544"/>
            <a:ext cx="4777105" cy="246221"/>
          </a:xfrm>
          <a:prstGeom prst="rect">
            <a:avLst/>
          </a:prstGeom>
        </p:spPr>
        <p:txBody>
          <a:bodyPr vert="horz" wrap="square" lIns="0" tIns="0" rIns="0" bIns="0" rtlCol="0">
            <a:spAutoFit/>
          </a:bodyPr>
          <a:lstStyle/>
          <a:p>
            <a:pPr marL="241300" indent="-228600">
              <a:lnSpc>
                <a:spcPct val="100000"/>
              </a:lnSpc>
              <a:buFont typeface="Arial"/>
              <a:buChar char="•"/>
              <a:tabLst>
                <a:tab pos="240665" algn="l"/>
                <a:tab pos="241300" algn="l"/>
              </a:tabLst>
            </a:pPr>
            <a:endParaRPr sz="1600" dirty="0">
              <a:latin typeface="Calibri"/>
              <a:cs typeface="Calibri"/>
            </a:endParaRPr>
          </a:p>
        </p:txBody>
      </p:sp>
      <p:sp>
        <p:nvSpPr>
          <p:cNvPr id="4" name="object 4"/>
          <p:cNvSpPr txBox="1"/>
          <p:nvPr/>
        </p:nvSpPr>
        <p:spPr>
          <a:xfrm>
            <a:off x="916940" y="1805304"/>
            <a:ext cx="5371718" cy="3447098"/>
          </a:xfrm>
          <a:prstGeom prst="rect">
            <a:avLst/>
          </a:prstGeom>
        </p:spPr>
        <p:txBody>
          <a:bodyPr vert="horz" wrap="square" lIns="0" tIns="0" rIns="0" bIns="0" rtlCol="0">
            <a:spAutoFit/>
          </a:bodyPr>
          <a:lstStyle/>
          <a:p>
            <a:pPr marL="241300" indent="-228600">
              <a:lnSpc>
                <a:spcPct val="100000"/>
              </a:lnSpc>
              <a:buFont typeface="Arial"/>
              <a:buChar char="•"/>
              <a:tabLst>
                <a:tab pos="241300" algn="l"/>
                <a:tab pos="5346065" algn="l"/>
              </a:tabLst>
            </a:pPr>
            <a:r>
              <a:rPr sz="2800" spc="-5" dirty="0">
                <a:solidFill>
                  <a:srgbClr val="005581"/>
                </a:solidFill>
                <a:latin typeface="Calibri"/>
                <a:cs typeface="Calibri"/>
              </a:rPr>
              <a:t>ORF- SIG</a:t>
            </a:r>
            <a:r>
              <a:rPr sz="2800" spc="30" dirty="0">
                <a:solidFill>
                  <a:srgbClr val="005581"/>
                </a:solidFill>
                <a:latin typeface="Calibri"/>
                <a:cs typeface="Calibri"/>
              </a:rPr>
              <a:t> </a:t>
            </a:r>
            <a:r>
              <a:rPr sz="2800" spc="-15" dirty="0">
                <a:solidFill>
                  <a:srgbClr val="005581"/>
                </a:solidFill>
                <a:latin typeface="Calibri"/>
                <a:cs typeface="Calibri"/>
              </a:rPr>
              <a:t>Facebook</a:t>
            </a:r>
            <a:r>
              <a:rPr sz="2800" spc="5" dirty="0">
                <a:solidFill>
                  <a:srgbClr val="005581"/>
                </a:solidFill>
                <a:latin typeface="Calibri"/>
                <a:cs typeface="Calibri"/>
              </a:rPr>
              <a:t> </a:t>
            </a:r>
            <a:r>
              <a:rPr sz="2800" spc="-15" dirty="0">
                <a:solidFill>
                  <a:srgbClr val="005581"/>
                </a:solidFill>
                <a:latin typeface="Calibri"/>
                <a:cs typeface="Calibri"/>
              </a:rPr>
              <a:t>Group</a:t>
            </a:r>
            <a:endParaRPr lang="en-US" sz="2800" spc="-15" dirty="0">
              <a:solidFill>
                <a:srgbClr val="005581"/>
              </a:solidFill>
              <a:latin typeface="Calibri"/>
              <a:cs typeface="Calibri"/>
            </a:endParaRPr>
          </a:p>
          <a:p>
            <a:pPr marL="241300" indent="-228600">
              <a:buFont typeface="Arial"/>
              <a:buChar char="•"/>
              <a:tabLst>
                <a:tab pos="241300" algn="l"/>
                <a:tab pos="5346065" algn="l"/>
              </a:tabLst>
            </a:pPr>
            <a:r>
              <a:rPr lang="en-US" sz="2800" spc="-15" dirty="0">
                <a:solidFill>
                  <a:srgbClr val="005581"/>
                </a:solidFill>
                <a:latin typeface="Calibri"/>
                <a:cs typeface="Calibri"/>
              </a:rPr>
              <a:t> </a:t>
            </a:r>
            <a:r>
              <a:rPr lang="en-US" sz="2800" spc="-10" dirty="0">
                <a:solidFill>
                  <a:srgbClr val="005581"/>
                </a:solidFill>
                <a:cs typeface="Calibri"/>
              </a:rPr>
              <a:t>https://</a:t>
            </a:r>
            <a:r>
              <a:rPr lang="en-US" sz="2800" spc="-10" dirty="0">
                <a:solidFill>
                  <a:srgbClr val="005581"/>
                </a:solidFill>
                <a:cs typeface="Calibri"/>
                <a:hlinkClick r:id="rId2"/>
              </a:rPr>
              <a:t>www.facebook.com/groups/741598362644243</a:t>
            </a:r>
            <a:endParaRPr lang="en-US" sz="2800" dirty="0">
              <a:cs typeface="Calibri"/>
            </a:endParaRPr>
          </a:p>
          <a:p>
            <a:pPr marL="241300" indent="-228600">
              <a:lnSpc>
                <a:spcPct val="100000"/>
              </a:lnSpc>
              <a:buFont typeface="Arial"/>
              <a:buChar char="•"/>
              <a:tabLst>
                <a:tab pos="241300" algn="l"/>
                <a:tab pos="5346065" algn="l"/>
              </a:tabLst>
            </a:pPr>
            <a:endParaRPr lang="en-US" sz="2800" spc="-15" dirty="0">
              <a:solidFill>
                <a:srgbClr val="005581"/>
              </a:solidFill>
              <a:latin typeface="Calibri"/>
              <a:cs typeface="Calibri"/>
            </a:endParaRPr>
          </a:p>
          <a:p>
            <a:pPr marL="241300" indent="-228600">
              <a:lnSpc>
                <a:spcPct val="100000"/>
              </a:lnSpc>
              <a:buFont typeface="Arial"/>
              <a:buChar char="•"/>
              <a:tabLst>
                <a:tab pos="241300" algn="l"/>
                <a:tab pos="5346065" algn="l"/>
              </a:tabLst>
            </a:pPr>
            <a:r>
              <a:rPr lang="en-US" sz="2800" spc="-15" dirty="0">
                <a:solidFill>
                  <a:srgbClr val="005581"/>
                </a:solidFill>
                <a:latin typeface="Calibri"/>
                <a:cs typeface="Calibri"/>
              </a:rPr>
              <a:t>New program mentoring available:</a:t>
            </a:r>
          </a:p>
          <a:p>
            <a:pPr marL="698500" lvl="1" indent="-228600">
              <a:buFont typeface="Arial"/>
              <a:buChar char="•"/>
              <a:tabLst>
                <a:tab pos="241300" algn="l"/>
                <a:tab pos="5346065" algn="l"/>
              </a:tabLst>
            </a:pPr>
            <a:r>
              <a:rPr lang="en-US" sz="2800" spc="-15" dirty="0">
                <a:solidFill>
                  <a:srgbClr val="005581"/>
                </a:solidFill>
                <a:latin typeface="Calibri"/>
                <a:cs typeface="Calibri"/>
              </a:rPr>
              <a:t>Contact </a:t>
            </a:r>
            <a:r>
              <a:rPr lang="en-US" sz="2800" spc="-15" dirty="0">
                <a:solidFill>
                  <a:srgbClr val="005581"/>
                </a:solidFill>
                <a:latin typeface="Calibri"/>
                <a:cs typeface="Calibri"/>
                <a:hlinkClick r:id="rId3"/>
              </a:rPr>
              <a:t>malloyma@arcadia.edu</a:t>
            </a:r>
            <a:r>
              <a:rPr lang="en-US" sz="2800" spc="-15" dirty="0">
                <a:solidFill>
                  <a:srgbClr val="005581"/>
                </a:solidFill>
                <a:latin typeface="Calibri"/>
                <a:cs typeface="Calibri"/>
              </a:rPr>
              <a:t> for assistance</a:t>
            </a:r>
            <a:r>
              <a:rPr sz="2800" spc="-15" dirty="0">
                <a:solidFill>
                  <a:srgbClr val="005581"/>
                </a:solidFill>
                <a:latin typeface="Calibri"/>
                <a:cs typeface="Calibri"/>
              </a:rPr>
              <a:t>	</a:t>
            </a:r>
            <a:endParaRPr sz="2800" dirty="0">
              <a:latin typeface="Calibri"/>
              <a:cs typeface="Calibri"/>
            </a:endParaRPr>
          </a:p>
        </p:txBody>
      </p:sp>
      <p:sp>
        <p:nvSpPr>
          <p:cNvPr id="7" name="object 7"/>
          <p:cNvSpPr/>
          <p:nvPr/>
        </p:nvSpPr>
        <p:spPr>
          <a:xfrm>
            <a:off x="6781800" y="1823231"/>
            <a:ext cx="4087367" cy="408736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0298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650" y="-660069"/>
            <a:ext cx="7174648" cy="5816977"/>
          </a:xfrm>
          <a:prstGeom prst="rect">
            <a:avLst/>
          </a:prstGeom>
        </p:spPr>
        <p:txBody>
          <a:bodyPr vert="horz" wrap="square" lIns="0" tIns="0" rIns="0" bIns="0" rtlCol="0">
            <a:spAutoFit/>
          </a:bodyPr>
          <a:lstStyle/>
          <a:p>
            <a:pPr marL="76200" marR="0">
              <a:spcBef>
                <a:spcPts val="0"/>
              </a:spcBef>
              <a:spcAft>
                <a:spcPts val="0"/>
              </a:spcAft>
            </a:pPr>
            <a:br>
              <a:rPr lang="en-US" spc="-114" dirty="0"/>
            </a:br>
            <a:r>
              <a:rPr lang="en-US" spc="-114" dirty="0"/>
              <a:t>Leadership team:</a:t>
            </a:r>
            <a:br>
              <a:rPr lang="en-US" spc="-114" dirty="0"/>
            </a:br>
            <a:r>
              <a:rPr lang="en-US" sz="1800" b="1" u="sng" dirty="0">
                <a:effectLst/>
                <a:latin typeface="Calibri" panose="020F0502020204030204" pitchFamily="34" charset="0"/>
                <a:ea typeface="Times New Roman" panose="02020603050405020304" pitchFamily="18" charset="0"/>
              </a:rPr>
              <a:t>SIG Members and Terms:</a:t>
            </a:r>
            <a:br>
              <a:rPr lang="en-US" sz="1800" dirty="0">
                <a:effectLst/>
                <a:latin typeface="Times New Roman" panose="02020603050405020304" pitchFamily="18" charset="0"/>
                <a:ea typeface="Times New Roman" panose="02020603050405020304" pitchFamily="18" charset="0"/>
              </a:rPr>
            </a:br>
            <a:r>
              <a:rPr lang="en-US" sz="1800" b="1" u="none" strike="noStrike" dirty="0">
                <a:effectLst/>
                <a:latin typeface="Calibri" panose="020F0502020204030204" pitchFamily="34"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r>
              <a:rPr lang="en-US" sz="1800" b="1" dirty="0">
                <a:effectLst/>
                <a:latin typeface="Calibri" panose="020F0502020204030204" pitchFamily="34" charset="0"/>
                <a:ea typeface="Times New Roman" panose="02020603050405020304" pitchFamily="18" charset="0"/>
              </a:rPr>
              <a:t>President:</a:t>
            </a:r>
            <a:br>
              <a:rPr lang="en-US" sz="1800" dirty="0">
                <a:effectLst/>
                <a:latin typeface="Times New Roman" panose="02020603050405020304" pitchFamily="18"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	Molly Malloy	</a:t>
            </a:r>
            <a:br>
              <a:rPr lang="en-US" sz="1800" dirty="0">
                <a:effectLst/>
                <a:latin typeface="Times New Roman" panose="02020603050405020304" pitchFamily="18" charset="0"/>
                <a:ea typeface="Times New Roman" panose="02020603050405020304" pitchFamily="18" charset="0"/>
              </a:rPr>
            </a:br>
            <a:r>
              <a:rPr lang="en-US" sz="1800" b="1" dirty="0">
                <a:effectLst/>
                <a:latin typeface="Calibri" panose="020F0502020204030204" pitchFamily="34"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r>
              <a:rPr lang="en-US" sz="1800" b="1" dirty="0">
                <a:effectLst/>
                <a:latin typeface="Calibri" panose="020F0502020204030204" pitchFamily="34" charset="0"/>
                <a:ea typeface="Times New Roman" panose="02020603050405020304" pitchFamily="18" charset="0"/>
              </a:rPr>
              <a:t>Vice President:</a:t>
            </a:r>
            <a:br>
              <a:rPr lang="en-US" sz="1800" dirty="0">
                <a:effectLst/>
                <a:latin typeface="Times New Roman" panose="02020603050405020304" pitchFamily="18" charset="0"/>
                <a:ea typeface="Times New Roman" panose="02020603050405020304" pitchFamily="18" charset="0"/>
              </a:rPr>
            </a:br>
            <a:r>
              <a:rPr lang="en-US" sz="1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Kirk Bentzen</a:t>
            </a:r>
            <a:br>
              <a:rPr lang="en-US" sz="1800" dirty="0">
                <a:effectLst/>
                <a:latin typeface="Times New Roman" panose="02020603050405020304" pitchFamily="18" charset="0"/>
                <a:ea typeface="Times New Roman" panose="02020603050405020304" pitchFamily="18" charset="0"/>
              </a:rPr>
            </a:br>
            <a:r>
              <a:rPr lang="en-US" sz="1800" b="1" dirty="0">
                <a:effectLst/>
                <a:latin typeface="Calibri" panose="020F0502020204030204" pitchFamily="34"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r>
              <a:rPr lang="en-US" sz="1800" b="1" u="sng" dirty="0">
                <a:effectLst/>
                <a:latin typeface="Calibri" panose="020F0502020204030204" pitchFamily="34" charset="0"/>
                <a:ea typeface="Times New Roman" panose="02020603050405020304" pitchFamily="18" charset="0"/>
              </a:rPr>
              <a:t>Nominating Committee:</a:t>
            </a:r>
            <a:br>
              <a:rPr lang="en-US" sz="1800" dirty="0">
                <a:effectLst/>
                <a:latin typeface="Times New Roman" panose="02020603050405020304" pitchFamily="18"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Adam Walsh 		 </a:t>
            </a:r>
            <a:br>
              <a:rPr lang="en-US" sz="1800" dirty="0">
                <a:effectLst/>
                <a:latin typeface="Times New Roman" panose="02020603050405020304" pitchFamily="18"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Christopher Thurston</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Leda McDaniel	 </a:t>
            </a:r>
            <a:br>
              <a:rPr lang="en-US" sz="1800" dirty="0">
                <a:effectLst/>
                <a:latin typeface="Calibri" panose="020F0502020204030204" pitchFamily="34" charset="0"/>
                <a:ea typeface="Times New Roman" panose="02020603050405020304" pitchFamily="18" charset="0"/>
              </a:rPr>
            </a:b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Representative to Board of Directors for ORFSIG – Nancy Bloom</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Research committee Chair – Steve Kareha</a:t>
            </a:r>
            <a:br>
              <a:rPr lang="en-US" sz="1800" dirty="0">
                <a:effectLst/>
                <a:latin typeface="Calibri" panose="020F0502020204030204" pitchFamily="34" charset="0"/>
                <a:ea typeface="Times New Roman" panose="02020603050405020304" pitchFamily="18" charset="0"/>
              </a:rPr>
            </a:br>
            <a:r>
              <a:rPr lang="en-US" sz="1800" dirty="0">
                <a:effectLst/>
                <a:latin typeface="Calibri" panose="020F0502020204030204" pitchFamily="34" charset="0"/>
                <a:ea typeface="Times New Roman" panose="02020603050405020304" pitchFamily="18" charset="0"/>
              </a:rPr>
              <a:t>Residency and SIG Educators – Kathleen Geist, Matt Haberl </a:t>
            </a:r>
            <a:br>
              <a:rPr lang="en-US" sz="1800" dirty="0">
                <a:effectLst/>
                <a:latin typeface="Calibri" panose="020F0502020204030204" pitchFamily="34" charset="0"/>
                <a:ea typeface="Times New Roman" panose="02020603050405020304" pitchFamily="18" charset="0"/>
              </a:rPr>
            </a:br>
            <a:endParaRPr spc="-114" dirty="0"/>
          </a:p>
        </p:txBody>
      </p:sp>
      <p:pic>
        <p:nvPicPr>
          <p:cNvPr id="11" name="Picture 10"/>
          <p:cNvPicPr>
            <a:picLocks noChangeAspect="1"/>
          </p:cNvPicPr>
          <p:nvPr/>
        </p:nvPicPr>
        <p:blipFill>
          <a:blip r:embed="rId2"/>
          <a:stretch>
            <a:fillRect/>
          </a:stretch>
        </p:blipFill>
        <p:spPr>
          <a:xfrm>
            <a:off x="589219" y="4675606"/>
            <a:ext cx="1048603" cy="1469263"/>
          </a:xfrm>
          <a:prstGeom prst="rect">
            <a:avLst/>
          </a:prstGeom>
        </p:spPr>
      </p:pic>
      <p:sp>
        <p:nvSpPr>
          <p:cNvPr id="12" name="Rectangle 11"/>
          <p:cNvSpPr/>
          <p:nvPr/>
        </p:nvSpPr>
        <p:spPr>
          <a:xfrm>
            <a:off x="221650" y="6177823"/>
            <a:ext cx="8802559" cy="369332"/>
          </a:xfrm>
          <a:prstGeom prst="rect">
            <a:avLst/>
          </a:prstGeom>
        </p:spPr>
        <p:txBody>
          <a:bodyPr wrap="square">
            <a:spAutoFit/>
          </a:bodyPr>
          <a:lstStyle/>
          <a:p>
            <a:r>
              <a:rPr lang="en-US" dirty="0"/>
              <a:t>      Kirk Bentzen,  Adam Walsh,   Chris Thurston,  Leda McDaniel, 	</a:t>
            </a:r>
          </a:p>
        </p:txBody>
      </p:sp>
      <p:pic>
        <p:nvPicPr>
          <p:cNvPr id="13" name="Picture 12"/>
          <p:cNvPicPr>
            <a:picLocks noChangeAspect="1"/>
          </p:cNvPicPr>
          <p:nvPr/>
        </p:nvPicPr>
        <p:blipFill>
          <a:blip r:embed="rId3"/>
          <a:stretch>
            <a:fillRect/>
          </a:stretch>
        </p:blipFill>
        <p:spPr>
          <a:xfrm>
            <a:off x="8981767" y="4648915"/>
            <a:ext cx="1109010" cy="1469262"/>
          </a:xfrm>
          <a:prstGeom prst="rect">
            <a:avLst/>
          </a:prstGeom>
        </p:spPr>
      </p:pic>
      <p:pic>
        <p:nvPicPr>
          <p:cNvPr id="15" name="Picture 14"/>
          <p:cNvPicPr>
            <a:picLocks noChangeAspect="1"/>
          </p:cNvPicPr>
          <p:nvPr/>
        </p:nvPicPr>
        <p:blipFill rotWithShape="1">
          <a:blip r:embed="rId4"/>
          <a:srcRect l="22138" r="22408"/>
          <a:stretch/>
        </p:blipFill>
        <p:spPr>
          <a:xfrm>
            <a:off x="7490132" y="4607658"/>
            <a:ext cx="1219200" cy="1485846"/>
          </a:xfrm>
          <a:prstGeom prst="rect">
            <a:avLst/>
          </a:prstGeom>
        </p:spPr>
      </p:pic>
      <p:pic>
        <p:nvPicPr>
          <p:cNvPr id="1026" name="Picture 2">
            <a:extLst>
              <a:ext uri="{FF2B5EF4-FFF2-40B4-BE49-F238E27FC236}">
                <a16:creationId xmlns:a16="http://schemas.microsoft.com/office/drawing/2014/main" id="{5C42DBF7-BF72-D65D-0C77-743F3CEA4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7305" y="4607658"/>
            <a:ext cx="1161448" cy="15372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64C594C-854C-781B-1416-DCA55AF92E2D}"/>
              </a:ext>
            </a:extLst>
          </p:cNvPr>
          <p:cNvPicPr>
            <a:picLocks noChangeAspect="1"/>
          </p:cNvPicPr>
          <p:nvPr/>
        </p:nvPicPr>
        <p:blipFill>
          <a:blip r:embed="rId6"/>
          <a:stretch>
            <a:fillRect/>
          </a:stretch>
        </p:blipFill>
        <p:spPr>
          <a:xfrm>
            <a:off x="6814686" y="361836"/>
            <a:ext cx="4765564" cy="562092"/>
          </a:xfrm>
          <a:prstGeom prst="rect">
            <a:avLst/>
          </a:prstGeom>
        </p:spPr>
      </p:pic>
      <p:sp>
        <p:nvSpPr>
          <p:cNvPr id="6" name="TextBox 5">
            <a:extLst>
              <a:ext uri="{FF2B5EF4-FFF2-40B4-BE49-F238E27FC236}">
                <a16:creationId xmlns:a16="http://schemas.microsoft.com/office/drawing/2014/main" id="{EE9361D3-4E83-2630-E4DE-3D771CC5A8D5}"/>
              </a:ext>
            </a:extLst>
          </p:cNvPr>
          <p:cNvSpPr txBox="1"/>
          <p:nvPr/>
        </p:nvSpPr>
        <p:spPr>
          <a:xfrm>
            <a:off x="6231627" y="6196212"/>
            <a:ext cx="6136104" cy="369332"/>
          </a:xfrm>
          <a:prstGeom prst="rect">
            <a:avLst/>
          </a:prstGeom>
          <a:noFill/>
        </p:spPr>
        <p:txBody>
          <a:bodyPr wrap="square">
            <a:spAutoFit/>
          </a:bodyPr>
          <a:lstStyle/>
          <a:p>
            <a:r>
              <a:rPr lang="en-US" dirty="0"/>
              <a:t>Nancy Bloom, Steve Kareha, Kathleen Geist, Matt Haberl       </a:t>
            </a:r>
          </a:p>
        </p:txBody>
      </p:sp>
      <p:pic>
        <p:nvPicPr>
          <p:cNvPr id="5" name="Picture 4">
            <a:extLst>
              <a:ext uri="{FF2B5EF4-FFF2-40B4-BE49-F238E27FC236}">
                <a16:creationId xmlns:a16="http://schemas.microsoft.com/office/drawing/2014/main" id="{0B85B02D-B5B9-54FA-CC3C-6DEF74FD0E48}"/>
              </a:ext>
            </a:extLst>
          </p:cNvPr>
          <p:cNvPicPr>
            <a:picLocks noChangeAspect="1"/>
          </p:cNvPicPr>
          <p:nvPr/>
        </p:nvPicPr>
        <p:blipFill>
          <a:blip r:embed="rId7"/>
          <a:stretch>
            <a:fillRect/>
          </a:stretch>
        </p:blipFill>
        <p:spPr>
          <a:xfrm>
            <a:off x="1913292" y="4649515"/>
            <a:ext cx="1259567" cy="1543071"/>
          </a:xfrm>
          <a:prstGeom prst="rect">
            <a:avLst/>
          </a:prstGeom>
        </p:spPr>
      </p:pic>
      <p:pic>
        <p:nvPicPr>
          <p:cNvPr id="4" name="Picture 2" descr="Profile image">
            <a:extLst>
              <a:ext uri="{FF2B5EF4-FFF2-40B4-BE49-F238E27FC236}">
                <a16:creationId xmlns:a16="http://schemas.microsoft.com/office/drawing/2014/main" id="{F816F985-83E3-16B3-4863-586404E55E9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61" r="16806" b="1130"/>
          <a:stretch>
            <a:fillRect/>
          </a:stretch>
        </p:blipFill>
        <p:spPr bwMode="auto">
          <a:xfrm flipH="1">
            <a:off x="4922813" y="4609580"/>
            <a:ext cx="1093711" cy="15352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lvatori">
            <a:extLst>
              <a:ext uri="{FF2B5EF4-FFF2-40B4-BE49-F238E27FC236}">
                <a16:creationId xmlns:a16="http://schemas.microsoft.com/office/drawing/2014/main" id="{80697CD1-4D0C-CDA1-94FC-FD22858209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3345" y="4631325"/>
            <a:ext cx="1082681" cy="15135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 Dynamic PT">
            <a:extLst>
              <a:ext uri="{FF2B5EF4-FFF2-40B4-BE49-F238E27FC236}">
                <a16:creationId xmlns:a16="http://schemas.microsoft.com/office/drawing/2014/main" id="{9DC193BE-3DCB-BEE3-FFA3-B5BD04BB38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351" r="10350" b="-967"/>
          <a:stretch>
            <a:fillRect/>
          </a:stretch>
        </p:blipFill>
        <p:spPr bwMode="auto">
          <a:xfrm>
            <a:off x="10432610" y="4605787"/>
            <a:ext cx="1147640" cy="146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45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1304" y="397478"/>
            <a:ext cx="11696283" cy="615553"/>
          </a:xfrm>
          <a:prstGeom prst="rect">
            <a:avLst/>
          </a:prstGeom>
        </p:spPr>
        <p:txBody>
          <a:bodyPr vert="horz" wrap="square" lIns="0" tIns="0" rIns="0" bIns="0" rtlCol="0" anchor="t">
            <a:spAutoFit/>
          </a:bodyPr>
          <a:lstStyle/>
          <a:p>
            <a:pPr marL="12065" marR="5080">
              <a:lnSpc>
                <a:spcPts val="4750"/>
              </a:lnSpc>
            </a:pPr>
            <a:r>
              <a:rPr b="1" spc="-10" dirty="0"/>
              <a:t>Monthly </a:t>
            </a:r>
            <a:r>
              <a:rPr b="1" spc="-30" dirty="0"/>
              <a:t>Program </a:t>
            </a:r>
            <a:r>
              <a:rPr lang="en-US" b="1" spc="-5" dirty="0"/>
              <a:t>Spotlight - </a:t>
            </a:r>
            <a:endParaRPr b="1" spc="-5" dirty="0"/>
          </a:p>
        </p:txBody>
      </p:sp>
      <p:sp>
        <p:nvSpPr>
          <p:cNvPr id="4" name="object 4"/>
          <p:cNvSpPr txBox="1">
            <a:spLocks noGrp="1"/>
          </p:cNvSpPr>
          <p:nvPr>
            <p:ph sz="half" idx="3"/>
          </p:nvPr>
        </p:nvSpPr>
        <p:spPr>
          <a:xfrm>
            <a:off x="5715183" y="1403926"/>
            <a:ext cx="5839507" cy="5038302"/>
          </a:xfrm>
          <a:prstGeom prst="rect">
            <a:avLst/>
          </a:prstGeom>
        </p:spPr>
        <p:txBody>
          <a:bodyPr vert="horz" wrap="square" lIns="0" tIns="0" rIns="0" bIns="0" rtlCol="0" anchor="t">
            <a:spAutoFit/>
          </a:bodyPr>
          <a:lstStyle/>
          <a:p>
            <a:pPr marL="342900" indent="-342900">
              <a:tabLst>
                <a:tab pos="241300" algn="l"/>
              </a:tabLst>
            </a:pPr>
            <a:r>
              <a:rPr lang="en-US" sz="2800" dirty="0"/>
              <a:t>Successful October 2021 Launch</a:t>
            </a:r>
          </a:p>
          <a:p>
            <a:pPr marL="342900" indent="-342900" algn="l">
              <a:buFont typeface="Arial" panose="020B0604020202020204" pitchFamily="34" charset="0"/>
              <a:buChar char="•"/>
              <a:tabLst>
                <a:tab pos="241300" algn="l"/>
              </a:tabLst>
            </a:pPr>
            <a:r>
              <a:rPr lang="en-US" sz="2800" spc="-15" dirty="0"/>
              <a:t>Each program will Spotlight a Faculty and/or Resident/</a:t>
            </a:r>
            <a:r>
              <a:rPr lang="en-US" sz="2800" spc="-15" dirty="0" err="1"/>
              <a:t>FiT</a:t>
            </a:r>
            <a:r>
              <a:rPr lang="en-US" sz="2800" spc="-15" dirty="0"/>
              <a:t> </a:t>
            </a:r>
            <a:endParaRPr lang="en-US" sz="2800" dirty="0"/>
          </a:p>
          <a:p>
            <a:pPr marL="342900" indent="-342900">
              <a:tabLst>
                <a:tab pos="241300" algn="l"/>
              </a:tabLst>
            </a:pPr>
            <a:r>
              <a:rPr lang="en-US" sz="2800" spc="-15" dirty="0"/>
              <a:t> Please visit: </a:t>
            </a:r>
            <a:r>
              <a:rPr lang="en-US" sz="2800" spc="-15" dirty="0">
                <a:hlinkClick r:id="rId2"/>
              </a:rPr>
              <a:t>https://www.orthopt.org/content/special-interest-groups/residency-fellowship/orf-sig-program-spotlight/spotlight-program-faqs</a:t>
            </a:r>
            <a:endParaRPr lang="en-US" sz="2800" spc="-15" dirty="0"/>
          </a:p>
          <a:p>
            <a:pPr marL="800100" lvl="1" indent="-342900">
              <a:tabLst>
                <a:tab pos="241300" algn="l"/>
              </a:tabLst>
            </a:pPr>
            <a:r>
              <a:rPr lang="en-US" sz="2800" spc="-15" dirty="0"/>
              <a:t>Highlights how to submit your program</a:t>
            </a:r>
          </a:p>
          <a:p>
            <a:pPr marL="800100" lvl="1" indent="-342900">
              <a:tabLst>
                <a:tab pos="241300" algn="l"/>
              </a:tabLst>
            </a:pPr>
            <a:r>
              <a:rPr lang="en-US" sz="2800" spc="-15" dirty="0"/>
              <a:t>Can include video clips of residents/faculty etc. </a:t>
            </a:r>
            <a:endParaRPr lang="en-US" sz="2800" dirty="0"/>
          </a:p>
        </p:txBody>
      </p:sp>
      <p:pic>
        <p:nvPicPr>
          <p:cNvPr id="6" name="Picture 5"/>
          <p:cNvPicPr>
            <a:picLocks noChangeAspect="1"/>
          </p:cNvPicPr>
          <p:nvPr/>
        </p:nvPicPr>
        <p:blipFill>
          <a:blip r:embed="rId3"/>
          <a:stretch>
            <a:fillRect/>
          </a:stretch>
        </p:blipFill>
        <p:spPr>
          <a:xfrm>
            <a:off x="513421" y="3943283"/>
            <a:ext cx="4342307" cy="2200102"/>
          </a:xfrm>
          <a:prstGeom prst="rect">
            <a:avLst/>
          </a:prstGeom>
        </p:spPr>
      </p:pic>
      <p:pic>
        <p:nvPicPr>
          <p:cNvPr id="7" name="Picture 6"/>
          <p:cNvPicPr>
            <a:picLocks noChangeAspect="1"/>
          </p:cNvPicPr>
          <p:nvPr/>
        </p:nvPicPr>
        <p:blipFill>
          <a:blip r:embed="rId4"/>
          <a:stretch>
            <a:fillRect/>
          </a:stretch>
        </p:blipFill>
        <p:spPr>
          <a:xfrm>
            <a:off x="748617" y="1219960"/>
            <a:ext cx="4966566" cy="2516393"/>
          </a:xfrm>
          <a:prstGeom prst="rect">
            <a:avLst/>
          </a:prstGeom>
        </p:spPr>
      </p:pic>
    </p:spTree>
    <p:extLst>
      <p:ext uri="{BB962C8B-B14F-4D97-AF65-F5344CB8AC3E}">
        <p14:creationId xmlns:p14="http://schemas.microsoft.com/office/powerpoint/2010/main" val="1099726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4CAC-3B19-E495-E6D2-1B77994BF6AE}"/>
              </a:ext>
            </a:extLst>
          </p:cNvPr>
          <p:cNvSpPr>
            <a:spLocks noGrp="1"/>
          </p:cNvSpPr>
          <p:nvPr>
            <p:ph type="title"/>
          </p:nvPr>
        </p:nvSpPr>
        <p:spPr/>
        <p:txBody>
          <a:bodyPr/>
          <a:lstStyle/>
          <a:p>
            <a:r>
              <a:rPr lang="en-US" dirty="0"/>
              <a:t>Marketing your program </a:t>
            </a:r>
          </a:p>
        </p:txBody>
      </p:sp>
      <p:pic>
        <p:nvPicPr>
          <p:cNvPr id="5" name="Content Placeholder 4">
            <a:extLst>
              <a:ext uri="{FF2B5EF4-FFF2-40B4-BE49-F238E27FC236}">
                <a16:creationId xmlns:a16="http://schemas.microsoft.com/office/drawing/2014/main" id="{33E9A054-1BD3-A144-3A76-2BB17623B736}"/>
              </a:ext>
            </a:extLst>
          </p:cNvPr>
          <p:cNvPicPr>
            <a:picLocks noGrp="1" noChangeAspect="1"/>
          </p:cNvPicPr>
          <p:nvPr>
            <p:ph sz="half" idx="1"/>
          </p:nvPr>
        </p:nvPicPr>
        <p:blipFill>
          <a:blip r:embed="rId2"/>
          <a:stretch>
            <a:fillRect/>
          </a:stretch>
        </p:blipFill>
        <p:spPr>
          <a:xfrm>
            <a:off x="6792685" y="1690688"/>
            <a:ext cx="5181600" cy="3331028"/>
          </a:xfrm>
          <a:prstGeom prst="rect">
            <a:avLst/>
          </a:prstGeom>
        </p:spPr>
      </p:pic>
      <p:sp>
        <p:nvSpPr>
          <p:cNvPr id="6" name="Content Placeholder 5">
            <a:extLst>
              <a:ext uri="{FF2B5EF4-FFF2-40B4-BE49-F238E27FC236}">
                <a16:creationId xmlns:a16="http://schemas.microsoft.com/office/drawing/2014/main" id="{7C6F9332-8639-B7AA-064F-44CF40E5C4C5}"/>
              </a:ext>
            </a:extLst>
          </p:cNvPr>
          <p:cNvSpPr>
            <a:spLocks noGrp="1"/>
          </p:cNvSpPr>
          <p:nvPr>
            <p:ph sz="half" idx="2"/>
          </p:nvPr>
        </p:nvSpPr>
        <p:spPr>
          <a:xfrm>
            <a:off x="1153885" y="1858282"/>
            <a:ext cx="5181600" cy="4351338"/>
          </a:xfrm>
        </p:spPr>
        <p:txBody>
          <a:bodyPr/>
          <a:lstStyle/>
          <a:p>
            <a:r>
              <a:rPr lang="en-US" dirty="0"/>
              <a:t>Would a small group zoom be beneficial?</a:t>
            </a:r>
          </a:p>
          <a:p>
            <a:r>
              <a:rPr lang="en-US" dirty="0"/>
              <a:t>Strategies:</a:t>
            </a:r>
          </a:p>
          <a:p>
            <a:pPr lvl="1"/>
            <a:r>
              <a:rPr lang="en-US" dirty="0"/>
              <a:t>Marketing to students, DPT programs, </a:t>
            </a:r>
          </a:p>
          <a:p>
            <a:pPr lvl="1"/>
            <a:r>
              <a:rPr lang="en-US" dirty="0"/>
              <a:t>Showing value to employers</a:t>
            </a:r>
          </a:p>
        </p:txBody>
      </p:sp>
    </p:spTree>
    <p:extLst>
      <p:ext uri="{BB962C8B-B14F-4D97-AF65-F5344CB8AC3E}">
        <p14:creationId xmlns:p14="http://schemas.microsoft.com/office/powerpoint/2010/main" val="51512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B5B4-EAFF-4087-87D6-A18F990AE093}"/>
              </a:ext>
            </a:extLst>
          </p:cNvPr>
          <p:cNvSpPr>
            <a:spLocks noGrp="1"/>
          </p:cNvSpPr>
          <p:nvPr>
            <p:ph type="title"/>
          </p:nvPr>
        </p:nvSpPr>
        <p:spPr>
          <a:xfrm>
            <a:off x="341745" y="314036"/>
            <a:ext cx="10933314" cy="760550"/>
          </a:xfrm>
        </p:spPr>
        <p:txBody>
          <a:bodyPr>
            <a:normAutofit fontScale="90000"/>
          </a:bodyPr>
          <a:lstStyle/>
          <a:p>
            <a:r>
              <a:rPr lang="en-US" b="1" dirty="0"/>
              <a:t>Open Discussion </a:t>
            </a:r>
            <a:br>
              <a:rPr lang="en-US" b="1" dirty="0"/>
            </a:br>
            <a:r>
              <a:rPr lang="en-US" b="1" dirty="0"/>
              <a:t>Future Planning - Molly</a:t>
            </a:r>
          </a:p>
        </p:txBody>
      </p:sp>
      <p:sp>
        <p:nvSpPr>
          <p:cNvPr id="3" name="Text Placeholder 2">
            <a:extLst>
              <a:ext uri="{FF2B5EF4-FFF2-40B4-BE49-F238E27FC236}">
                <a16:creationId xmlns:a16="http://schemas.microsoft.com/office/drawing/2014/main" id="{4BD0CB08-CDC7-4717-8F75-4A55F93D9426}"/>
              </a:ext>
            </a:extLst>
          </p:cNvPr>
          <p:cNvSpPr>
            <a:spLocks noGrp="1"/>
          </p:cNvSpPr>
          <p:nvPr>
            <p:ph type="body" idx="1"/>
          </p:nvPr>
        </p:nvSpPr>
        <p:spPr>
          <a:xfrm>
            <a:off x="160775" y="1346480"/>
            <a:ext cx="7375490" cy="1166986"/>
          </a:xfrm>
        </p:spPr>
        <p:txBody>
          <a:bodyPr wrap="square" lIns="0" tIns="0" rIns="0" bIns="0" anchor="t">
            <a:spAutoFit/>
          </a:bodyPr>
          <a:lstStyle/>
          <a:p>
            <a:pPr marL="241300" lvl="1" indent="0" algn="l">
              <a:lnSpc>
                <a:spcPts val="1925"/>
              </a:lnSpc>
              <a:buNone/>
            </a:pPr>
            <a:r>
              <a:rPr lang="en-US" sz="2200" dirty="0">
                <a:solidFill>
                  <a:srgbClr val="005581"/>
                </a:solidFill>
              </a:rPr>
              <a:t>What are key areas you would like help with?</a:t>
            </a:r>
          </a:p>
          <a:p>
            <a:pPr marL="241300" lvl="1" indent="0" algn="l">
              <a:lnSpc>
                <a:spcPts val="1925"/>
              </a:lnSpc>
              <a:buNone/>
            </a:pPr>
            <a:endParaRPr lang="en-US" sz="2200" dirty="0">
              <a:solidFill>
                <a:srgbClr val="005581"/>
              </a:solidFill>
            </a:endParaRPr>
          </a:p>
          <a:p>
            <a:pPr marL="241300" lvl="1" indent="0" algn="l">
              <a:lnSpc>
                <a:spcPts val="1925"/>
              </a:lnSpc>
              <a:buNone/>
            </a:pPr>
            <a:endParaRPr lang="en-US" sz="2200" dirty="0">
              <a:solidFill>
                <a:srgbClr val="005581"/>
              </a:solidFill>
            </a:endParaRPr>
          </a:p>
          <a:p>
            <a:pPr marL="927100" lvl="2" indent="0">
              <a:lnSpc>
                <a:spcPts val="1925"/>
              </a:lnSpc>
              <a:buNone/>
            </a:pPr>
            <a:endParaRPr lang="en-US" sz="1800" dirty="0"/>
          </a:p>
        </p:txBody>
      </p:sp>
      <p:pic>
        <p:nvPicPr>
          <p:cNvPr id="4" name="Picture 3"/>
          <p:cNvPicPr>
            <a:picLocks noChangeAspect="1"/>
          </p:cNvPicPr>
          <p:nvPr/>
        </p:nvPicPr>
        <p:blipFill>
          <a:blip r:embed="rId2"/>
          <a:stretch>
            <a:fillRect/>
          </a:stretch>
        </p:blipFill>
        <p:spPr>
          <a:xfrm>
            <a:off x="7930935" y="628454"/>
            <a:ext cx="3780304" cy="3312921"/>
          </a:xfrm>
          <a:prstGeom prst="rect">
            <a:avLst/>
          </a:prstGeom>
        </p:spPr>
      </p:pic>
      <p:pic>
        <p:nvPicPr>
          <p:cNvPr id="6" name="Picture 5" descr="A qr code on a blue background&#10;&#10;AI-generated content may be incorrect.">
            <a:hlinkClick r:id="rId3"/>
            <a:extLst>
              <a:ext uri="{FF2B5EF4-FFF2-40B4-BE49-F238E27FC236}">
                <a16:creationId xmlns:a16="http://schemas.microsoft.com/office/drawing/2014/main" id="{9D426DAB-036B-3857-8A9C-EA1AE22B2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7186" y="2627469"/>
            <a:ext cx="3962215" cy="3962215"/>
          </a:xfrm>
          <a:prstGeom prst="rect">
            <a:avLst/>
          </a:prstGeom>
        </p:spPr>
      </p:pic>
    </p:spTree>
    <p:extLst>
      <p:ext uri="{BB962C8B-B14F-4D97-AF65-F5344CB8AC3E}">
        <p14:creationId xmlns:p14="http://schemas.microsoft.com/office/powerpoint/2010/main" val="137242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939" y="397478"/>
            <a:ext cx="10358120" cy="2031325"/>
          </a:xfrm>
        </p:spPr>
        <p:txBody>
          <a:bodyPr/>
          <a:lstStyle/>
          <a:p>
            <a:r>
              <a:rPr lang="en-US" dirty="0"/>
              <a:t>Thank you all</a:t>
            </a:r>
            <a:br>
              <a:rPr lang="en-US" dirty="0"/>
            </a:br>
            <a:br>
              <a:rPr lang="en-US" dirty="0"/>
            </a:br>
            <a:r>
              <a:rPr lang="en-US" dirty="0"/>
              <a:t>malloyma@arcadia.edu</a:t>
            </a:r>
          </a:p>
        </p:txBody>
      </p:sp>
      <p:pic>
        <p:nvPicPr>
          <p:cNvPr id="5" name="Picture 4"/>
          <p:cNvPicPr>
            <a:picLocks noChangeAspect="1"/>
          </p:cNvPicPr>
          <p:nvPr/>
        </p:nvPicPr>
        <p:blipFill>
          <a:blip r:embed="rId2"/>
          <a:stretch>
            <a:fillRect/>
          </a:stretch>
        </p:blipFill>
        <p:spPr>
          <a:xfrm>
            <a:off x="2551169" y="3802189"/>
            <a:ext cx="6858000" cy="2352675"/>
          </a:xfrm>
          <a:prstGeom prst="rect">
            <a:avLst/>
          </a:prstGeom>
        </p:spPr>
      </p:pic>
    </p:spTree>
    <p:extLst>
      <p:ext uri="{BB962C8B-B14F-4D97-AF65-F5344CB8AC3E}">
        <p14:creationId xmlns:p14="http://schemas.microsoft.com/office/powerpoint/2010/main" val="3747737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23030"/>
            <a:ext cx="1720214" cy="670560"/>
          </a:xfrm>
          <a:prstGeom prst="rect">
            <a:avLst/>
          </a:prstGeom>
        </p:spPr>
        <p:txBody>
          <a:bodyPr vert="horz" wrap="square" lIns="0" tIns="0" rIns="0" bIns="0" rtlCol="0">
            <a:spAutoFit/>
          </a:bodyPr>
          <a:lstStyle/>
          <a:p>
            <a:pPr marL="12700">
              <a:lnSpc>
                <a:spcPct val="100000"/>
              </a:lnSpc>
            </a:pPr>
            <a:r>
              <a:rPr spc="-10"/>
              <a:t>Agenda</a:t>
            </a:r>
          </a:p>
        </p:txBody>
      </p:sp>
      <p:sp>
        <p:nvSpPr>
          <p:cNvPr id="3" name="object 3"/>
          <p:cNvSpPr txBox="1"/>
          <p:nvPr/>
        </p:nvSpPr>
        <p:spPr>
          <a:xfrm>
            <a:off x="608147" y="2646712"/>
            <a:ext cx="10457106" cy="1846659"/>
          </a:xfrm>
          <a:prstGeom prst="rect">
            <a:avLst/>
          </a:prstGeom>
        </p:spPr>
        <p:txBody>
          <a:bodyPr vert="horz" wrap="square" lIns="0" tIns="0" rIns="0" bIns="0" rtlCol="0" anchor="t">
            <a:spAutoFit/>
          </a:bodyPr>
          <a:lstStyle/>
          <a:p>
            <a:pPr marL="12700">
              <a:lnSpc>
                <a:spcPct val="100000"/>
              </a:lnSpc>
              <a:tabLst>
                <a:tab pos="240665" algn="l"/>
                <a:tab pos="241300" algn="l"/>
              </a:tabLst>
            </a:pPr>
            <a:r>
              <a:rPr lang="en-US" sz="2000" spc="-5" dirty="0">
                <a:solidFill>
                  <a:srgbClr val="005581"/>
                </a:solidFill>
                <a:latin typeface="Calibri"/>
                <a:cs typeface="Calibri"/>
              </a:rPr>
              <a:t>3:30-3:40</a:t>
            </a:r>
            <a:r>
              <a:rPr sz="2000" spc="-5" dirty="0">
                <a:solidFill>
                  <a:srgbClr val="005581"/>
                </a:solidFill>
                <a:latin typeface="Calibri"/>
                <a:cs typeface="Calibri"/>
              </a:rPr>
              <a:t> </a:t>
            </a:r>
            <a:r>
              <a:rPr lang="en-US" sz="2000" dirty="0">
                <a:solidFill>
                  <a:srgbClr val="005581"/>
                </a:solidFill>
                <a:latin typeface="Calibri"/>
                <a:cs typeface="Calibri"/>
              </a:rPr>
              <a:t>–</a:t>
            </a:r>
            <a:r>
              <a:rPr sz="2000" dirty="0">
                <a:solidFill>
                  <a:srgbClr val="005581"/>
                </a:solidFill>
                <a:latin typeface="Calibri"/>
                <a:cs typeface="Calibri"/>
              </a:rPr>
              <a:t> </a:t>
            </a:r>
            <a:r>
              <a:rPr lang="en-US" sz="2000" dirty="0">
                <a:solidFill>
                  <a:srgbClr val="005581"/>
                </a:solidFill>
                <a:latin typeface="Calibri"/>
                <a:cs typeface="Calibri"/>
              </a:rPr>
              <a:t>Molly Malloy – Year Highlights and </a:t>
            </a:r>
            <a:r>
              <a:rPr lang="en-US" sz="2000" spc="-15" dirty="0">
                <a:solidFill>
                  <a:srgbClr val="005581"/>
                </a:solidFill>
                <a:latin typeface="Calibri"/>
                <a:cs typeface="Calibri"/>
              </a:rPr>
              <a:t>SIG to EC updates</a:t>
            </a:r>
            <a:endParaRPr lang="en-US" sz="2000" spc="-5" dirty="0">
              <a:solidFill>
                <a:srgbClr val="005581"/>
              </a:solidFill>
              <a:latin typeface="Calibri"/>
              <a:cs typeface="Calibri"/>
            </a:endParaRPr>
          </a:p>
          <a:p>
            <a:pPr marL="12700">
              <a:lnSpc>
                <a:spcPct val="100000"/>
              </a:lnSpc>
              <a:tabLst>
                <a:tab pos="240665" algn="l"/>
                <a:tab pos="241300" algn="l"/>
              </a:tabLst>
            </a:pPr>
            <a:r>
              <a:rPr lang="en-US" sz="2000" spc="-5" dirty="0">
                <a:solidFill>
                  <a:srgbClr val="005581"/>
                </a:solidFill>
                <a:latin typeface="Calibri"/>
                <a:cs typeface="Calibri"/>
              </a:rPr>
              <a:t>3:40-3:50 – Kirk Bentzen – CSM updates planning</a:t>
            </a:r>
          </a:p>
          <a:p>
            <a:pPr marL="12700">
              <a:lnSpc>
                <a:spcPct val="100000"/>
              </a:lnSpc>
              <a:tabLst>
                <a:tab pos="240665" algn="l"/>
                <a:tab pos="241300" algn="l"/>
              </a:tabLst>
            </a:pPr>
            <a:r>
              <a:rPr lang="en-US" sz="2000" spc="-5" dirty="0">
                <a:solidFill>
                  <a:srgbClr val="005581"/>
                </a:solidFill>
                <a:latin typeface="Calibri"/>
                <a:cs typeface="Calibri"/>
              </a:rPr>
              <a:t>3:50-4:00 – Steve Kareha – Research updates and opportunities</a:t>
            </a:r>
          </a:p>
          <a:p>
            <a:pPr marL="12700">
              <a:lnSpc>
                <a:spcPct val="100000"/>
              </a:lnSpc>
              <a:tabLst>
                <a:tab pos="240665" algn="l"/>
                <a:tab pos="241300" algn="l"/>
              </a:tabLst>
            </a:pPr>
            <a:r>
              <a:rPr lang="en-US" sz="2000" spc="-5" dirty="0">
                <a:solidFill>
                  <a:srgbClr val="005581"/>
                </a:solidFill>
                <a:latin typeface="Calibri"/>
                <a:cs typeface="Calibri"/>
              </a:rPr>
              <a:t>4:00-4:10 - Adam Walsh – Education Updates</a:t>
            </a:r>
          </a:p>
          <a:p>
            <a:pPr marL="12700">
              <a:lnSpc>
                <a:spcPct val="100000"/>
              </a:lnSpc>
              <a:tabLst>
                <a:tab pos="240665" algn="l"/>
                <a:tab pos="241300" algn="l"/>
              </a:tabLst>
            </a:pPr>
            <a:r>
              <a:rPr lang="en-US" sz="2000" spc="-5" dirty="0">
                <a:solidFill>
                  <a:srgbClr val="005581"/>
                </a:solidFill>
                <a:latin typeface="Calibri"/>
                <a:cs typeface="Calibri"/>
              </a:rPr>
              <a:t>4:10-4:15 – Molly Malloy – Ways to get involved</a:t>
            </a:r>
          </a:p>
          <a:p>
            <a:pPr marL="12700">
              <a:lnSpc>
                <a:spcPct val="100000"/>
              </a:lnSpc>
              <a:tabLst>
                <a:tab pos="240665" algn="l"/>
                <a:tab pos="241300" algn="l"/>
              </a:tabLst>
            </a:pPr>
            <a:r>
              <a:rPr lang="en-US" sz="2000" spc="-5" dirty="0">
                <a:solidFill>
                  <a:srgbClr val="005581"/>
                </a:solidFill>
                <a:latin typeface="Calibri"/>
                <a:cs typeface="Calibri"/>
              </a:rPr>
              <a:t>4:15-4:30 – Open discussion</a:t>
            </a:r>
          </a:p>
        </p:txBody>
      </p:sp>
      <p:pic>
        <p:nvPicPr>
          <p:cNvPr id="5" name="Picture 4">
            <a:extLst>
              <a:ext uri="{FF2B5EF4-FFF2-40B4-BE49-F238E27FC236}">
                <a16:creationId xmlns:a16="http://schemas.microsoft.com/office/drawing/2014/main" id="{03418937-5214-FD1D-2CC0-9FF31882D131}"/>
              </a:ext>
            </a:extLst>
          </p:cNvPr>
          <p:cNvPicPr>
            <a:picLocks noChangeAspect="1"/>
          </p:cNvPicPr>
          <p:nvPr/>
        </p:nvPicPr>
        <p:blipFill>
          <a:blip r:embed="rId2"/>
          <a:stretch>
            <a:fillRect/>
          </a:stretch>
        </p:blipFill>
        <p:spPr>
          <a:xfrm>
            <a:off x="5330946" y="272479"/>
            <a:ext cx="5944115" cy="701101"/>
          </a:xfrm>
          <a:prstGeom prst="rect">
            <a:avLst/>
          </a:prstGeom>
        </p:spPr>
      </p:pic>
    </p:spTree>
    <p:extLst>
      <p:ext uri="{BB962C8B-B14F-4D97-AF65-F5344CB8AC3E}">
        <p14:creationId xmlns:p14="http://schemas.microsoft.com/office/powerpoint/2010/main" val="356344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126D-387B-0639-6D83-1CC8916E0E70}"/>
              </a:ext>
            </a:extLst>
          </p:cNvPr>
          <p:cNvSpPr>
            <a:spLocks noGrp="1"/>
          </p:cNvSpPr>
          <p:nvPr>
            <p:ph type="title"/>
          </p:nvPr>
        </p:nvSpPr>
        <p:spPr/>
        <p:txBody>
          <a:bodyPr/>
          <a:lstStyle/>
          <a:p>
            <a:r>
              <a:rPr lang="en-US" dirty="0"/>
              <a:t>Highlights and Updates 2025</a:t>
            </a:r>
          </a:p>
        </p:txBody>
      </p:sp>
      <p:sp>
        <p:nvSpPr>
          <p:cNvPr id="3" name="Content Placeholder 2">
            <a:extLst>
              <a:ext uri="{FF2B5EF4-FFF2-40B4-BE49-F238E27FC236}">
                <a16:creationId xmlns:a16="http://schemas.microsoft.com/office/drawing/2014/main" id="{8797A2A9-72B9-7F14-A5F0-699FCE9D5A11}"/>
              </a:ext>
            </a:extLst>
          </p:cNvPr>
          <p:cNvSpPr>
            <a:spLocks noGrp="1"/>
          </p:cNvSpPr>
          <p:nvPr>
            <p:ph idx="1"/>
          </p:nvPr>
        </p:nvSpPr>
        <p:spPr/>
        <p:txBody>
          <a:bodyPr>
            <a:normAutofit fontScale="85000" lnSpcReduction="20000"/>
          </a:bodyPr>
          <a:lstStyle/>
          <a:p>
            <a:pPr marL="0" lvl="0" indent="0">
              <a:lnSpc>
                <a:spcPct val="70000"/>
              </a:lnSpc>
              <a:buNone/>
            </a:pPr>
            <a:endParaRPr lang="en-US" sz="2600" dirty="0"/>
          </a:p>
          <a:p>
            <a:pPr lvl="1">
              <a:lnSpc>
                <a:spcPct val="70000"/>
              </a:lnSpc>
            </a:pPr>
            <a:r>
              <a:rPr lang="en-US" dirty="0"/>
              <a:t>Continuing educational resources through CSM 2025</a:t>
            </a:r>
          </a:p>
          <a:p>
            <a:pPr lvl="2">
              <a:lnSpc>
                <a:spcPct val="70000"/>
              </a:lnSpc>
            </a:pPr>
            <a:r>
              <a:rPr lang="en-US" dirty="0"/>
              <a:t>45 attendees for pre-con</a:t>
            </a:r>
          </a:p>
          <a:p>
            <a:pPr lvl="2">
              <a:lnSpc>
                <a:spcPct val="70000"/>
              </a:lnSpc>
            </a:pPr>
            <a:r>
              <a:rPr lang="en-US" dirty="0"/>
              <a:t>Educational session</a:t>
            </a:r>
          </a:p>
          <a:p>
            <a:pPr lvl="2">
              <a:lnSpc>
                <a:spcPct val="70000"/>
              </a:lnSpc>
            </a:pPr>
            <a:r>
              <a:rPr lang="en-US" dirty="0"/>
              <a:t>Platforms of resident case reports and research</a:t>
            </a:r>
          </a:p>
          <a:p>
            <a:pPr marL="914400" lvl="2" indent="0">
              <a:lnSpc>
                <a:spcPct val="70000"/>
              </a:lnSpc>
              <a:buNone/>
            </a:pPr>
            <a:endParaRPr lang="en-US" dirty="0"/>
          </a:p>
          <a:p>
            <a:pPr lvl="1">
              <a:lnSpc>
                <a:spcPct val="70000"/>
              </a:lnSpc>
            </a:pPr>
            <a:r>
              <a:rPr lang="en-US" dirty="0"/>
              <a:t>APTA </a:t>
            </a:r>
            <a:r>
              <a:rPr lang="en-US" dirty="0" err="1"/>
              <a:t>Orthopaedics</a:t>
            </a:r>
            <a:r>
              <a:rPr lang="en-US"/>
              <a:t> Updated </a:t>
            </a:r>
            <a:r>
              <a:rPr lang="en-US" dirty="0"/>
              <a:t>website</a:t>
            </a:r>
            <a:endParaRPr lang="en-US" sz="2200" dirty="0">
              <a:hlinkClick r:id="rId2"/>
            </a:endParaRPr>
          </a:p>
          <a:p>
            <a:pPr lvl="2">
              <a:lnSpc>
                <a:spcPct val="70000"/>
              </a:lnSpc>
            </a:pPr>
            <a:r>
              <a:rPr lang="en-US" sz="1800" dirty="0">
                <a:hlinkClick r:id="rId2"/>
              </a:rPr>
              <a:t>https://www.orthopt.org/content/special-interest-groups/residency-fellowship/developing-accredited-programs</a:t>
            </a:r>
            <a:endParaRPr lang="en-US" sz="1800" dirty="0"/>
          </a:p>
          <a:p>
            <a:pPr marL="914400" lvl="2" indent="0">
              <a:lnSpc>
                <a:spcPct val="70000"/>
              </a:lnSpc>
              <a:buNone/>
            </a:pPr>
            <a:endParaRPr lang="en-US" sz="1800" dirty="0"/>
          </a:p>
          <a:p>
            <a:pPr lvl="1">
              <a:lnSpc>
                <a:spcPct val="70000"/>
              </a:lnSpc>
            </a:pPr>
            <a:r>
              <a:rPr lang="en-US" dirty="0"/>
              <a:t>Task Force AOPT Universal Residency Curriculum Workgroup</a:t>
            </a:r>
          </a:p>
          <a:p>
            <a:pPr lvl="2">
              <a:lnSpc>
                <a:spcPct val="70000"/>
              </a:lnSpc>
            </a:pPr>
            <a:r>
              <a:rPr lang="en-US" dirty="0"/>
              <a:t>3 year project to have universal resources to support DRP </a:t>
            </a:r>
          </a:p>
          <a:p>
            <a:pPr lvl="1">
              <a:lnSpc>
                <a:spcPct val="70000"/>
              </a:lnSpc>
            </a:pPr>
            <a:endParaRPr lang="en-US" dirty="0"/>
          </a:p>
          <a:p>
            <a:pPr lvl="1">
              <a:lnSpc>
                <a:spcPct val="70000"/>
              </a:lnSpc>
            </a:pPr>
            <a:r>
              <a:rPr lang="en-US" dirty="0"/>
              <a:t>Task Force </a:t>
            </a:r>
            <a:r>
              <a:rPr lang="en-US" dirty="0">
                <a:solidFill>
                  <a:srgbClr val="222222"/>
                </a:solidFill>
              </a:rPr>
              <a:t>ISC Curriculum review </a:t>
            </a:r>
            <a:r>
              <a:rPr lang="en-US" dirty="0">
                <a:solidFill>
                  <a:srgbClr val="222222"/>
                </a:solidFill>
                <a:cs typeface="Arial" panose="020B0604020202020204" pitchFamily="34" charset="0"/>
              </a:rPr>
              <a:t>completed</a:t>
            </a:r>
          </a:p>
          <a:p>
            <a:pPr marL="457200" lvl="1" indent="0">
              <a:lnSpc>
                <a:spcPct val="70000"/>
              </a:lnSpc>
              <a:buNone/>
            </a:pPr>
            <a:endParaRPr lang="en-US" dirty="0">
              <a:cs typeface="Arial" panose="020B0604020202020204" pitchFamily="34" charset="0"/>
            </a:endParaRPr>
          </a:p>
          <a:p>
            <a:pPr lvl="1">
              <a:lnSpc>
                <a:spcPct val="70000"/>
              </a:lnSpc>
            </a:pPr>
            <a:r>
              <a:rPr lang="en-US" dirty="0"/>
              <a:t>Research project – universal graduate survey, resident platforms</a:t>
            </a:r>
          </a:p>
          <a:p>
            <a:pPr marL="457200" lvl="1" indent="0">
              <a:lnSpc>
                <a:spcPct val="70000"/>
              </a:lnSpc>
              <a:buNone/>
            </a:pPr>
            <a:endParaRPr lang="en-US" dirty="0"/>
          </a:p>
          <a:p>
            <a:pPr lvl="1">
              <a:lnSpc>
                <a:spcPct val="70000"/>
              </a:lnSpc>
            </a:pPr>
            <a:r>
              <a:rPr lang="en-US" dirty="0"/>
              <a:t>Post Professional Education Council – Leda McDaniel is our rep</a:t>
            </a:r>
            <a:endParaRPr lang="en-US" sz="2000" dirty="0"/>
          </a:p>
          <a:p>
            <a:pPr lvl="2">
              <a:lnSpc>
                <a:spcPct val="70000"/>
              </a:lnSpc>
            </a:pPr>
            <a:endParaRPr lang="en-US" dirty="0"/>
          </a:p>
          <a:p>
            <a:pPr lvl="2">
              <a:lnSpc>
                <a:spcPct val="70000"/>
              </a:lnSpc>
            </a:pPr>
            <a:r>
              <a:rPr lang="en-US" dirty="0"/>
              <a:t>Elected officials from variety of specialties looking at cost, support to programs, recruitment </a:t>
            </a:r>
          </a:p>
          <a:p>
            <a:pPr marL="914400" lvl="2" indent="0">
              <a:lnSpc>
                <a:spcPct val="70000"/>
              </a:lnSpc>
              <a:buNone/>
            </a:pPr>
            <a:endParaRPr lang="en-US" sz="1900" dirty="0"/>
          </a:p>
        </p:txBody>
      </p:sp>
      <p:pic>
        <p:nvPicPr>
          <p:cNvPr id="4" name="Picture 3">
            <a:extLst>
              <a:ext uri="{FF2B5EF4-FFF2-40B4-BE49-F238E27FC236}">
                <a16:creationId xmlns:a16="http://schemas.microsoft.com/office/drawing/2014/main" id="{8644D7D7-BBF8-3F4A-6F9D-9D23BFFA79FA}"/>
              </a:ext>
            </a:extLst>
          </p:cNvPr>
          <p:cNvPicPr>
            <a:picLocks noChangeAspect="1"/>
          </p:cNvPicPr>
          <p:nvPr/>
        </p:nvPicPr>
        <p:blipFill>
          <a:blip r:embed="rId3"/>
          <a:stretch>
            <a:fillRect/>
          </a:stretch>
        </p:blipFill>
        <p:spPr>
          <a:xfrm>
            <a:off x="8118984" y="186585"/>
            <a:ext cx="3586452" cy="2625626"/>
          </a:xfrm>
          <a:prstGeom prst="rect">
            <a:avLst/>
          </a:prstGeom>
        </p:spPr>
      </p:pic>
    </p:spTree>
    <p:extLst>
      <p:ext uri="{BB962C8B-B14F-4D97-AF65-F5344CB8AC3E}">
        <p14:creationId xmlns:p14="http://schemas.microsoft.com/office/powerpoint/2010/main" val="1981863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631AB-1394-BECC-784B-D5F4BB1A5CF6}"/>
              </a:ext>
            </a:extLst>
          </p:cNvPr>
          <p:cNvSpPr>
            <a:spLocks noGrp="1"/>
          </p:cNvSpPr>
          <p:nvPr>
            <p:ph type="title"/>
          </p:nvPr>
        </p:nvSpPr>
        <p:spPr/>
        <p:txBody>
          <a:bodyPr/>
          <a:lstStyle/>
          <a:p>
            <a:r>
              <a:rPr lang="en-US" dirty="0"/>
              <a:t>SIG to Engagement Communities</a:t>
            </a:r>
          </a:p>
        </p:txBody>
      </p:sp>
      <p:sp>
        <p:nvSpPr>
          <p:cNvPr id="3" name="Content Placeholder 2">
            <a:extLst>
              <a:ext uri="{FF2B5EF4-FFF2-40B4-BE49-F238E27FC236}">
                <a16:creationId xmlns:a16="http://schemas.microsoft.com/office/drawing/2014/main" id="{4C235157-0BFD-C10F-57CF-BC5409741E34}"/>
              </a:ext>
            </a:extLst>
          </p:cNvPr>
          <p:cNvSpPr>
            <a:spLocks noGrp="1"/>
          </p:cNvSpPr>
          <p:nvPr>
            <p:ph idx="1"/>
          </p:nvPr>
        </p:nvSpPr>
        <p:spPr>
          <a:xfrm>
            <a:off x="838200" y="1825625"/>
            <a:ext cx="10515600" cy="4764956"/>
          </a:xfrm>
        </p:spPr>
        <p:txBody>
          <a:bodyPr>
            <a:normAutofit fontScale="70000" lnSpcReduction="20000"/>
          </a:bodyPr>
          <a:lstStyle/>
          <a:p>
            <a:pPr lvl="0"/>
            <a:r>
              <a:rPr lang="en-US" dirty="0"/>
              <a:t>Beginning at CSM 2026, all APTA Orthopedics Special Interest Groups (SIGs) will officially transition into APTA Orthopedics Communities.</a:t>
            </a:r>
          </a:p>
          <a:p>
            <a:pPr lvl="0"/>
            <a:r>
              <a:rPr lang="en-US" dirty="0"/>
              <a:t>This change allows us to align more closely with APTA Orthopedics structure, strengthen member engagement, and provide more flexible opportunities for leadership and participation.</a:t>
            </a:r>
          </a:p>
          <a:p>
            <a:pPr lvl="0"/>
            <a:endParaRPr lang="en-US" dirty="0"/>
          </a:p>
          <a:p>
            <a:pPr lvl="0"/>
            <a:r>
              <a:rPr lang="en-US" dirty="0"/>
              <a:t>Current SIG Presidents and Vice President/Education Chairs will automatically transition into the roles of Community Chair and Vice-Chair.</a:t>
            </a:r>
          </a:p>
          <a:p>
            <a:pPr lvl="0"/>
            <a:r>
              <a:rPr lang="en-US" dirty="0"/>
              <a:t>Each Community will have a </a:t>
            </a:r>
            <a:r>
              <a:rPr lang="en-US" b="1" dirty="0"/>
              <a:t>Leadership Team</a:t>
            </a:r>
            <a:r>
              <a:rPr lang="en-US" dirty="0"/>
              <a:t> made up of a Chair, Vice-Chair, and an APTA Orthopedics Board liaison.</a:t>
            </a:r>
          </a:p>
          <a:p>
            <a:pPr lvl="0"/>
            <a:r>
              <a:rPr lang="en-US" dirty="0"/>
              <a:t>Leadership terms are for </a:t>
            </a:r>
            <a:r>
              <a:rPr lang="en-US" b="1" dirty="0"/>
              <a:t>two years</a:t>
            </a:r>
            <a:r>
              <a:rPr lang="en-US" dirty="0"/>
              <a:t>, with a maximum of three consecutive terms in either Chair or Vice-Chair roles.</a:t>
            </a:r>
          </a:p>
          <a:p>
            <a:pPr lvl="0"/>
            <a:endParaRPr lang="en-US" dirty="0"/>
          </a:p>
          <a:p>
            <a:pPr lvl="0"/>
            <a:r>
              <a:rPr lang="en-US" dirty="0"/>
              <a:t>Communities may propose an </a:t>
            </a:r>
            <a:r>
              <a:rPr lang="en-US" b="1" dirty="0"/>
              <a:t>annual budget</a:t>
            </a:r>
            <a:r>
              <a:rPr lang="en-US" dirty="0"/>
              <a:t>, which will be reviewed by the APTA Orthopedics Board and Finance Committee for consideration.</a:t>
            </a:r>
          </a:p>
          <a:p>
            <a:pPr lvl="0"/>
            <a:r>
              <a:rPr lang="en-US" dirty="0"/>
              <a:t>Communities will have access to </a:t>
            </a:r>
            <a:r>
              <a:rPr lang="en-US" b="1" dirty="0"/>
              <a:t>encumbered funds</a:t>
            </a:r>
            <a:r>
              <a:rPr lang="en-US" dirty="0"/>
              <a:t> (funds raised or allocated specifically for their Community), however, all requests for utilization of encumbered funds must be submitted to the APTA Board of Directors for consideration. Encumbered funds utilization is not guaranteed.</a:t>
            </a:r>
          </a:p>
          <a:p>
            <a:pPr lvl="0"/>
            <a:endParaRPr lang="en-US" dirty="0"/>
          </a:p>
          <a:p>
            <a:pPr lvl="0"/>
            <a:endParaRPr lang="en-US" dirty="0"/>
          </a:p>
          <a:p>
            <a:pPr lvl="0"/>
            <a:endParaRPr lang="en-US" dirty="0"/>
          </a:p>
          <a:p>
            <a:endParaRPr lang="en-US" dirty="0"/>
          </a:p>
        </p:txBody>
      </p:sp>
    </p:spTree>
    <p:extLst>
      <p:ext uri="{BB962C8B-B14F-4D97-AF65-F5344CB8AC3E}">
        <p14:creationId xmlns:p14="http://schemas.microsoft.com/office/powerpoint/2010/main" val="861267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F893-8E45-1D3F-49CD-EC422EC6DCDB}"/>
              </a:ext>
            </a:extLst>
          </p:cNvPr>
          <p:cNvSpPr>
            <a:spLocks noGrp="1"/>
          </p:cNvSpPr>
          <p:nvPr>
            <p:ph type="title"/>
          </p:nvPr>
        </p:nvSpPr>
        <p:spPr/>
        <p:txBody>
          <a:bodyPr/>
          <a:lstStyle/>
          <a:p>
            <a:r>
              <a:rPr lang="en-US" dirty="0"/>
              <a:t>SIG to Engagement Communities - 2</a:t>
            </a:r>
          </a:p>
        </p:txBody>
      </p:sp>
      <p:sp>
        <p:nvSpPr>
          <p:cNvPr id="3" name="Content Placeholder 2">
            <a:extLst>
              <a:ext uri="{FF2B5EF4-FFF2-40B4-BE49-F238E27FC236}">
                <a16:creationId xmlns:a16="http://schemas.microsoft.com/office/drawing/2014/main" id="{D16EF309-890C-FE01-C47A-D41481AD2B11}"/>
              </a:ext>
            </a:extLst>
          </p:cNvPr>
          <p:cNvSpPr>
            <a:spLocks noGrp="1"/>
          </p:cNvSpPr>
          <p:nvPr>
            <p:ph idx="1"/>
          </p:nvPr>
        </p:nvSpPr>
        <p:spPr/>
        <p:txBody>
          <a:bodyPr>
            <a:normAutofit fontScale="92500" lnSpcReduction="20000"/>
          </a:bodyPr>
          <a:lstStyle/>
          <a:p>
            <a:pPr lvl="0"/>
            <a:r>
              <a:rPr lang="en-US" dirty="0"/>
              <a:t>Communities can sponsor or co-sponsor </a:t>
            </a:r>
            <a:r>
              <a:rPr lang="en-US" b="1" dirty="0"/>
              <a:t>educational events and fundraising activities</a:t>
            </a:r>
            <a:r>
              <a:rPr lang="en-US" dirty="0"/>
              <a:t>.</a:t>
            </a:r>
            <a:endParaRPr lang="en-US" sz="2400" dirty="0"/>
          </a:p>
          <a:p>
            <a:pPr lvl="0"/>
            <a:r>
              <a:rPr lang="en-US" dirty="0"/>
              <a:t>Revenue from approved activities (e.g., pre-conference courses at CSM) is shared, with 50% of net profit returning to the Community’s encumbered funds.</a:t>
            </a:r>
            <a:endParaRPr lang="en-US" sz="2400" dirty="0"/>
          </a:p>
          <a:p>
            <a:r>
              <a:rPr lang="en-US" dirty="0"/>
              <a:t>Each Community will have a </a:t>
            </a:r>
            <a:r>
              <a:rPr lang="en-US" b="1" dirty="0"/>
              <a:t>dedicated webpage and masthead</a:t>
            </a:r>
            <a:r>
              <a:rPr lang="en-US" dirty="0"/>
              <a:t> managed in coordination with APTA Orthopedics staff.</a:t>
            </a:r>
          </a:p>
          <a:p>
            <a:endParaRPr lang="en-US" dirty="0"/>
          </a:p>
          <a:p>
            <a:r>
              <a:rPr lang="en-US" b="1" dirty="0"/>
              <a:t>Summary </a:t>
            </a:r>
            <a:r>
              <a:rPr lang="en-US" dirty="0"/>
              <a:t>– not a lot will change for members </a:t>
            </a:r>
          </a:p>
          <a:p>
            <a:pPr lvl="1"/>
            <a:r>
              <a:rPr lang="en-US" dirty="0"/>
              <a:t>our focus is to support members with education, research, shared resources and working smarter not harder </a:t>
            </a:r>
          </a:p>
          <a:p>
            <a:pPr marL="0" indent="0">
              <a:buNone/>
            </a:pPr>
            <a:br>
              <a:rPr lang="en-US" dirty="0"/>
            </a:br>
            <a:endParaRPr lang="en-US" sz="2400" dirty="0"/>
          </a:p>
          <a:p>
            <a:endParaRPr lang="en-US" dirty="0"/>
          </a:p>
        </p:txBody>
      </p:sp>
    </p:spTree>
    <p:extLst>
      <p:ext uri="{BB962C8B-B14F-4D97-AF65-F5344CB8AC3E}">
        <p14:creationId xmlns:p14="http://schemas.microsoft.com/office/powerpoint/2010/main" val="343679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267DF8-93A2-171B-E4F4-86A8C1AA668F}"/>
              </a:ext>
            </a:extLst>
          </p:cNvPr>
          <p:cNvPicPr>
            <a:picLocks noGrp="1" noChangeAspect="1"/>
          </p:cNvPicPr>
          <p:nvPr>
            <p:ph idx="1"/>
          </p:nvPr>
        </p:nvPicPr>
        <p:blipFill>
          <a:blip r:embed="rId2"/>
          <a:stretch>
            <a:fillRect/>
          </a:stretch>
        </p:blipFill>
        <p:spPr>
          <a:xfrm>
            <a:off x="914400" y="578663"/>
            <a:ext cx="10515600" cy="1987512"/>
          </a:xfrm>
          <a:prstGeom prst="rect">
            <a:avLst/>
          </a:prstGeom>
        </p:spPr>
      </p:pic>
      <p:pic>
        <p:nvPicPr>
          <p:cNvPr id="7" name="Picture 6">
            <a:extLst>
              <a:ext uri="{FF2B5EF4-FFF2-40B4-BE49-F238E27FC236}">
                <a16:creationId xmlns:a16="http://schemas.microsoft.com/office/drawing/2014/main" id="{7A68FF35-E3CF-8761-BE53-98999B18E85C}"/>
              </a:ext>
            </a:extLst>
          </p:cNvPr>
          <p:cNvPicPr>
            <a:picLocks noChangeAspect="1"/>
          </p:cNvPicPr>
          <p:nvPr/>
        </p:nvPicPr>
        <p:blipFill>
          <a:blip r:embed="rId3"/>
          <a:stretch>
            <a:fillRect/>
          </a:stretch>
        </p:blipFill>
        <p:spPr>
          <a:xfrm>
            <a:off x="1842976" y="3509892"/>
            <a:ext cx="8040222" cy="2305372"/>
          </a:xfrm>
          <a:prstGeom prst="rect">
            <a:avLst/>
          </a:prstGeom>
        </p:spPr>
      </p:pic>
    </p:spTree>
    <p:extLst>
      <p:ext uri="{BB962C8B-B14F-4D97-AF65-F5344CB8AC3E}">
        <p14:creationId xmlns:p14="http://schemas.microsoft.com/office/powerpoint/2010/main" val="1943011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E664D-42DB-34E5-D53A-D58D735ECEE2}"/>
              </a:ext>
            </a:extLst>
          </p:cNvPr>
          <p:cNvSpPr>
            <a:spLocks noGrp="1"/>
          </p:cNvSpPr>
          <p:nvPr>
            <p:ph type="title"/>
          </p:nvPr>
        </p:nvSpPr>
        <p:spPr/>
        <p:txBody>
          <a:bodyPr/>
          <a:lstStyle/>
          <a:p>
            <a:r>
              <a:rPr lang="en-US" dirty="0"/>
              <a:t>CSM 2026 – ORFSIG Key Content  </a:t>
            </a:r>
          </a:p>
        </p:txBody>
      </p:sp>
      <p:pic>
        <p:nvPicPr>
          <p:cNvPr id="5" name="Content Placeholder 4">
            <a:extLst>
              <a:ext uri="{FF2B5EF4-FFF2-40B4-BE49-F238E27FC236}">
                <a16:creationId xmlns:a16="http://schemas.microsoft.com/office/drawing/2014/main" id="{7CDD451F-2AA5-75FC-7676-7DDC675649B6}"/>
              </a:ext>
            </a:extLst>
          </p:cNvPr>
          <p:cNvPicPr>
            <a:picLocks noGrp="1" noChangeAspect="1"/>
          </p:cNvPicPr>
          <p:nvPr>
            <p:ph idx="1"/>
          </p:nvPr>
        </p:nvPicPr>
        <p:blipFill>
          <a:blip r:embed="rId2"/>
          <a:stretch>
            <a:fillRect/>
          </a:stretch>
        </p:blipFill>
        <p:spPr>
          <a:xfrm>
            <a:off x="937228" y="2046514"/>
            <a:ext cx="9113645" cy="1679042"/>
          </a:xfrm>
          <a:prstGeom prst="rect">
            <a:avLst/>
          </a:prstGeom>
        </p:spPr>
      </p:pic>
      <p:pic>
        <p:nvPicPr>
          <p:cNvPr id="7" name="Picture 6">
            <a:extLst>
              <a:ext uri="{FF2B5EF4-FFF2-40B4-BE49-F238E27FC236}">
                <a16:creationId xmlns:a16="http://schemas.microsoft.com/office/drawing/2014/main" id="{39325E18-699B-76D1-E481-0FABCF09C277}"/>
              </a:ext>
            </a:extLst>
          </p:cNvPr>
          <p:cNvPicPr>
            <a:picLocks noChangeAspect="1"/>
          </p:cNvPicPr>
          <p:nvPr/>
        </p:nvPicPr>
        <p:blipFill>
          <a:blip r:embed="rId3"/>
          <a:stretch>
            <a:fillRect/>
          </a:stretch>
        </p:blipFill>
        <p:spPr>
          <a:xfrm>
            <a:off x="838200" y="3848042"/>
            <a:ext cx="9212673" cy="2854863"/>
          </a:xfrm>
          <a:prstGeom prst="rect">
            <a:avLst/>
          </a:prstGeom>
        </p:spPr>
      </p:pic>
      <p:sp>
        <p:nvSpPr>
          <p:cNvPr id="8" name="TextBox 7">
            <a:extLst>
              <a:ext uri="{FF2B5EF4-FFF2-40B4-BE49-F238E27FC236}">
                <a16:creationId xmlns:a16="http://schemas.microsoft.com/office/drawing/2014/main" id="{70B58F9F-03BB-BE73-2081-10B3FD171695}"/>
              </a:ext>
            </a:extLst>
          </p:cNvPr>
          <p:cNvSpPr txBox="1"/>
          <p:nvPr/>
        </p:nvSpPr>
        <p:spPr>
          <a:xfrm>
            <a:off x="937228" y="1813174"/>
            <a:ext cx="3603615" cy="369332"/>
          </a:xfrm>
          <a:prstGeom prst="rect">
            <a:avLst/>
          </a:prstGeom>
          <a:noFill/>
        </p:spPr>
        <p:txBody>
          <a:bodyPr wrap="none" rtlCol="0">
            <a:spAutoFit/>
          </a:bodyPr>
          <a:lstStyle/>
          <a:p>
            <a:r>
              <a:rPr lang="en-US" dirty="0"/>
              <a:t>Pre-Conference Wednesday 2/13/25</a:t>
            </a:r>
          </a:p>
        </p:txBody>
      </p:sp>
      <p:pic>
        <p:nvPicPr>
          <p:cNvPr id="3" name="Picture 2">
            <a:extLst>
              <a:ext uri="{FF2B5EF4-FFF2-40B4-BE49-F238E27FC236}">
                <a16:creationId xmlns:a16="http://schemas.microsoft.com/office/drawing/2014/main" id="{76DAAD79-0914-2C4C-BA73-C5C50DD0165D}"/>
              </a:ext>
            </a:extLst>
          </p:cNvPr>
          <p:cNvPicPr>
            <a:picLocks noChangeAspect="1"/>
          </p:cNvPicPr>
          <p:nvPr/>
        </p:nvPicPr>
        <p:blipFill>
          <a:blip r:embed="rId4"/>
          <a:stretch>
            <a:fillRect/>
          </a:stretch>
        </p:blipFill>
        <p:spPr>
          <a:xfrm>
            <a:off x="9878440" y="365125"/>
            <a:ext cx="1475360" cy="493819"/>
          </a:xfrm>
          <a:prstGeom prst="rect">
            <a:avLst/>
          </a:prstGeom>
        </p:spPr>
      </p:pic>
    </p:spTree>
    <p:extLst>
      <p:ext uri="{BB962C8B-B14F-4D97-AF65-F5344CB8AC3E}">
        <p14:creationId xmlns:p14="http://schemas.microsoft.com/office/powerpoint/2010/main" val="4286565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0C0514-1B09-105F-FFD0-8D2117AE054C}"/>
              </a:ext>
            </a:extLst>
          </p:cNvPr>
          <p:cNvPicPr>
            <a:picLocks noGrp="1" noChangeAspect="1"/>
          </p:cNvPicPr>
          <p:nvPr>
            <p:ph idx="1"/>
          </p:nvPr>
        </p:nvPicPr>
        <p:blipFill>
          <a:blip r:embed="rId2"/>
          <a:stretch>
            <a:fillRect/>
          </a:stretch>
        </p:blipFill>
        <p:spPr>
          <a:xfrm>
            <a:off x="684086" y="3690256"/>
            <a:ext cx="9825344" cy="2630196"/>
          </a:xfrm>
          <a:prstGeom prst="rect">
            <a:avLst/>
          </a:prstGeom>
        </p:spPr>
      </p:pic>
      <p:pic>
        <p:nvPicPr>
          <p:cNvPr id="7" name="Picture 6">
            <a:extLst>
              <a:ext uri="{FF2B5EF4-FFF2-40B4-BE49-F238E27FC236}">
                <a16:creationId xmlns:a16="http://schemas.microsoft.com/office/drawing/2014/main" id="{22344B71-98A0-9AF9-1BB6-A6D97B20EADF}"/>
              </a:ext>
            </a:extLst>
          </p:cNvPr>
          <p:cNvPicPr>
            <a:picLocks noChangeAspect="1"/>
          </p:cNvPicPr>
          <p:nvPr/>
        </p:nvPicPr>
        <p:blipFill>
          <a:blip r:embed="rId3"/>
          <a:srcRect t="4938"/>
          <a:stretch>
            <a:fillRect/>
          </a:stretch>
        </p:blipFill>
        <p:spPr>
          <a:xfrm>
            <a:off x="684086" y="898637"/>
            <a:ext cx="9333324" cy="2630196"/>
          </a:xfrm>
          <a:prstGeom prst="rect">
            <a:avLst/>
          </a:prstGeom>
        </p:spPr>
      </p:pic>
      <p:sp>
        <p:nvSpPr>
          <p:cNvPr id="8" name="TextBox 7">
            <a:extLst>
              <a:ext uri="{FF2B5EF4-FFF2-40B4-BE49-F238E27FC236}">
                <a16:creationId xmlns:a16="http://schemas.microsoft.com/office/drawing/2014/main" id="{6769CDAD-70D2-6F87-401B-9932A937CEA3}"/>
              </a:ext>
            </a:extLst>
          </p:cNvPr>
          <p:cNvSpPr txBox="1"/>
          <p:nvPr/>
        </p:nvSpPr>
        <p:spPr>
          <a:xfrm>
            <a:off x="9906000" y="392668"/>
            <a:ext cx="1386213" cy="369332"/>
          </a:xfrm>
          <a:prstGeom prst="rect">
            <a:avLst/>
          </a:prstGeom>
          <a:noFill/>
        </p:spPr>
        <p:txBody>
          <a:bodyPr wrap="none" rtlCol="0">
            <a:spAutoFit/>
          </a:bodyPr>
          <a:lstStyle/>
          <a:p>
            <a:r>
              <a:rPr lang="en-US" dirty="0"/>
              <a:t>Kirk to Cover</a:t>
            </a:r>
          </a:p>
        </p:txBody>
      </p:sp>
    </p:spTree>
    <p:extLst>
      <p:ext uri="{BB962C8B-B14F-4D97-AF65-F5344CB8AC3E}">
        <p14:creationId xmlns:p14="http://schemas.microsoft.com/office/powerpoint/2010/main" val="661067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31163</TotalTime>
  <Words>991</Words>
  <Application>Microsoft Office PowerPoint</Application>
  <PresentationFormat>Widescreen</PresentationFormat>
  <Paragraphs>113</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Academy of Orthopaedic Physical Therapy:  ORF-SIG Member Meeting</vt:lpstr>
      <vt:lpstr> Leadership team: SIG Members and Terms:   President:  Molly Malloy    Vice President:  Kirk Bentzen   Nominating Committee: Adam Walsh     Christopher Thurston Leda McDaniel    Representative to Board of Directors for ORFSIG – Nancy Bloom Research committee Chair – Steve Kareha Residency and SIG Educators – Kathleen Geist, Matt Haberl  </vt:lpstr>
      <vt:lpstr>Agenda</vt:lpstr>
      <vt:lpstr>Highlights and Updates 2025</vt:lpstr>
      <vt:lpstr>SIG to Engagement Communities</vt:lpstr>
      <vt:lpstr>SIG to Engagement Communities - 2</vt:lpstr>
      <vt:lpstr>PowerPoint Presentation</vt:lpstr>
      <vt:lpstr>CSM 2026 – ORFSIG Key Content  </vt:lpstr>
      <vt:lpstr>PowerPoint Presentation</vt:lpstr>
      <vt:lpstr>PowerPoint Presentation</vt:lpstr>
      <vt:lpstr>Education Resources</vt:lpstr>
      <vt:lpstr>PowerPoint Presentation</vt:lpstr>
      <vt:lpstr>YouTube Education – Podcasts, CPG overviews - Adam</vt:lpstr>
      <vt:lpstr>PowerPoint Presentation</vt:lpstr>
      <vt:lpstr>Education committee    </vt:lpstr>
      <vt:lpstr>Research Committee Updates:</vt:lpstr>
      <vt:lpstr>3rd Annual Ortho Resident Platforms </vt:lpstr>
      <vt:lpstr>Ways to get involved</vt:lpstr>
      <vt:lpstr>Member Communication-  </vt:lpstr>
      <vt:lpstr>Monthly Program Spotlight - </vt:lpstr>
      <vt:lpstr>Marketing your program </vt:lpstr>
      <vt:lpstr>Open Discussion  Future Planning - Molly</vt:lpstr>
      <vt:lpstr>Thank you all  malloyma@arcadia.edu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Orthopaedic Physical Therapy:  ORF-SIG Member Meeting</dc:title>
  <dc:creator>Admin</dc:creator>
  <cp:lastModifiedBy>Malloy, Molly</cp:lastModifiedBy>
  <cp:revision>51</cp:revision>
  <dcterms:created xsi:type="dcterms:W3CDTF">2023-02-21T22:11:15Z</dcterms:created>
  <dcterms:modified xsi:type="dcterms:W3CDTF">2025-11-04T20:17:35Z</dcterms:modified>
</cp:coreProperties>
</file>