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4"/>
  </p:notesMasterIdLst>
  <p:sldIdLst>
    <p:sldId id="256" r:id="rId5"/>
    <p:sldId id="257" r:id="rId6"/>
    <p:sldId id="298" r:id="rId7"/>
    <p:sldId id="355" r:id="rId8"/>
    <p:sldId id="396" r:id="rId9"/>
    <p:sldId id="387" r:id="rId10"/>
    <p:sldId id="359" r:id="rId11"/>
    <p:sldId id="354" r:id="rId12"/>
    <p:sldId id="388" r:id="rId13"/>
    <p:sldId id="356" r:id="rId14"/>
    <p:sldId id="297" r:id="rId15"/>
    <p:sldId id="394" r:id="rId16"/>
    <p:sldId id="395" r:id="rId17"/>
    <p:sldId id="347" r:id="rId18"/>
    <p:sldId id="353" r:id="rId19"/>
    <p:sldId id="376" r:id="rId20"/>
    <p:sldId id="403" r:id="rId21"/>
    <p:sldId id="389" r:id="rId22"/>
    <p:sldId id="390" r:id="rId23"/>
    <p:sldId id="397" r:id="rId24"/>
    <p:sldId id="382" r:id="rId25"/>
    <p:sldId id="404" r:id="rId26"/>
    <p:sldId id="402" r:id="rId27"/>
    <p:sldId id="392" r:id="rId28"/>
    <p:sldId id="259" r:id="rId29"/>
    <p:sldId id="399" r:id="rId30"/>
    <p:sldId id="398" r:id="rId31"/>
    <p:sldId id="330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5B18D-BCC1-4FBE-B873-A13245B3E2EC}" v="1" dt="2020-06-24T11:27:32.992"/>
    <p1510:client id="{4A4F36A9-0A61-4723-8EBD-4C9D86D5D69E}" v="3" dt="2020-06-24T14:56:25.082"/>
    <p1510:client id="{7B721A40-6E7D-E207-FB44-E886C8AE7F4F}" v="48" dt="2020-06-24T13:50:21.667"/>
    <p1510:client id="{A331E355-38A8-4E9E-80C5-FCEE0AAF31C9}" v="744" dt="2020-06-24T14:38:53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52753-43E6-4F71-ACF5-8383F663C954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3BAAD87-E149-47E7-9BD1-2EBAA70B3850}">
      <dgm:prSet phldrT="[Text]"/>
      <dgm:spPr/>
      <dgm:t>
        <a:bodyPr/>
        <a:lstStyle/>
        <a:p>
          <a:r>
            <a:rPr lang="en-US" b="1" i="1">
              <a:solidFill>
                <a:schemeClr val="bg1"/>
              </a:solidFill>
            </a:rPr>
            <a:t>Value and Payment</a:t>
          </a:r>
        </a:p>
      </dgm:t>
    </dgm:pt>
    <dgm:pt modelId="{2E1A81DD-A1EC-4660-BC85-BBEC66297905}" type="parTrans" cxnId="{D09B7D96-C0F6-4DB3-B43F-85ECEE284319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FDCB3B3B-2B94-4FC9-8F0D-95E7BFB21051}" type="sibTrans" cxnId="{D09B7D96-C0F6-4DB3-B43F-85ECEE284319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26FACCBA-C579-45C7-9439-ED9A47F0F282}">
      <dgm:prSet phldrT="[Text]"/>
      <dgm:spPr/>
      <dgm:t>
        <a:bodyPr/>
        <a:lstStyle/>
        <a:p>
          <a:r>
            <a:rPr lang="en-US" b="1" i="1">
              <a:solidFill>
                <a:schemeClr val="bg1"/>
              </a:solidFill>
            </a:rPr>
            <a:t>Positioning and Public Awareness</a:t>
          </a:r>
        </a:p>
      </dgm:t>
    </dgm:pt>
    <dgm:pt modelId="{FCFD058A-6FCD-452F-8263-887BDDFD6D1D}" type="parTrans" cxnId="{39E56CBB-0160-47FE-95A7-F5E16BDF9928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DAC538ED-0968-42C4-A742-9A0197F7F3FE}" type="sibTrans" cxnId="{39E56CBB-0160-47FE-95A7-F5E16BDF9928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77A283B7-393A-4C5E-8621-4A3F5BA3E611}">
      <dgm:prSet phldrT="[Text]" custT="1"/>
      <dgm:spPr/>
      <dgm:t>
        <a:bodyPr/>
        <a:lstStyle/>
        <a:p>
          <a:r>
            <a:rPr lang="en-US" sz="2000" b="1" i="1">
              <a:solidFill>
                <a:schemeClr val="tx1"/>
              </a:solidFill>
            </a:rPr>
            <a:t>Position members as experts in managing movement and functional performance</a:t>
          </a:r>
        </a:p>
      </dgm:t>
    </dgm:pt>
    <dgm:pt modelId="{FE121266-EF7C-47A3-A6A5-D20377405078}" type="parTrans" cxnId="{9A78E745-7EC1-440A-94E7-C912887B98BC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F2151FAE-9F2F-4EAA-8811-A328F2C10167}" type="sibTrans" cxnId="{9A78E745-7EC1-440A-94E7-C912887B98BC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1C3C2BB8-BC8A-46BE-B892-1C2E8E00B960}">
      <dgm:prSet phldrT="[Text]"/>
      <dgm:spPr/>
      <dgm:t>
        <a:bodyPr/>
        <a:lstStyle/>
        <a:p>
          <a:r>
            <a:rPr lang="en-US" b="1" i="1">
              <a:solidFill>
                <a:schemeClr val="bg1"/>
              </a:solidFill>
            </a:rPr>
            <a:t>Diversity and Inclusion</a:t>
          </a:r>
        </a:p>
      </dgm:t>
    </dgm:pt>
    <dgm:pt modelId="{302B4553-C692-4F79-BED8-179E895097BF}" type="parTrans" cxnId="{B4B6ECA4-E4C0-4AC9-98C3-D8CDEA82FE6C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82940BCA-6A65-4F92-B5F9-58584614606D}" type="sibTrans" cxnId="{B4B6ECA4-E4C0-4AC9-98C3-D8CDEA82FE6C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F16E1F35-7AEF-4B00-AE35-F73CDD088BE7}">
      <dgm:prSet phldrT="[Text]" custT="1"/>
      <dgm:spPr/>
      <dgm:t>
        <a:bodyPr/>
        <a:lstStyle/>
        <a:p>
          <a:r>
            <a:rPr lang="en-US" sz="2000" b="1" i="1">
              <a:solidFill>
                <a:schemeClr val="tx1"/>
              </a:solidFill>
            </a:rPr>
            <a:t>Increase the diversity of members, leaders and AOPT</a:t>
          </a:r>
        </a:p>
      </dgm:t>
    </dgm:pt>
    <dgm:pt modelId="{1FAEE8EB-0884-42A6-9797-94F5229E4B6F}" type="parTrans" cxnId="{5CF43582-203E-4646-8F93-B1966B31E9E0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CCD08BA6-F762-488D-BB52-295741AC2A01}" type="sibTrans" cxnId="{5CF43582-203E-4646-8F93-B1966B31E9E0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43D2EBF9-9860-4F4E-92BE-5885DC9E768A}">
      <dgm:prSet phldrT="[Text]"/>
      <dgm:spPr/>
      <dgm:t>
        <a:bodyPr/>
        <a:lstStyle/>
        <a:p>
          <a:r>
            <a:rPr lang="en-US" b="1" i="1">
              <a:solidFill>
                <a:schemeClr val="bg1"/>
              </a:solidFill>
            </a:rPr>
            <a:t>Evidence to Best Practice</a:t>
          </a:r>
        </a:p>
      </dgm:t>
    </dgm:pt>
    <dgm:pt modelId="{276F85E6-8428-46A4-8127-2B1BA1C5CBE2}" type="parTrans" cxnId="{3D851EFE-7567-48AE-A427-D632563F8B8A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2B3B74C9-A524-4E4B-82E7-7888F3490A7D}" type="sibTrans" cxnId="{3D851EFE-7567-48AE-A427-D632563F8B8A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B62BD1AE-6EB3-4FFB-9E1C-15A9901EDE3C}">
      <dgm:prSet custT="1"/>
      <dgm:spPr/>
      <dgm:t>
        <a:bodyPr/>
        <a:lstStyle/>
        <a:p>
          <a:r>
            <a:rPr lang="en-US" sz="2000" b="1" i="1">
              <a:solidFill>
                <a:schemeClr val="tx1"/>
              </a:solidFill>
            </a:rPr>
            <a:t>Promote development and implementation of evidence for best practice</a:t>
          </a:r>
        </a:p>
      </dgm:t>
    </dgm:pt>
    <dgm:pt modelId="{C9AB792D-B1A4-4A7D-9065-C561B961DB2B}" type="parTrans" cxnId="{0995B81F-C278-466E-961A-218232A4BFA7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81FA8EE8-7E89-4907-926F-78533582B114}" type="sibTrans" cxnId="{0995B81F-C278-466E-961A-218232A4BFA7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4DC84FE4-BBE7-4B4A-BD2C-447F151DBA3C}">
      <dgm:prSet phldrT="[Text]" custT="1"/>
      <dgm:spPr/>
      <dgm:t>
        <a:bodyPr/>
        <a:lstStyle/>
        <a:p>
          <a:endParaRPr lang="en-US" sz="1400" b="1" i="1">
            <a:solidFill>
              <a:schemeClr val="tx1"/>
            </a:solidFill>
          </a:endParaRPr>
        </a:p>
      </dgm:t>
    </dgm:pt>
    <dgm:pt modelId="{312DBE70-04F4-44FD-B41C-498848D07577}" type="parTrans" cxnId="{DA68826D-E6BE-4DFC-BBE6-C9F25DC5504E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25FAD588-C02B-4BCB-A1B6-69F071DAB888}" type="sibTrans" cxnId="{DA68826D-E6BE-4DFC-BBE6-C9F25DC5504E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4A955CA7-D4E8-4A2B-A1F7-15D0EC2ABF53}">
      <dgm:prSet phldrT="[Text]" custT="1"/>
      <dgm:spPr/>
      <dgm:t>
        <a:bodyPr/>
        <a:lstStyle/>
        <a:p>
          <a:r>
            <a:rPr lang="en-US" sz="2000" b="1" i="1">
              <a:solidFill>
                <a:schemeClr val="tx1"/>
              </a:solidFill>
            </a:rPr>
            <a:t>Enhance payment for services by demonstrating the value of physical therapy</a:t>
          </a:r>
        </a:p>
      </dgm:t>
    </dgm:pt>
    <dgm:pt modelId="{442EF040-197D-4E5C-835B-DA03646BB5C5}" type="parTrans" cxnId="{2DC1FEAF-CCC3-425A-A4E5-12F6005C8215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23096EA0-0443-49D8-917B-27ED3A7FFB4D}" type="sibTrans" cxnId="{2DC1FEAF-CCC3-425A-A4E5-12F6005C8215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12F5031D-412A-4A89-AEA9-179A33068C2D}">
      <dgm:prSet phldrT="[Text]" custT="1"/>
      <dgm:spPr/>
      <dgm:t>
        <a:bodyPr/>
        <a:lstStyle/>
        <a:p>
          <a:endParaRPr lang="en-US" sz="1400" b="1" i="1">
            <a:solidFill>
              <a:schemeClr val="tx1"/>
            </a:solidFill>
          </a:endParaRPr>
        </a:p>
      </dgm:t>
    </dgm:pt>
    <dgm:pt modelId="{D19B4F57-11C6-4B2D-AA33-329703F99B87}" type="parTrans" cxnId="{48F267C8-5278-45B1-A704-8DE617186EB3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8338D40C-BED7-40E1-8E11-C15C1762CF46}" type="sibTrans" cxnId="{48F267C8-5278-45B1-A704-8DE617186EB3}">
      <dgm:prSet/>
      <dgm:spPr/>
      <dgm:t>
        <a:bodyPr/>
        <a:lstStyle/>
        <a:p>
          <a:endParaRPr lang="en-US" b="1" i="1">
            <a:solidFill>
              <a:schemeClr val="bg1"/>
            </a:solidFill>
          </a:endParaRPr>
        </a:p>
      </dgm:t>
    </dgm:pt>
    <dgm:pt modelId="{2E962BB6-F75C-4233-8FA2-8D9DD2243855}" type="pres">
      <dgm:prSet presAssocID="{66452753-43E6-4F71-ACF5-8383F663C9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80D8F-8339-4582-BB34-9461FF7FCB26}" type="pres">
      <dgm:prSet presAssocID="{93BAAD87-E149-47E7-9BD1-2EBAA70B3850}" presName="linNode" presStyleCnt="0"/>
      <dgm:spPr/>
    </dgm:pt>
    <dgm:pt modelId="{CCE02D0A-30A8-4D95-B8BB-C4BC782FCED0}" type="pres">
      <dgm:prSet presAssocID="{93BAAD87-E149-47E7-9BD1-2EBAA70B3850}" presName="parentText" presStyleLbl="node1" presStyleIdx="0" presStyleCnt="4" custLinFactNeighborX="-1233" custLinFactNeighborY="12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26BCA-775C-4656-9745-E664E9408CA7}" type="pres">
      <dgm:prSet presAssocID="{93BAAD87-E149-47E7-9BD1-2EBAA70B3850}" presName="descendantText" presStyleLbl="alignAccFollowNode1" presStyleIdx="0" presStyleCnt="4" custScaleY="82976" custLinFactNeighborX="309" custLinFactNeighborY="14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0E2E5-78B8-448E-B6AE-7C35A24113B0}" type="pres">
      <dgm:prSet presAssocID="{FDCB3B3B-2B94-4FC9-8F0D-95E7BFB21051}" presName="sp" presStyleCnt="0"/>
      <dgm:spPr/>
    </dgm:pt>
    <dgm:pt modelId="{949E2923-9793-4D40-B59B-8BECAF4B4699}" type="pres">
      <dgm:prSet presAssocID="{26FACCBA-C579-45C7-9439-ED9A47F0F282}" presName="linNode" presStyleCnt="0"/>
      <dgm:spPr/>
    </dgm:pt>
    <dgm:pt modelId="{7BF1608F-1FBB-4F4F-845C-806128F29560}" type="pres">
      <dgm:prSet presAssocID="{26FACCBA-C579-45C7-9439-ED9A47F0F282}" presName="parentText" presStyleLbl="node1" presStyleIdx="1" presStyleCnt="4" custLinFactNeighborY="1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7C9A9-1EB2-4F2C-A243-FF1992C03C55}" type="pres">
      <dgm:prSet presAssocID="{26FACCBA-C579-45C7-9439-ED9A47F0F282}" presName="descendantText" presStyleLbl="alignAccFollowNode1" presStyleIdx="1" presStyleCnt="4" custScaleY="90252" custLinFactNeighborX="-1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DDB62-AA10-43C1-8674-457666FFF801}" type="pres">
      <dgm:prSet presAssocID="{DAC538ED-0968-42C4-A742-9A0197F7F3FE}" presName="sp" presStyleCnt="0"/>
      <dgm:spPr/>
    </dgm:pt>
    <dgm:pt modelId="{033269E4-E957-4C67-8261-2F6A743AF870}" type="pres">
      <dgm:prSet presAssocID="{1C3C2BB8-BC8A-46BE-B892-1C2E8E00B960}" presName="linNode" presStyleCnt="0"/>
      <dgm:spPr/>
    </dgm:pt>
    <dgm:pt modelId="{422912CF-0BB3-4E13-8E1F-C2DEFF168142}" type="pres">
      <dgm:prSet presAssocID="{1C3C2BB8-BC8A-46BE-B892-1C2E8E00B96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C1837-7495-4705-AE04-51BDC298E3D6}" type="pres">
      <dgm:prSet presAssocID="{1C3C2BB8-BC8A-46BE-B892-1C2E8E00B960}" presName="descendantText" presStyleLbl="alignAccFollowNode1" presStyleIdx="2" presStyleCnt="4" custScaleY="89432" custLinFactNeighborX="309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5C54B-3BCF-407B-88C3-AEAE87125CDD}" type="pres">
      <dgm:prSet presAssocID="{82940BCA-6A65-4F92-B5F9-58584614606D}" presName="sp" presStyleCnt="0"/>
      <dgm:spPr/>
    </dgm:pt>
    <dgm:pt modelId="{DAE9ECBB-957A-40D6-AAB8-FEE514A13C99}" type="pres">
      <dgm:prSet presAssocID="{43D2EBF9-9860-4F4E-92BE-5885DC9E768A}" presName="linNode" presStyleCnt="0"/>
      <dgm:spPr/>
    </dgm:pt>
    <dgm:pt modelId="{7FA9CAD1-6F99-4B63-A2D8-883D84640288}" type="pres">
      <dgm:prSet presAssocID="{43D2EBF9-9860-4F4E-92BE-5885DC9E768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37740-F6FF-457A-BD79-5FB104A05FC7}" type="pres">
      <dgm:prSet presAssocID="{43D2EBF9-9860-4F4E-92BE-5885DC9E768A}" presName="descendantText" presStyleLbl="alignAccFollowNode1" presStyleIdx="3" presStyleCnt="4" custScaleY="87472" custLinFactNeighborX="866" custLinFactNeighborY="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56CBB-0160-47FE-95A7-F5E16BDF9928}" srcId="{66452753-43E6-4F71-ACF5-8383F663C954}" destId="{26FACCBA-C579-45C7-9439-ED9A47F0F282}" srcOrd="1" destOrd="0" parTransId="{FCFD058A-6FCD-452F-8263-887BDDFD6D1D}" sibTransId="{DAC538ED-0968-42C4-A742-9A0197F7F3FE}"/>
    <dgm:cxn modelId="{4A49A951-B7C1-49D6-9EA4-C9EF276A9CFF}" type="presOf" srcId="{12F5031D-412A-4A89-AEA9-179A33068C2D}" destId="{B92C1837-7495-4705-AE04-51BDC298E3D6}" srcOrd="0" destOrd="0" presId="urn:microsoft.com/office/officeart/2005/8/layout/vList5"/>
    <dgm:cxn modelId="{3AF3DF1B-60E9-47D0-BB4F-074651721E07}" type="presOf" srcId="{B62BD1AE-6EB3-4FFB-9E1C-15A9901EDE3C}" destId="{19037740-F6FF-457A-BD79-5FB104A05FC7}" srcOrd="0" destOrd="0" presId="urn:microsoft.com/office/officeart/2005/8/layout/vList5"/>
    <dgm:cxn modelId="{5CF43582-203E-4646-8F93-B1966B31E9E0}" srcId="{1C3C2BB8-BC8A-46BE-B892-1C2E8E00B960}" destId="{F16E1F35-7AEF-4B00-AE35-F73CDD088BE7}" srcOrd="1" destOrd="0" parTransId="{1FAEE8EB-0884-42A6-9797-94F5229E4B6F}" sibTransId="{CCD08BA6-F762-488D-BB52-295741AC2A01}"/>
    <dgm:cxn modelId="{B4B6ECA4-E4C0-4AC9-98C3-D8CDEA82FE6C}" srcId="{66452753-43E6-4F71-ACF5-8383F663C954}" destId="{1C3C2BB8-BC8A-46BE-B892-1C2E8E00B960}" srcOrd="2" destOrd="0" parTransId="{302B4553-C692-4F79-BED8-179E895097BF}" sibTransId="{82940BCA-6A65-4F92-B5F9-58584614606D}"/>
    <dgm:cxn modelId="{0995B81F-C278-466E-961A-218232A4BFA7}" srcId="{43D2EBF9-9860-4F4E-92BE-5885DC9E768A}" destId="{B62BD1AE-6EB3-4FFB-9E1C-15A9901EDE3C}" srcOrd="0" destOrd="0" parTransId="{C9AB792D-B1A4-4A7D-9065-C561B961DB2B}" sibTransId="{81FA8EE8-7E89-4907-926F-78533582B114}"/>
    <dgm:cxn modelId="{9A78E745-7EC1-440A-94E7-C912887B98BC}" srcId="{26FACCBA-C579-45C7-9439-ED9A47F0F282}" destId="{77A283B7-393A-4C5E-8621-4A3F5BA3E611}" srcOrd="0" destOrd="0" parTransId="{FE121266-EF7C-47A3-A6A5-D20377405078}" sibTransId="{F2151FAE-9F2F-4EAA-8811-A328F2C10167}"/>
    <dgm:cxn modelId="{D09B7D96-C0F6-4DB3-B43F-85ECEE284319}" srcId="{66452753-43E6-4F71-ACF5-8383F663C954}" destId="{93BAAD87-E149-47E7-9BD1-2EBAA70B3850}" srcOrd="0" destOrd="0" parTransId="{2E1A81DD-A1EC-4660-BC85-BBEC66297905}" sibTransId="{FDCB3B3B-2B94-4FC9-8F0D-95E7BFB21051}"/>
    <dgm:cxn modelId="{C0863CC2-75AD-4F86-82EB-C56A1119988C}" type="presOf" srcId="{F16E1F35-7AEF-4B00-AE35-F73CDD088BE7}" destId="{B92C1837-7495-4705-AE04-51BDC298E3D6}" srcOrd="0" destOrd="1" presId="urn:microsoft.com/office/officeart/2005/8/layout/vList5"/>
    <dgm:cxn modelId="{C5ABE904-5F42-4AA5-A070-4E183B94E345}" type="presOf" srcId="{1C3C2BB8-BC8A-46BE-B892-1C2E8E00B960}" destId="{422912CF-0BB3-4E13-8E1F-C2DEFF168142}" srcOrd="0" destOrd="0" presId="urn:microsoft.com/office/officeart/2005/8/layout/vList5"/>
    <dgm:cxn modelId="{64C4E772-3DF4-4134-AB98-7E8ACD276832}" type="presOf" srcId="{4A955CA7-D4E8-4A2B-A1F7-15D0EC2ABF53}" destId="{EF526BCA-775C-4656-9745-E664E9408CA7}" srcOrd="0" destOrd="0" presId="urn:microsoft.com/office/officeart/2005/8/layout/vList5"/>
    <dgm:cxn modelId="{3D851EFE-7567-48AE-A427-D632563F8B8A}" srcId="{66452753-43E6-4F71-ACF5-8383F663C954}" destId="{43D2EBF9-9860-4F4E-92BE-5885DC9E768A}" srcOrd="3" destOrd="0" parTransId="{276F85E6-8428-46A4-8127-2B1BA1C5CBE2}" sibTransId="{2B3B74C9-A524-4E4B-82E7-7888F3490A7D}"/>
    <dgm:cxn modelId="{DA68826D-E6BE-4DFC-BBE6-C9F25DC5504E}" srcId="{1C3C2BB8-BC8A-46BE-B892-1C2E8E00B960}" destId="{4DC84FE4-BBE7-4B4A-BD2C-447F151DBA3C}" srcOrd="2" destOrd="0" parTransId="{312DBE70-04F4-44FD-B41C-498848D07577}" sibTransId="{25FAD588-C02B-4BCB-A1B6-69F071DAB888}"/>
    <dgm:cxn modelId="{33F1DE2C-9C18-401B-B2E0-5A2988429C13}" type="presOf" srcId="{26FACCBA-C579-45C7-9439-ED9A47F0F282}" destId="{7BF1608F-1FBB-4F4F-845C-806128F29560}" srcOrd="0" destOrd="0" presId="urn:microsoft.com/office/officeart/2005/8/layout/vList5"/>
    <dgm:cxn modelId="{9DF3739D-1686-4634-8973-4824854A243E}" type="presOf" srcId="{4DC84FE4-BBE7-4B4A-BD2C-447F151DBA3C}" destId="{B92C1837-7495-4705-AE04-51BDC298E3D6}" srcOrd="0" destOrd="2" presId="urn:microsoft.com/office/officeart/2005/8/layout/vList5"/>
    <dgm:cxn modelId="{1FEE7B31-34F8-4244-8665-E375DCF09360}" type="presOf" srcId="{77A283B7-393A-4C5E-8621-4A3F5BA3E611}" destId="{9257C9A9-1EB2-4F2C-A243-FF1992C03C55}" srcOrd="0" destOrd="0" presId="urn:microsoft.com/office/officeart/2005/8/layout/vList5"/>
    <dgm:cxn modelId="{321DC46C-C8AB-4598-8985-25CBDB9B50CA}" type="presOf" srcId="{93BAAD87-E149-47E7-9BD1-2EBAA70B3850}" destId="{CCE02D0A-30A8-4D95-B8BB-C4BC782FCED0}" srcOrd="0" destOrd="0" presId="urn:microsoft.com/office/officeart/2005/8/layout/vList5"/>
    <dgm:cxn modelId="{2DC1FEAF-CCC3-425A-A4E5-12F6005C8215}" srcId="{93BAAD87-E149-47E7-9BD1-2EBAA70B3850}" destId="{4A955CA7-D4E8-4A2B-A1F7-15D0EC2ABF53}" srcOrd="0" destOrd="0" parTransId="{442EF040-197D-4E5C-835B-DA03646BB5C5}" sibTransId="{23096EA0-0443-49D8-917B-27ED3A7FFB4D}"/>
    <dgm:cxn modelId="{3CDA58D3-67F5-4966-B2BC-3E72BD0091E6}" type="presOf" srcId="{43D2EBF9-9860-4F4E-92BE-5885DC9E768A}" destId="{7FA9CAD1-6F99-4B63-A2D8-883D84640288}" srcOrd="0" destOrd="0" presId="urn:microsoft.com/office/officeart/2005/8/layout/vList5"/>
    <dgm:cxn modelId="{23326139-6FDE-42DB-B63E-5070B2E32436}" type="presOf" srcId="{66452753-43E6-4F71-ACF5-8383F663C954}" destId="{2E962BB6-F75C-4233-8FA2-8D9DD2243855}" srcOrd="0" destOrd="0" presId="urn:microsoft.com/office/officeart/2005/8/layout/vList5"/>
    <dgm:cxn modelId="{48F267C8-5278-45B1-A704-8DE617186EB3}" srcId="{1C3C2BB8-BC8A-46BE-B892-1C2E8E00B960}" destId="{12F5031D-412A-4A89-AEA9-179A33068C2D}" srcOrd="0" destOrd="0" parTransId="{D19B4F57-11C6-4B2D-AA33-329703F99B87}" sibTransId="{8338D40C-BED7-40E1-8E11-C15C1762CF46}"/>
    <dgm:cxn modelId="{319CA8D7-578D-46AB-8CC5-E478909DC0D9}" type="presParOf" srcId="{2E962BB6-F75C-4233-8FA2-8D9DD2243855}" destId="{57880D8F-8339-4582-BB34-9461FF7FCB26}" srcOrd="0" destOrd="0" presId="urn:microsoft.com/office/officeart/2005/8/layout/vList5"/>
    <dgm:cxn modelId="{C5FE9C94-257E-4155-9346-7EFA49154A7E}" type="presParOf" srcId="{57880D8F-8339-4582-BB34-9461FF7FCB26}" destId="{CCE02D0A-30A8-4D95-B8BB-C4BC782FCED0}" srcOrd="0" destOrd="0" presId="urn:microsoft.com/office/officeart/2005/8/layout/vList5"/>
    <dgm:cxn modelId="{64294DE6-CCA4-4B7C-9E3D-C53D27C4509C}" type="presParOf" srcId="{57880D8F-8339-4582-BB34-9461FF7FCB26}" destId="{EF526BCA-775C-4656-9745-E664E9408CA7}" srcOrd="1" destOrd="0" presId="urn:microsoft.com/office/officeart/2005/8/layout/vList5"/>
    <dgm:cxn modelId="{D563F7BE-D4FE-4DDB-99A9-1BC50ADBFF24}" type="presParOf" srcId="{2E962BB6-F75C-4233-8FA2-8D9DD2243855}" destId="{4B40E2E5-78B8-448E-B6AE-7C35A24113B0}" srcOrd="1" destOrd="0" presId="urn:microsoft.com/office/officeart/2005/8/layout/vList5"/>
    <dgm:cxn modelId="{25A03736-CA20-44DD-ADD9-BABA7ECD2428}" type="presParOf" srcId="{2E962BB6-F75C-4233-8FA2-8D9DD2243855}" destId="{949E2923-9793-4D40-B59B-8BECAF4B4699}" srcOrd="2" destOrd="0" presId="urn:microsoft.com/office/officeart/2005/8/layout/vList5"/>
    <dgm:cxn modelId="{424B96DE-217F-4EC2-9F74-0723AF7627E7}" type="presParOf" srcId="{949E2923-9793-4D40-B59B-8BECAF4B4699}" destId="{7BF1608F-1FBB-4F4F-845C-806128F29560}" srcOrd="0" destOrd="0" presId="urn:microsoft.com/office/officeart/2005/8/layout/vList5"/>
    <dgm:cxn modelId="{68B3394F-DDF9-4183-BBBC-ACCB33602106}" type="presParOf" srcId="{949E2923-9793-4D40-B59B-8BECAF4B4699}" destId="{9257C9A9-1EB2-4F2C-A243-FF1992C03C55}" srcOrd="1" destOrd="0" presId="urn:microsoft.com/office/officeart/2005/8/layout/vList5"/>
    <dgm:cxn modelId="{725DA652-00A8-4183-9025-369E39921B38}" type="presParOf" srcId="{2E962BB6-F75C-4233-8FA2-8D9DD2243855}" destId="{121DDB62-AA10-43C1-8674-457666FFF801}" srcOrd="3" destOrd="0" presId="urn:microsoft.com/office/officeart/2005/8/layout/vList5"/>
    <dgm:cxn modelId="{47DC9AEE-39F1-4434-9D4B-FAA11609CAC1}" type="presParOf" srcId="{2E962BB6-F75C-4233-8FA2-8D9DD2243855}" destId="{033269E4-E957-4C67-8261-2F6A743AF870}" srcOrd="4" destOrd="0" presId="urn:microsoft.com/office/officeart/2005/8/layout/vList5"/>
    <dgm:cxn modelId="{47BA6801-F9A5-44D4-9C66-B67A91DB9C5D}" type="presParOf" srcId="{033269E4-E957-4C67-8261-2F6A743AF870}" destId="{422912CF-0BB3-4E13-8E1F-C2DEFF168142}" srcOrd="0" destOrd="0" presId="urn:microsoft.com/office/officeart/2005/8/layout/vList5"/>
    <dgm:cxn modelId="{8AA20F9B-4A9E-43F7-8D26-3DC287D2C930}" type="presParOf" srcId="{033269E4-E957-4C67-8261-2F6A743AF870}" destId="{B92C1837-7495-4705-AE04-51BDC298E3D6}" srcOrd="1" destOrd="0" presId="urn:microsoft.com/office/officeart/2005/8/layout/vList5"/>
    <dgm:cxn modelId="{0E9A134A-5077-4312-BA0E-0B06AB7203ED}" type="presParOf" srcId="{2E962BB6-F75C-4233-8FA2-8D9DD2243855}" destId="{7A55C54B-3BCF-407B-88C3-AEAE87125CDD}" srcOrd="5" destOrd="0" presId="urn:microsoft.com/office/officeart/2005/8/layout/vList5"/>
    <dgm:cxn modelId="{C56EBB42-80AB-4061-BEC7-1529BF44DE4F}" type="presParOf" srcId="{2E962BB6-F75C-4233-8FA2-8D9DD2243855}" destId="{DAE9ECBB-957A-40D6-AAB8-FEE514A13C99}" srcOrd="6" destOrd="0" presId="urn:microsoft.com/office/officeart/2005/8/layout/vList5"/>
    <dgm:cxn modelId="{5ECA73A6-CB7E-44C9-BE23-AE69F49921C2}" type="presParOf" srcId="{DAE9ECBB-957A-40D6-AAB8-FEE514A13C99}" destId="{7FA9CAD1-6F99-4B63-A2D8-883D84640288}" srcOrd="0" destOrd="0" presId="urn:microsoft.com/office/officeart/2005/8/layout/vList5"/>
    <dgm:cxn modelId="{06F3800B-9E0B-4E77-AA2E-6843F34EC808}" type="presParOf" srcId="{DAE9ECBB-957A-40D6-AAB8-FEE514A13C99}" destId="{19037740-F6FF-457A-BD79-5FB104A05F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1AB9B48-6636-478C-A755-77D0A3509A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23F844-7E6B-4007-83CA-30091D613C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0B3B-B9D9-45CD-B806-BEB69978033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62C75D2-D220-401F-9E8D-FD7C76B182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5D4F3CB-22A2-44F2-9C45-DCB034072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F3204F-2817-4D49-8F58-37F414DBCA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4D19AF-8AFE-438E-91C2-39AC2392B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451A-B437-4AE9-86E1-FFC3DEFA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8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458DE-801E-4DB8-A387-06876C026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0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NEW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9451A-B437-4AE9-86E1-FFC3DEFA0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JOSPT is pushing the Res/Fellowship Community to publish more cases.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9451A-B437-4AE9-86E1-FFC3DEFA0A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451A-B437-4AE9-86E1-FFC3DEFA0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new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9451A-B437-4AE9-86E1-FFC3DEFA0A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new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9451A-B437-4AE9-86E1-FFC3DEFA0A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458DE-801E-4DB8-A387-06876C0267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0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4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4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4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D684E-74AB-4F93-A809-43FCEE84FCD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483BD-9247-4976-97D4-2AC1BA0F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ommunities.apta.org/p/co/ly/gid=13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sc.hosted.panopto.com/Panopto/Pages/Viewer.aspx?id=0761ee7a-d650-4c36-bdfe-abd70106f898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google.com/document/d/1XTturIWCktQmkjij_zEcVWv2xx4gatvdZs1vkZ0upik/edit?usp=sharin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ommunities.apta.org/p/fo/st/thread=1523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www.facebook.com/groups/74159836264424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aompt.org/Foundation/ACOMPTE/Program_Information/Foundation/ACOMPTE/Program_Information.aspx?hkey=da9f7768-22ae-4f13-8fde-b33b1a210b9a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colleges-universities/considerations.html" TargetMode="External"/><Relationship Id="rId2" Type="http://schemas.openxmlformats.org/officeDocument/2006/relationships/hyperlink" Target="https://acapt.org/docs/default-source/public-docs/acapt-classroom-and-lab-guidelines-work-plan---version-1-may-18-2020.pdf?sfvrsn=49a08cd8_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lloyma@arcadia.ed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diyoung2@gmail.com" TargetMode="External"/><Relationship Id="rId2" Type="http://schemas.openxmlformats.org/officeDocument/2006/relationships/hyperlink" Target="https://flipgrid.com/aaomptacfsig202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lipgrid.com/1eed71fc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orms.gle/pUFiTnERtJphjhbo6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hyperlink" Target="https://docs.google.com/spreadsheets/d/1-FjtY4YzTbbgO9hIMXk22vcCxxQ1q6Wb6IZm5dlAkd4/edit?usp=shari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forms/d/1WdWTV43K8yBPZUbMVxLtoOSWfMncWWqM9hvpJ4cJW9A/edi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orthopt.org/i/1531162379236/n/uploads/residency_fellowship_banner.jpg">
            <a:extLst>
              <a:ext uri="{FF2B5EF4-FFF2-40B4-BE49-F238E27FC236}">
                <a16:creationId xmlns:a16="http://schemas.microsoft.com/office/drawing/2014/main" xmlns="" id="{48303F25-602D-46A5-8C09-199643E2C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89"/>
          <a:stretch/>
        </p:blipFill>
        <p:spPr bwMode="auto">
          <a:xfrm>
            <a:off x="295275" y="172683"/>
            <a:ext cx="11601450" cy="65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26FD-A2A3-42A1-BC5A-A46CA9970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b="1"/>
              <a:t>Academy of Orthopaedic Physical Therapy:</a:t>
            </a:r>
            <a:br>
              <a:rPr lang="en-US" b="1"/>
            </a:br>
            <a:r>
              <a:rPr lang="en-US" b="1"/>
              <a:t>ORF-SIG Business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CA33A1-D072-461E-9819-18054FCA9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87677"/>
          </a:xfrm>
        </p:spPr>
        <p:txBody>
          <a:bodyPr/>
          <a:lstStyle/>
          <a:p>
            <a:pPr lvl="1"/>
            <a:endParaRPr lang="en-US"/>
          </a:p>
          <a:p>
            <a:pPr lvl="1"/>
            <a:r>
              <a:rPr lang="en-US" sz="2800" b="1"/>
              <a:t>A community of excellence in </a:t>
            </a:r>
          </a:p>
          <a:p>
            <a:pPr lvl="1"/>
            <a:r>
              <a:rPr lang="en-US" sz="2800" b="1"/>
              <a:t>Orthopaedic Residency and Fellowship Education</a:t>
            </a:r>
          </a:p>
          <a:p>
            <a:endParaRPr lang="en-US"/>
          </a:p>
          <a:p>
            <a:r>
              <a:rPr lang="en-US"/>
              <a:t>6/24/20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723D6-2BA3-4622-A03A-3CC5F4F4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Newly Accredited / Re-Accredited Programs: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9916EE8-8196-4C03-802B-44EA0A2B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9571"/>
            <a:ext cx="5157787" cy="823912"/>
          </a:xfrm>
        </p:spPr>
        <p:txBody>
          <a:bodyPr>
            <a:normAutofit/>
          </a:bodyPr>
          <a:lstStyle/>
          <a:p>
            <a:r>
              <a:rPr lang="en-US"/>
              <a:t>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F91B9-E16E-4294-980C-8E7647DE5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3482"/>
            <a:ext cx="5157787" cy="43529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Residency: (</a:t>
            </a:r>
            <a:r>
              <a:rPr lang="en-US">
                <a:solidFill>
                  <a:srgbClr val="00B050"/>
                </a:solidFill>
              </a:rPr>
              <a:t>+5</a:t>
            </a:r>
            <a:r>
              <a:rPr lang="en-US"/>
              <a:t>)</a:t>
            </a:r>
          </a:p>
          <a:p>
            <a:pPr lvl="1"/>
            <a:r>
              <a:rPr lang="it-IT"/>
              <a:t>Cincinnati VA Medical Center Orthopaedic Residency 	</a:t>
            </a:r>
          </a:p>
          <a:p>
            <a:pPr lvl="1"/>
            <a:r>
              <a:rPr lang="en-US"/>
              <a:t>Durham VA </a:t>
            </a:r>
            <a:r>
              <a:rPr lang="en-US" err="1"/>
              <a:t>Orthopaedic</a:t>
            </a:r>
            <a:r>
              <a:rPr lang="en-US"/>
              <a:t> Residency</a:t>
            </a:r>
          </a:p>
          <a:p>
            <a:pPr lvl="1"/>
            <a:r>
              <a:rPr lang="en-US"/>
              <a:t>Greater Los Angeles VA </a:t>
            </a:r>
            <a:r>
              <a:rPr lang="en-US" err="1"/>
              <a:t>Orthopaedic</a:t>
            </a:r>
            <a:r>
              <a:rPr lang="en-US"/>
              <a:t> Residency 	</a:t>
            </a:r>
          </a:p>
          <a:p>
            <a:pPr lvl="1"/>
            <a:r>
              <a:rPr lang="en-US" err="1"/>
              <a:t>Orthopaedic</a:t>
            </a:r>
            <a:r>
              <a:rPr lang="en-US"/>
              <a:t> Residency of Foothills Physical Therapy 	</a:t>
            </a:r>
          </a:p>
          <a:p>
            <a:pPr lvl="1"/>
            <a:r>
              <a:rPr lang="en-US"/>
              <a:t>Palmetto Health Orthopedic Residency </a:t>
            </a:r>
          </a:p>
          <a:p>
            <a:endParaRPr lang="en-US"/>
          </a:p>
          <a:p>
            <a:r>
              <a:rPr lang="en-US"/>
              <a:t>Fellowship: 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AA9D05B-5418-47E6-968A-F6F65246C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9571"/>
            <a:ext cx="5183188" cy="823912"/>
          </a:xfrm>
        </p:spPr>
        <p:txBody>
          <a:bodyPr>
            <a:normAutofit/>
          </a:bodyPr>
          <a:lstStyle/>
          <a:p>
            <a:r>
              <a:rPr lang="en-US"/>
              <a:t>Re-accredited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CAEB1D-FCC7-4BAA-84E8-6A2D7023F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3482"/>
            <a:ext cx="5183188" cy="43529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Residency: </a:t>
            </a:r>
          </a:p>
          <a:p>
            <a:pPr lvl="1"/>
            <a:r>
              <a:rPr lang="en-US"/>
              <a:t>Foothills Sports Medicine Orthopedic Residency 	</a:t>
            </a:r>
          </a:p>
          <a:p>
            <a:pPr lvl="1"/>
            <a:r>
              <a:rPr lang="en-US"/>
              <a:t>Stanford Healthcare </a:t>
            </a:r>
            <a:r>
              <a:rPr lang="en-US" err="1"/>
              <a:t>Orthopaedic</a:t>
            </a:r>
            <a:r>
              <a:rPr lang="en-US"/>
              <a:t> Residency 	</a:t>
            </a:r>
          </a:p>
          <a:p>
            <a:pPr lvl="1"/>
            <a:r>
              <a:rPr lang="en-US"/>
              <a:t>VA Eastern Colorado Health Care System </a:t>
            </a:r>
            <a:r>
              <a:rPr lang="en-US" err="1"/>
              <a:t>Orthopaedic</a:t>
            </a:r>
            <a:r>
              <a:rPr lang="en-US"/>
              <a:t> Residency 	</a:t>
            </a:r>
          </a:p>
          <a:p>
            <a:pPr lvl="1"/>
            <a:endParaRPr lang="en-US"/>
          </a:p>
          <a:p>
            <a:r>
              <a:rPr lang="en-US"/>
              <a:t>Fellowship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C911CC-448A-488E-88D4-795320D65CAA}"/>
              </a:ext>
            </a:extLst>
          </p:cNvPr>
          <p:cNvSpPr txBox="1"/>
          <p:nvPr/>
        </p:nvSpPr>
        <p:spPr>
          <a:xfrm>
            <a:off x="836613" y="134957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ABPTRFE Actions: May 17-18, 2020</a:t>
            </a:r>
          </a:p>
        </p:txBody>
      </p:sp>
    </p:spTree>
    <p:extLst>
      <p:ext uri="{BB962C8B-B14F-4D97-AF65-F5344CB8AC3E}">
        <p14:creationId xmlns:p14="http://schemas.microsoft.com/office/powerpoint/2010/main" val="59519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34E6C-BF0C-4E52-9A96-7E38E773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ABPTRFE Update: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3F136-3744-4BB9-9D84-79E31179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73" y="1768890"/>
            <a:ext cx="6590679" cy="5089109"/>
          </a:xfrm>
        </p:spPr>
        <p:txBody>
          <a:bodyPr>
            <a:normAutofit/>
          </a:bodyPr>
          <a:lstStyle/>
          <a:p>
            <a:r>
              <a:rPr lang="en-US"/>
              <a:t>Held May meeting with recent action posted on the HUB</a:t>
            </a:r>
          </a:p>
          <a:p>
            <a:endParaRPr lang="en-US"/>
          </a:p>
          <a:p>
            <a:r>
              <a:rPr lang="en-US"/>
              <a:t>CoVid-10 Response doc posted on Hub </a:t>
            </a:r>
          </a:p>
          <a:p>
            <a:endParaRPr lang="en-US"/>
          </a:p>
          <a:p>
            <a:r>
              <a:rPr lang="en-US"/>
              <a:t>Working on 13.5 doc updates after feedback</a:t>
            </a:r>
          </a:p>
        </p:txBody>
      </p:sp>
      <p:pic>
        <p:nvPicPr>
          <p:cNvPr id="5" name="Picture 4" descr="A picture containing black,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786F4FD8-11D8-4B31-AAAC-E653C34BF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2" y="1583702"/>
            <a:ext cx="5089109" cy="50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8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9DDCBF-8646-344C-B1EE-767FA704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ORF-SIG &amp; RFESIG Collaboration- Christina Gomez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DD00A-F0E5-8D47-A7EB-A0986E6D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" y="2145866"/>
            <a:ext cx="8620126" cy="463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COVID-19 Podcast</a:t>
            </a:r>
          </a:p>
          <a:p>
            <a:pPr marL="0" indent="0">
              <a:buNone/>
            </a:pPr>
            <a:r>
              <a:rPr lang="en-US" sz="32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Part One. Current Resources for R/F programs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Matt Haberl- Chair, ORF-SIG</a:t>
            </a:r>
          </a:p>
          <a:p>
            <a:pPr marL="0" indent="0">
              <a:buNone/>
            </a:pPr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Kathleen Geist- Vice-Chair, ORF-SIG</a:t>
            </a:r>
          </a:p>
          <a:p>
            <a:pPr marL="0" indent="0">
              <a:buNone/>
            </a:pPr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Linda </a:t>
            </a:r>
            <a:r>
              <a:rPr lang="en-US" b="1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Csiza</a:t>
            </a:r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Lead Accreditation Specialist, APTA</a:t>
            </a:r>
          </a:p>
          <a:p>
            <a:pPr marL="0" indent="0">
              <a:buNone/>
            </a:pPr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Jim Moore- University of Miami</a:t>
            </a:r>
          </a:p>
          <a:p>
            <a:pPr marL="0" indent="0">
              <a:buNone/>
            </a:pPr>
            <a:endParaRPr lang="en-US" sz="32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32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7402DA-3004-A143-B019-8BF954E52DAF}"/>
              </a:ext>
            </a:extLst>
          </p:cNvPr>
          <p:cNvSpPr txBox="1"/>
          <p:nvPr/>
        </p:nvSpPr>
        <p:spPr>
          <a:xfrm>
            <a:off x="1897836" y="5967474"/>
            <a:ext cx="3748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Available now!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5331C3-26C9-864A-A194-B91493F3C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32" y="6049498"/>
            <a:ext cx="2710721" cy="605394"/>
          </a:xfrm>
          <a:prstGeom prst="rect">
            <a:avLst/>
          </a:prstGeom>
        </p:spPr>
      </p:pic>
      <p:pic>
        <p:nvPicPr>
          <p:cNvPr id="6" name="Picture 5" descr="A black and silver text on a white surface&#10;&#10;Description automatically generated">
            <a:hlinkClick r:id="rId3"/>
            <a:extLst>
              <a:ext uri="{FF2B5EF4-FFF2-40B4-BE49-F238E27FC236}">
                <a16:creationId xmlns:a16="http://schemas.microsoft.com/office/drawing/2014/main" xmlns="" id="{24435C4F-8454-4698-AE44-C0D051BED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1" y="2038381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1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9DDCBF-8646-344C-B1EE-767FA704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ORF-SIG &amp; RFESIG Collaboration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DD00A-F0E5-8D47-A7EB-A0986E6D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COVID-19 Podcast</a:t>
            </a:r>
          </a:p>
          <a:p>
            <a:pPr marL="0" indent="0">
              <a:buNone/>
            </a:pPr>
            <a:r>
              <a:rPr lang="en-US" sz="36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Part Two. Looking to the Future</a:t>
            </a:r>
            <a:endParaRPr lang="en-US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en-US" sz="32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Elaine </a:t>
            </a:r>
            <a:r>
              <a:rPr lang="en-US" sz="3200" b="1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Lonnemann</a:t>
            </a:r>
            <a:r>
              <a:rPr lang="en-US" sz="32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President, AAOMPT</a:t>
            </a:r>
          </a:p>
          <a:p>
            <a:pPr marL="0" indent="0">
              <a:buNone/>
            </a:pPr>
            <a:r>
              <a:rPr lang="en-US" sz="32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Cameron MacDonald- Regis University	</a:t>
            </a:r>
          </a:p>
          <a:p>
            <a:pPr marL="0" indent="0">
              <a:buNone/>
            </a:pPr>
            <a:r>
              <a:rPr lang="en-US" sz="32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Mark Shepherd- Bellin College</a:t>
            </a:r>
          </a:p>
          <a:p>
            <a:pPr marL="0" indent="0">
              <a:buNone/>
            </a:pPr>
            <a:r>
              <a:rPr lang="en-US" sz="3200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en-US" b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*Special appearance by Matt Haberl</a:t>
            </a:r>
          </a:p>
          <a:p>
            <a:pPr marL="0" indent="0">
              <a:buNone/>
            </a:pPr>
            <a:endParaRPr lang="en-US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36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F200537-716C-FF44-9268-087CB645A8EA}"/>
              </a:ext>
            </a:extLst>
          </p:cNvPr>
          <p:cNvSpPr/>
          <p:nvPr/>
        </p:nvSpPr>
        <p:spPr>
          <a:xfrm>
            <a:off x="4572955" y="5280057"/>
            <a:ext cx="30460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Stay Tuned!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FD8145-CB16-3E45-841D-7D704D77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32" y="6049498"/>
            <a:ext cx="2710721" cy="6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Committee: Kathleen Geist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2020 CSM Pre-con course: 64 Attendees!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1"/>
            <a:r>
              <a:rPr lang="en-US">
                <a:solidFill>
                  <a:schemeClr val="tx1">
                    <a:lumMod val="75000"/>
                  </a:schemeClr>
                </a:solidFill>
              </a:rPr>
              <a:t>Beyond the Basics: Design and implementation of best practice in residency and fellowship clinical education: 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2"/>
            <a:r>
              <a:rPr lang="en-US">
                <a:solidFill>
                  <a:schemeClr val="tx1">
                    <a:lumMod val="75000"/>
                  </a:schemeClr>
                </a:solidFill>
              </a:rPr>
              <a:t>Kirk </a:t>
            </a:r>
            <a:r>
              <a:rPr lang="en-US" err="1">
                <a:solidFill>
                  <a:schemeClr val="tx1">
                    <a:lumMod val="75000"/>
                  </a:schemeClr>
                </a:solidFill>
              </a:rPr>
              <a:t>Bentzen</a:t>
            </a:r>
            <a:r>
              <a:rPr lang="en-US">
                <a:solidFill>
                  <a:schemeClr val="tx1">
                    <a:lumMod val="75000"/>
                  </a:schemeClr>
                </a:solidFill>
              </a:rPr>
              <a:t>, Aimee Klein, Tara Jo Manal, Eric Robertson, Matt Haberl, Kathleen Geist 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2021 CSM Presentation Proposals Due!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Education sessions </a:t>
            </a:r>
            <a:r>
              <a:rPr lang="en-US" b="1">
                <a:ea typeface="+mn-lt"/>
                <a:cs typeface="+mn-lt"/>
              </a:rPr>
              <a:t>proposals</a:t>
            </a:r>
            <a:r>
              <a:rPr lang="en-US">
                <a:ea typeface="+mn-lt"/>
                <a:cs typeface="+mn-lt"/>
              </a:rPr>
              <a:t> (extended submission </a:t>
            </a:r>
            <a:r>
              <a:rPr lang="en-US" b="1">
                <a:ea typeface="+mn-lt"/>
                <a:cs typeface="+mn-lt"/>
              </a:rPr>
              <a:t>deadline</a:t>
            </a:r>
            <a:r>
              <a:rPr lang="en-US">
                <a:ea typeface="+mn-lt"/>
                <a:cs typeface="+mn-lt"/>
              </a:rPr>
              <a:t>: April 1, 2020) </a:t>
            </a:r>
            <a:endParaRPr lang="en-US">
              <a:solidFill>
                <a:srgbClr val="004061"/>
              </a:solidFill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Poster and platform abstracts (submission </a:t>
            </a:r>
            <a:r>
              <a:rPr lang="en-US" b="1">
                <a:ea typeface="+mn-lt"/>
                <a:cs typeface="+mn-lt"/>
              </a:rPr>
              <a:t>deadline</a:t>
            </a:r>
            <a:r>
              <a:rPr lang="en-US">
                <a:ea typeface="+mn-lt"/>
                <a:cs typeface="+mn-lt"/>
              </a:rPr>
              <a:t>: July 13)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1"/>
            <a:endParaRPr lang="en-US" b="1">
              <a:solidFill>
                <a:schemeClr val="tx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25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Committee: Kathleen Geist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281"/>
            <a:ext cx="10515600" cy="53884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err="1">
                <a:solidFill>
                  <a:schemeClr val="tx1">
                    <a:lumMod val="75000"/>
                  </a:schemeClr>
                </a:solidFill>
              </a:rPr>
              <a:t>Orthopaedic</a:t>
            </a:r>
            <a:r>
              <a:rPr lang="en-US">
                <a:solidFill>
                  <a:schemeClr val="tx1">
                    <a:lumMod val="75000"/>
                  </a:schemeClr>
                </a:solidFill>
              </a:rPr>
              <a:t> Practice Research Submissions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1"/>
            <a:r>
              <a:rPr lang="en-US">
                <a:solidFill>
                  <a:schemeClr val="tx1">
                    <a:lumMod val="75000"/>
                  </a:schemeClr>
                </a:solidFill>
              </a:rPr>
              <a:t>Scholarly Activities- 2 per year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2"/>
            <a:r>
              <a:rPr lang="en-US">
                <a:solidFill>
                  <a:schemeClr val="tx1">
                    <a:lumMod val="75000"/>
                  </a:schemeClr>
                </a:solidFill>
              </a:rPr>
              <a:t>Resident/Fellowship Case report, Res/Fellowship Research, Survey outcomes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2"/>
            <a:r>
              <a:rPr lang="en-US">
                <a:solidFill>
                  <a:schemeClr val="tx1">
                    <a:lumMod val="75000"/>
                  </a:schemeClr>
                </a:solidFill>
              </a:rPr>
              <a:t>2020 OP Deadlines: </a:t>
            </a:r>
          </a:p>
          <a:p>
            <a:pPr lvl="2"/>
            <a:r>
              <a:rPr lang="en-US">
                <a:solidFill>
                  <a:schemeClr val="tx1">
                    <a:lumMod val="75000"/>
                  </a:schemeClr>
                </a:solidFill>
              </a:rPr>
              <a:t>February 7 for April 2020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3"/>
            <a:r>
              <a:rPr lang="en-US">
                <a:solidFill>
                  <a:schemeClr val="tx1">
                    <a:lumMod val="75000"/>
                  </a:schemeClr>
                </a:solidFill>
              </a:rPr>
              <a:t>May 8 for July 2020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3"/>
            <a:r>
              <a:rPr lang="en-US">
                <a:solidFill>
                  <a:schemeClr val="tx1">
                    <a:lumMod val="75000"/>
                  </a:schemeClr>
                </a:solidFill>
              </a:rPr>
              <a:t>August 7 for October 2020- </a:t>
            </a:r>
            <a:r>
              <a:rPr lang="en-US" b="1" u="sng">
                <a:solidFill>
                  <a:schemeClr val="tx1">
                    <a:lumMod val="75000"/>
                  </a:schemeClr>
                </a:solidFill>
              </a:rPr>
              <a:t>Research Publication</a:t>
            </a:r>
            <a:endParaRPr lang="en-US" b="1" u="sng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3"/>
            <a:r>
              <a:rPr lang="en-US" b="1" u="sng">
                <a:solidFill>
                  <a:schemeClr val="tx1">
                    <a:lumMod val="75000"/>
                  </a:schemeClr>
                </a:solidFill>
              </a:rPr>
              <a:t>January 2021- Research Publication</a:t>
            </a:r>
            <a:endParaRPr lang="en-US" b="1" u="sng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1"/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1"/>
            <a:r>
              <a:rPr lang="en-US">
                <a:solidFill>
                  <a:schemeClr val="tx1">
                    <a:lumMod val="75000"/>
                  </a:schemeClr>
                </a:solidFill>
              </a:rPr>
              <a:t>Working with AOPT Awards committee and Research committee in having two CSM Poster Presentation Winners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2"/>
            <a:r>
              <a:rPr lang="en-US">
                <a:ea typeface="+mn-lt"/>
                <a:cs typeface="+mn-lt"/>
              </a:rPr>
              <a:t>Treatment of Non-Sports Related Concussion in Adolescents Utilizing Tissue Irritability Algorithmic Approach: A Case Series, Dr. Lindsay Walston, Dr. Zach Walston</a:t>
            </a:r>
            <a:endParaRPr lang="en-US">
              <a:solidFill>
                <a:schemeClr val="tx1">
                  <a:lumMod val="75000"/>
                </a:schemeClr>
              </a:solidFill>
              <a:ea typeface="+mn-lt"/>
              <a:cs typeface="+mn-lt"/>
            </a:endParaRPr>
          </a:p>
          <a:p>
            <a:pPr lvl="2"/>
            <a:r>
              <a:rPr lang="en-US">
                <a:ea typeface="+mn-lt"/>
                <a:cs typeface="+mn-lt"/>
              </a:rPr>
              <a:t>Consideration of Health Literacy and Acculturation in a Non-Native English-Speaking Patient: A Case Report: Dr. Marlon Wong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2"/>
            <a:endParaRPr lang="en-US">
              <a:solidFill>
                <a:srgbClr val="005581"/>
              </a:solidFill>
            </a:endParaRPr>
          </a:p>
          <a:p>
            <a:pPr lvl="1"/>
            <a:r>
              <a:rPr lang="en-US">
                <a:solidFill>
                  <a:schemeClr val="tx1">
                    <a:lumMod val="75000"/>
                  </a:schemeClr>
                </a:solidFill>
              </a:rPr>
              <a:t>Goal: Have two award winners every year</a:t>
            </a:r>
            <a:endParaRPr lang="en-US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lvl="2"/>
            <a:r>
              <a:rPr lang="en-US">
                <a:solidFill>
                  <a:schemeClr val="tx1">
                    <a:lumMod val="75000"/>
                  </a:schemeClr>
                </a:solidFill>
              </a:rPr>
              <a:t>Prize: $250 if they develop into full publication for OP</a:t>
            </a:r>
            <a:r>
              <a:rPr lang="en-US">
                <a:solidFill>
                  <a:srgbClr val="FF0000"/>
                </a:solidFill>
              </a:rPr>
              <a:t>. 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68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ipart You Ve Got Mail, HD Png Download - kindpng">
            <a:extLst>
              <a:ext uri="{FF2B5EF4-FFF2-40B4-BE49-F238E27FC236}">
                <a16:creationId xmlns:a16="http://schemas.microsoft.com/office/drawing/2014/main" xmlns="" id="{3C0EFFAD-87D3-4F4B-985E-14FD15CA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015374"/>
            <a:ext cx="4243387" cy="32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Practice/Reimbursement Committee: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878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Mentorship Survey!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Keep an eye on your email for Survey evaluating best strategies in mentorship!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8" y="5310239"/>
            <a:ext cx="3909836" cy="1271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20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5D16F-C4CF-4F97-B88C-A2034BCD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ACAPT Update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F203C-3407-4E67-BDEF-BD05D510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Previous issue – students in terminal affiliation taking time off to go interview for residency slots. DPT programs and clinical partners had conflicting perspectives compared to residency programs. </a:t>
            </a:r>
            <a:endParaRPr lang="en-US">
              <a:cs typeface="Calibri" panose="020F0502020204030204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New reality 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Travel and in-person interviews may be on hold for a long time during COVID pandemic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Virtual interviewing and/or phone interviews are the most common option right now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Many residency programs are still in an ‘on-hold’ status due to the pandemic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Many DPT programs are struggling with clinical affiliation sites closures due to the pandemic and the need to go virtual with DPT instruction – the previous issue listed above may recede into a non-issue?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23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A90ED-5BB4-4509-8C5E-E2C8022C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CoVid</a:t>
            </a:r>
            <a:r>
              <a:rPr lang="en-US" b="1"/>
              <a:t> 19 Resource Manual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D30A42-49DA-4686-B8CD-858088F0D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918075"/>
          </a:xfrm>
        </p:spPr>
        <p:txBody>
          <a:bodyPr>
            <a:normAutofit lnSpcReduction="10000"/>
          </a:bodyPr>
          <a:lstStyle/>
          <a:p>
            <a:r>
              <a:rPr lang="en-US"/>
              <a:t>Thank You: Kirk </a:t>
            </a:r>
            <a:r>
              <a:rPr lang="en-US" err="1"/>
              <a:t>Bentzen</a:t>
            </a:r>
            <a:r>
              <a:rPr lang="en-US"/>
              <a:t>, Kathleen Geist, Steven Kareha, Molly Malloy, Carrie Schwoerer, Megan Frazee</a:t>
            </a:r>
          </a:p>
          <a:p>
            <a:pPr lvl="1"/>
            <a:endParaRPr lang="en-US"/>
          </a:p>
          <a:p>
            <a:r>
              <a:rPr lang="en-US"/>
              <a:t>Table of Contents</a:t>
            </a:r>
          </a:p>
          <a:p>
            <a:pPr lvl="1"/>
            <a:r>
              <a:rPr lang="en-US"/>
              <a:t>Accreditation Interim Standards</a:t>
            </a:r>
          </a:p>
          <a:p>
            <a:pPr lvl="2"/>
            <a:r>
              <a:rPr lang="en-US"/>
              <a:t>ABPTRFE / ACOMPTE</a:t>
            </a:r>
          </a:p>
          <a:p>
            <a:pPr lvl="1"/>
            <a:r>
              <a:rPr lang="en-US"/>
              <a:t>Ensuring Participant Completion</a:t>
            </a:r>
          </a:p>
          <a:p>
            <a:pPr lvl="2"/>
            <a:r>
              <a:rPr lang="en-US"/>
              <a:t>Change in Educational Delivery</a:t>
            </a:r>
          </a:p>
          <a:p>
            <a:pPr lvl="2"/>
            <a:r>
              <a:rPr lang="en-US"/>
              <a:t>Utilization of Telemedicine</a:t>
            </a:r>
          </a:p>
          <a:p>
            <a:pPr lvl="1"/>
            <a:r>
              <a:rPr lang="en-US"/>
              <a:t>Program Sustainability</a:t>
            </a:r>
          </a:p>
          <a:p>
            <a:pPr lvl="2"/>
            <a:r>
              <a:rPr lang="en-US"/>
              <a:t>Applicant and Program Sharing</a:t>
            </a:r>
          </a:p>
          <a:p>
            <a:pPr lvl="2"/>
            <a:r>
              <a:rPr lang="en-US"/>
              <a:t>Alt. Financial Resources</a:t>
            </a:r>
          </a:p>
          <a:p>
            <a:endParaRPr lang="en-US"/>
          </a:p>
        </p:txBody>
      </p:sp>
      <p:pic>
        <p:nvPicPr>
          <p:cNvPr id="7" name="Content Placeholder 6" descr="A picture containing object, piece, black, white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15FC461F-50D0-4A68-B85C-A718702406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7347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8784C-3886-4753-B96E-E91627EA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Communication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BDB5F7-BDE6-4836-9B9D-07E15BB51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ORF- SIG Facebook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2B474AB-C312-4275-8233-83B8CF30F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1650" cy="4351338"/>
          </a:xfrm>
        </p:spPr>
        <p:txBody>
          <a:bodyPr/>
          <a:lstStyle/>
          <a:p>
            <a:r>
              <a:rPr lang="en-US"/>
              <a:t>AOPT ORF-SIG Communities HUB</a:t>
            </a:r>
          </a:p>
        </p:txBody>
      </p:sp>
      <p:pic>
        <p:nvPicPr>
          <p:cNvPr id="6" name="Picture 5" descr="A picture containing piece, black, sign, white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47EE0B90-B3EA-49A7-91D1-F23EC4954A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1" y="2328863"/>
            <a:ext cx="4319588" cy="4087812"/>
          </a:xfrm>
          <a:prstGeom prst="rect">
            <a:avLst/>
          </a:prstGeom>
        </p:spPr>
      </p:pic>
      <p:pic>
        <p:nvPicPr>
          <p:cNvPr id="8" name="Picture 7" descr="A picture containing black, piece, white, sign&#10;&#10;Description automatically generated">
            <a:hlinkClick r:id="rId4"/>
            <a:extLst>
              <a:ext uri="{FF2B5EF4-FFF2-40B4-BE49-F238E27FC236}">
                <a16:creationId xmlns:a16="http://schemas.microsoft.com/office/drawing/2014/main" xmlns="" id="{7D0BAFBC-1D28-4622-8B0B-80ACC8A5AD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8863"/>
            <a:ext cx="4087813" cy="40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9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93596-65CE-4418-978E-B00744AA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D92900-2D3F-420D-9088-84E8AD976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10:00-10:05 - President’s Update</a:t>
            </a:r>
          </a:p>
          <a:p>
            <a:r>
              <a:rPr lang="en-US"/>
              <a:t>10:05-10:15 Committee Updates</a:t>
            </a:r>
            <a:endParaRPr lang="en-US">
              <a:cs typeface="Calibri"/>
            </a:endParaRPr>
          </a:p>
          <a:p>
            <a:pPr lvl="1"/>
            <a:r>
              <a:rPr lang="en-US"/>
              <a:t>Research Committee Update</a:t>
            </a:r>
            <a:endParaRPr lang="en-US">
              <a:cs typeface="Calibri"/>
            </a:endParaRPr>
          </a:p>
          <a:p>
            <a:pPr lvl="1"/>
            <a:r>
              <a:rPr lang="en-US"/>
              <a:t>Practice Committee Update</a:t>
            </a:r>
            <a:endParaRPr lang="en-US">
              <a:cs typeface="Calibri"/>
            </a:endParaRPr>
          </a:p>
          <a:p>
            <a:pPr lvl="1"/>
            <a:r>
              <a:rPr lang="en-US"/>
              <a:t>RFSIG Update</a:t>
            </a:r>
            <a:endParaRPr lang="en-US">
              <a:cs typeface="Calibri"/>
            </a:endParaRPr>
          </a:p>
          <a:p>
            <a:r>
              <a:rPr lang="en-US"/>
              <a:t>10:15-10:45 – COVID Resource Manual</a:t>
            </a:r>
            <a:endParaRPr lang="en-US">
              <a:cs typeface="Calibri"/>
            </a:endParaRPr>
          </a:p>
          <a:p>
            <a:pPr lvl="1"/>
            <a:r>
              <a:rPr lang="en-US"/>
              <a:t>Accreditation Updates</a:t>
            </a:r>
            <a:endParaRPr lang="en-US">
              <a:cs typeface="Calibri"/>
            </a:endParaRPr>
          </a:p>
          <a:p>
            <a:pPr lvl="1"/>
            <a:r>
              <a:rPr lang="en-US"/>
              <a:t>Ensuring Participant Completion</a:t>
            </a:r>
            <a:endParaRPr lang="en-US">
              <a:cs typeface="Calibri"/>
            </a:endParaRPr>
          </a:p>
          <a:p>
            <a:pPr lvl="1"/>
            <a:r>
              <a:rPr lang="en-US"/>
              <a:t>Program Sustainability</a:t>
            </a:r>
            <a:endParaRPr lang="en-US">
              <a:cs typeface="Calibri"/>
            </a:endParaRPr>
          </a:p>
          <a:p>
            <a:r>
              <a:rPr lang="en-US"/>
              <a:t>10:45-11:00 am </a:t>
            </a:r>
            <a:endParaRPr lang="en-US">
              <a:cs typeface="Calibri"/>
            </a:endParaRPr>
          </a:p>
          <a:p>
            <a:pPr lvl="1"/>
            <a:r>
              <a:rPr lang="en-US"/>
              <a:t>Questions and other items</a:t>
            </a:r>
            <a:endParaRPr lang="en-US"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2050" name="Picture 2" descr="Agenda Cartoon # 7562 - ANDERTOONS">
            <a:extLst>
              <a:ext uri="{FF2B5EF4-FFF2-40B4-BE49-F238E27FC236}">
                <a16:creationId xmlns:a16="http://schemas.microsoft.com/office/drawing/2014/main" xmlns="" id="{F3D49BB2-7A08-4032-9104-93CD6A19E8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44700"/>
            <a:ext cx="5872252" cy="4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9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509E8-FA1E-42FC-A56A-73E3265F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ABPTRFE Standards- Kirk </a:t>
            </a:r>
            <a:r>
              <a:rPr lang="en-US" b="1" err="1"/>
              <a:t>Bentzen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44245D-9D4B-42CD-8C15-0B7DE9B8FD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Program waivers for the following: </a:t>
            </a:r>
          </a:p>
          <a:p>
            <a:pPr lvl="1"/>
            <a:r>
              <a:rPr lang="en-US">
                <a:cs typeface="Calibri"/>
              </a:rPr>
              <a:t>Practice Settings</a:t>
            </a:r>
          </a:p>
          <a:p>
            <a:pPr lvl="1"/>
            <a:r>
              <a:rPr lang="en-US">
                <a:cs typeface="Calibri"/>
              </a:rPr>
              <a:t>Practice Hours</a:t>
            </a:r>
          </a:p>
          <a:p>
            <a:pPr lvl="1"/>
            <a:r>
              <a:rPr lang="en-US">
                <a:cs typeface="Calibri"/>
              </a:rPr>
              <a:t>Mentoring Hours</a:t>
            </a:r>
          </a:p>
          <a:p>
            <a:pPr lvl="1"/>
            <a:r>
              <a:rPr lang="en-US">
                <a:cs typeface="Calibri"/>
              </a:rPr>
              <a:t>Faculty Evaluations</a:t>
            </a:r>
          </a:p>
          <a:p>
            <a:pPr lvl="1"/>
            <a:r>
              <a:rPr lang="en-US">
                <a:cs typeface="Calibri"/>
              </a:rPr>
              <a:t>Other Program Outcomes</a:t>
            </a:r>
          </a:p>
          <a:p>
            <a:r>
              <a:rPr lang="en-US">
                <a:cs typeface="Calibri"/>
              </a:rPr>
              <a:t>Recommended use of online, remote or virtual technologies</a:t>
            </a:r>
          </a:p>
          <a:p>
            <a:r>
              <a:rPr lang="en-US">
                <a:cs typeface="Calibri"/>
              </a:rPr>
              <a:t>Temporary guidance during the pandemic only</a:t>
            </a:r>
          </a:p>
        </p:txBody>
      </p:sp>
      <p:pic>
        <p:nvPicPr>
          <p:cNvPr id="6" name="Content Placeholder 5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xmlns="" id="{133209BA-4636-495B-93EA-93A11E038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34771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20DE7-07CA-4903-B7BA-497E1F1C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ACOMPTE Interim Standards- Kirk </a:t>
            </a:r>
            <a:r>
              <a:rPr lang="en-US" b="1" err="1"/>
              <a:t>Bentzen</a:t>
            </a:r>
            <a:endParaRPr lang="en-US" b="1"/>
          </a:p>
        </p:txBody>
      </p:sp>
      <p:pic>
        <p:nvPicPr>
          <p:cNvPr id="5" name="Content Placeholder 4" descr="A picture containing crossword, indoor, black, small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BB61C7D4-6957-4AE6-92E8-AA5B7DE2B0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7CB5631-99EB-4429-A096-2BB6A685D0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algn="l" rtl="0">
              <a:buChar char="•"/>
            </a:pPr>
            <a:r>
              <a:rPr lang="en-US" b="0" i="0" u="none" strike="noStrike">
                <a:solidFill>
                  <a:srgbClr val="005581"/>
                </a:solidFill>
                <a:latin typeface="Calibri"/>
                <a:ea typeface="Arial"/>
                <a:cs typeface="Arial"/>
              </a:rPr>
              <a:t>Program </a:t>
            </a:r>
            <a:r>
              <a:rPr lang="en-US">
                <a:solidFill>
                  <a:srgbClr val="005581"/>
                </a:solidFill>
                <a:latin typeface="Calibri"/>
                <a:ea typeface="Arial"/>
                <a:cs typeface="Arial"/>
              </a:rPr>
              <a:t>modification</a:t>
            </a:r>
            <a:r>
              <a:rPr lang="en-US" b="0" i="0" u="none" strike="noStrike">
                <a:solidFill>
                  <a:srgbClr val="005581"/>
                </a:solidFill>
                <a:latin typeface="Calibri"/>
                <a:ea typeface="Arial"/>
                <a:cs typeface="Arial"/>
              </a:rPr>
              <a:t>: </a:t>
            </a:r>
            <a:r>
              <a:rPr lang="en-US" b="0" i="0">
                <a:latin typeface="Calibri"/>
                <a:ea typeface="Arial"/>
                <a:cs typeface="Arial"/>
              </a:rPr>
              <a:t>​</a:t>
            </a:r>
          </a:p>
          <a:p>
            <a:pPr lvl="1"/>
            <a:r>
              <a:rPr lang="en-US">
                <a:solidFill>
                  <a:srgbClr val="005581"/>
                </a:solidFill>
                <a:latin typeface="Calibri"/>
                <a:ea typeface="Arial"/>
                <a:cs typeface="Arial"/>
              </a:rPr>
              <a:t>Time Extension</a:t>
            </a:r>
          </a:p>
          <a:p>
            <a:pPr lvl="1"/>
            <a:r>
              <a:rPr lang="en-US">
                <a:solidFill>
                  <a:srgbClr val="005581"/>
                </a:solidFill>
                <a:latin typeface="Calibri"/>
                <a:ea typeface="Arial"/>
                <a:cs typeface="Arial"/>
              </a:rPr>
              <a:t>Educational Hours</a:t>
            </a:r>
            <a:r>
              <a:rPr lang="en-US" b="0" i="0">
                <a:latin typeface="Calibri"/>
                <a:ea typeface="Arial"/>
                <a:cs typeface="Arial"/>
              </a:rPr>
              <a:t>​</a:t>
            </a:r>
            <a:endParaRPr lang="en-US"/>
          </a:p>
          <a:p>
            <a:pPr lvl="1"/>
            <a:r>
              <a:rPr lang="en-US">
                <a:latin typeface="Calibri"/>
                <a:ea typeface="Arial"/>
                <a:cs typeface="Arial"/>
              </a:rPr>
              <a:t>Required Practice Setting</a:t>
            </a:r>
          </a:p>
          <a:p>
            <a:pPr lvl="1"/>
            <a:r>
              <a:rPr lang="en-US">
                <a:latin typeface="Calibri"/>
                <a:ea typeface="Arial"/>
                <a:cs typeface="Arial"/>
              </a:rPr>
              <a:t>Curriculum Changes</a:t>
            </a:r>
            <a:endParaRPr lang="en-US">
              <a:latin typeface="Calibri"/>
              <a:ea typeface="Arial"/>
              <a:cs typeface="Calibri" panose="020F0502020204030204"/>
            </a:endParaRPr>
          </a:p>
          <a:p>
            <a:pPr lvl="1"/>
            <a:r>
              <a:rPr lang="en-US">
                <a:latin typeface="Calibri"/>
                <a:ea typeface="Arial"/>
                <a:cs typeface="Arial"/>
              </a:rPr>
              <a:t>Practice Hours</a:t>
            </a:r>
            <a:endParaRPr lang="en-US">
              <a:latin typeface="Calibri"/>
              <a:ea typeface="Arial"/>
              <a:cs typeface="Calibri"/>
            </a:endParaRPr>
          </a:p>
          <a:p>
            <a:pPr lvl="1"/>
            <a:r>
              <a:rPr lang="en-US">
                <a:latin typeface="Calibri"/>
                <a:ea typeface="Arial"/>
                <a:cs typeface="Arial"/>
              </a:rPr>
              <a:t>Mentoring Hours</a:t>
            </a:r>
            <a:r>
              <a:rPr lang="en-US" b="0" i="0">
                <a:latin typeface="Calibri"/>
                <a:ea typeface="Arial"/>
                <a:cs typeface="Arial"/>
              </a:rPr>
              <a:t>​</a:t>
            </a:r>
            <a:endParaRPr lang="en-US">
              <a:cs typeface="Calibri"/>
            </a:endParaRPr>
          </a:p>
          <a:p>
            <a:pPr lvl="1"/>
            <a:r>
              <a:rPr lang="en-US">
                <a:latin typeface="Calibri"/>
                <a:ea typeface="Arial"/>
                <a:cs typeface="Arial"/>
              </a:rPr>
              <a:t>Faculty Evaluations</a:t>
            </a:r>
            <a:endParaRPr lang="en-US" b="0" i="0">
              <a:latin typeface="Calibri"/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>
                <a:solidFill>
                  <a:srgbClr val="005581"/>
                </a:solidFill>
                <a:latin typeface="Calibri"/>
                <a:ea typeface="Arial"/>
                <a:cs typeface="Arial"/>
              </a:rPr>
              <a:t>Temporary guidance during the pandemic only</a:t>
            </a:r>
          </a:p>
        </p:txBody>
      </p:sp>
    </p:spTree>
    <p:extLst>
      <p:ext uri="{BB962C8B-B14F-4D97-AF65-F5344CB8AC3E}">
        <p14:creationId xmlns:p14="http://schemas.microsoft.com/office/powerpoint/2010/main" val="70008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FDEBE-E7B6-439F-997C-48041A20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Program Sustainability: Participant  Completion- Kathleen / Molly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3F4D5-38A6-4E66-9E5E-3BE05DA2E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ea typeface="+mn-lt"/>
                <a:cs typeface="+mn-lt"/>
              </a:rPr>
              <a:t>Guidelines for return to classrooms and lab resources: ACAPT</a:t>
            </a:r>
            <a:endParaRPr lang="en-US" sz="240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ea typeface="+mn-lt"/>
                <a:cs typeface="+mn-lt"/>
                <a:hlinkClick r:id="rId2"/>
              </a:rPr>
              <a:t>https://acapt.org/docs/default-source/public-docs/acapt-classroom-and-lab-guidelines-work-plan---version-1-may-18-2020.pdf?sfvrsn=49a08cd8_4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Prevention, handling of ill or recovering individuals, curricular designs, support services 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Mitigation of risk (New guidelines)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  <a:hlinkClick r:id="rId3"/>
              </a:rPr>
              <a:t>https://www.cdc.gov/coronavirus/2019-ncov/community/colleges-universities/considerations.html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Provides CDC guidelines for Institutes of Higher Education guidelines cleaning, signage, 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Lowest risk:  online teaching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- Moderate risk: small group classes and labs, maintaining 6 feet distance when possible and limiting time of the exposure.  Options are wearing face sheilds and masks during lab – regardless of symptoms or known exposure.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Contact </a:t>
            </a:r>
            <a:r>
              <a:rPr lang="en-US" sz="2000">
                <a:cs typeface="Calibri"/>
                <a:hlinkClick r:id="rId4"/>
              </a:rPr>
              <a:t>malloyma@arcadia.edu</a:t>
            </a:r>
            <a:r>
              <a:rPr lang="en-US" sz="2000">
                <a:cs typeface="Calibri"/>
              </a:rPr>
              <a:t> if you need assistance with policies for return to residency activities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19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753B-27B0-4931-9911-73A067F0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Program Sustainability: Applicant Completion- Mike Bourassa- ACF-SIG Manual Therapy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45DC9-7C80-4514-A722-74D1294F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Resource sheet with platforms for teaching manual therapy in the online world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Flip grid for discussion tools related to teaching in the online world</a:t>
            </a:r>
            <a:endParaRPr lang="en-US"/>
          </a:p>
          <a:p>
            <a:pPr lvl="1"/>
            <a:r>
              <a:rPr lang="en-US" u="sng">
                <a:ea typeface="+mn-lt"/>
                <a:cs typeface="+mn-lt"/>
                <a:hlinkClick r:id="rId2"/>
              </a:rPr>
              <a:t>https://flipgrid.com/aaomptacfsig2020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OCS case discussion board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4-part post to gain 1 MOSC credit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Residency/Fellowship Reach out email </a:t>
            </a:r>
            <a:endParaRPr lang="en-US"/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Questions: </a:t>
            </a:r>
            <a:r>
              <a:rPr lang="en-US">
                <a:ea typeface="+mn-lt"/>
                <a:cs typeface="+mn-lt"/>
                <a:hlinkClick r:id="rId3"/>
              </a:rPr>
              <a:t>Jodiyoung2@gmail.com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58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CA1DB-9264-462C-AB61-E1179A2D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676AAE-E531-4E59-8C16-78FAA72178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ORF-SIG </a:t>
            </a:r>
            <a:r>
              <a:rPr lang="en-US" err="1"/>
              <a:t>Flipgrid</a:t>
            </a:r>
            <a:r>
              <a:rPr lang="en-US"/>
              <a:t>-  Kathleen/ Molly</a:t>
            </a:r>
          </a:p>
          <a:p>
            <a:r>
              <a:rPr lang="en-US">
                <a:ea typeface="+mn-lt"/>
                <a:cs typeface="+mn-lt"/>
              </a:rPr>
              <a:t>Create a platform via </a:t>
            </a:r>
            <a:r>
              <a:rPr lang="en-US" err="1">
                <a:ea typeface="+mn-lt"/>
                <a:cs typeface="+mn-lt"/>
              </a:rPr>
              <a:t>Flipgrid</a:t>
            </a:r>
            <a:r>
              <a:rPr lang="en-US">
                <a:ea typeface="+mn-lt"/>
                <a:cs typeface="+mn-lt"/>
              </a:rPr>
              <a:t> to connect members and share information </a:t>
            </a:r>
          </a:p>
          <a:p>
            <a:r>
              <a:rPr lang="en-US">
                <a:ea typeface="+mn-lt"/>
                <a:cs typeface="+mn-lt"/>
              </a:rPr>
              <a:t>Will need to link through the ORF-SIG website or advertise via FB, e-blasts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E06471-AB0E-4A8F-9DEF-6CA8F5A5F7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AAOMPT ACF-SIG </a:t>
            </a:r>
            <a:r>
              <a:rPr lang="en-US" err="1"/>
              <a:t>Flipgrid</a:t>
            </a:r>
            <a:r>
              <a:rPr lang="en-US"/>
              <a:t> site</a:t>
            </a:r>
          </a:p>
        </p:txBody>
      </p:sp>
      <p:pic>
        <p:nvPicPr>
          <p:cNvPr id="6" name="Picture 5" descr="A picture containing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34687B15-A0D9-446C-8A89-E838109E5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17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B834D-7D68-4828-9C6C-9D7802D8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Program Sustainability: Applicant Sharing- Steve </a:t>
            </a:r>
            <a:r>
              <a:rPr lang="en-US" b="1" err="1"/>
              <a:t>Kareha</a:t>
            </a:r>
            <a:r>
              <a:rPr lang="en-US" b="1"/>
              <a:t> / Kirk Bentzen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8EFC3-5249-4754-8D85-A69BA03B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10800" cy="49466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altLang="en-US"/>
              <a:t>RF-PTCAS: </a:t>
            </a:r>
          </a:p>
          <a:p>
            <a:pPr lvl="1"/>
            <a:r>
              <a:rPr lang="en-US" altLang="en-US"/>
              <a:t>For Programs that fill their positions- </a:t>
            </a:r>
            <a:endParaRPr lang="en-US" altLang="en-US">
              <a:cs typeface="Calibri"/>
            </a:endParaRPr>
          </a:p>
          <a:p>
            <a:pPr lvl="2"/>
            <a:r>
              <a:rPr lang="en-US" altLang="en-US"/>
              <a:t>Redirect applicants back to RF-PTCAS to look for programs still accepting applications</a:t>
            </a:r>
            <a:endParaRPr lang="en-US" altLang="en-US">
              <a:cs typeface="Calibri"/>
            </a:endParaRPr>
          </a:p>
          <a:p>
            <a:pPr lvl="2"/>
            <a:r>
              <a:rPr lang="en-US" altLang="en-US" b="1"/>
              <a:t>Ask if they would like programs to reach out to them. If they do ask that they complete the attached survey link. </a:t>
            </a:r>
            <a:endParaRPr lang="en-US" altLang="en-US" b="1">
              <a:cs typeface="Calibri"/>
            </a:endParaRPr>
          </a:p>
          <a:p>
            <a:pPr lvl="2"/>
            <a:r>
              <a:rPr lang="en-US" altLang="en-US" b="1"/>
              <a:t>Provide the applicant with the Program Information</a:t>
            </a:r>
            <a:endParaRPr lang="en-US" altLang="en-US" b="1">
              <a:cs typeface="Calibri"/>
            </a:endParaRPr>
          </a:p>
          <a:p>
            <a:pPr lvl="0"/>
            <a:endParaRPr lang="en-US" altLang="en-US"/>
          </a:p>
          <a:p>
            <a:pPr lvl="1"/>
            <a:r>
              <a:rPr lang="en-US" altLang="en-US"/>
              <a:t>Programs still needing to fill positions after initial deadline</a:t>
            </a:r>
            <a:endParaRPr lang="en-US" altLang="en-US">
              <a:cs typeface="Calibri"/>
            </a:endParaRPr>
          </a:p>
          <a:p>
            <a:pPr lvl="2"/>
            <a:r>
              <a:rPr lang="en-US" altLang="en-US"/>
              <a:t>Re-open their applications after their deadline should they have slots still open. This is done by:</a:t>
            </a:r>
            <a:endParaRPr lang="en-US" altLang="en-US">
              <a:cs typeface="Calibri"/>
            </a:endParaRPr>
          </a:p>
          <a:p>
            <a:pPr lvl="3"/>
            <a:r>
              <a:rPr lang="en-US" altLang="en-US"/>
              <a:t>Update the deadline in the RF-PTCAS Configuration Portal, or reaching out to Courtney Merritt at RF-PTCAS to assist with this</a:t>
            </a:r>
            <a:endParaRPr lang="en-US" altLang="en-US">
              <a:cs typeface="Calibri"/>
            </a:endParaRPr>
          </a:p>
          <a:p>
            <a:pPr lvl="3"/>
            <a:r>
              <a:rPr lang="en-US" altLang="en-US"/>
              <a:t>Updating the deadline in the ABPTRFE Directory to prevent discrepancies</a:t>
            </a:r>
            <a:endParaRPr lang="en-US" altLang="en-US">
              <a:cs typeface="Calibri"/>
            </a:endParaRPr>
          </a:p>
          <a:p>
            <a:pPr lvl="3"/>
            <a:r>
              <a:rPr lang="en-US" altLang="en-US"/>
              <a:t>It is advised that programs select “Rolling” as the new display date for their deadline after re-opening, as they are accepting new applications and reviewing them on a rolling basis until all slots are full</a:t>
            </a:r>
            <a:endParaRPr lang="en-US"/>
          </a:p>
          <a:p>
            <a:pPr lvl="2"/>
            <a:r>
              <a:rPr lang="en-US" altLang="en-US">
                <a:cs typeface="Calibri"/>
              </a:rPr>
              <a:t>Additionally, a</a:t>
            </a:r>
            <a:r>
              <a:rPr lang="en-US">
                <a:ea typeface="+mn-lt"/>
                <a:cs typeface="+mn-lt"/>
              </a:rPr>
              <a:t>ccess the </a:t>
            </a:r>
            <a:r>
              <a:rPr lang="en-US" b="1">
                <a:ea typeface="+mn-lt"/>
                <a:cs typeface="+mn-lt"/>
              </a:rPr>
              <a:t>Program Information </a:t>
            </a:r>
            <a:r>
              <a:rPr lang="en-US">
                <a:ea typeface="+mn-lt"/>
                <a:cs typeface="+mn-lt"/>
              </a:rPr>
              <a:t>Google Drive Sheet with the </a:t>
            </a:r>
            <a:r>
              <a:rPr lang="en-US" b="1" u="sng">
                <a:ea typeface="+mn-lt"/>
                <a:cs typeface="+mn-lt"/>
              </a:rPr>
              <a:t>email linked to your APTA ORF-SIG Membership</a:t>
            </a:r>
            <a:endParaRPr lang="en-US">
              <a:ea typeface="+mn-lt"/>
              <a:cs typeface="+mn-lt"/>
            </a:endParaRPr>
          </a:p>
          <a:p>
            <a:pPr lvl="3"/>
            <a:r>
              <a:rPr lang="en-US">
                <a:ea typeface="+mn-lt"/>
                <a:cs typeface="+mn-lt"/>
              </a:rPr>
              <a:t>Interested Residents contact information can be found here. </a:t>
            </a: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9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B834D-7D68-4828-9C6C-9D7802D8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Program Sustainability: Applicant Sharing- Steve Kareha / Kirk </a:t>
            </a:r>
            <a:r>
              <a:rPr lang="en-US" b="1" err="1"/>
              <a:t>Bentzen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8EFC3-5249-4754-8D85-A69BA03B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NON - RF-PTCAS Users: </a:t>
            </a:r>
          </a:p>
          <a:p>
            <a:pPr lvl="1"/>
            <a:r>
              <a:rPr lang="en-US" altLang="en-US"/>
              <a:t>For Programs that fill their positions- </a:t>
            </a:r>
            <a:endParaRPr lang="en-US" altLang="en-US">
              <a:cs typeface="Calibri"/>
            </a:endParaRPr>
          </a:p>
          <a:p>
            <a:pPr lvl="2"/>
            <a:r>
              <a:rPr lang="en-US" altLang="en-US"/>
              <a:t>Redirect applicants to RF-PTCAS to look for programs still accepting applications</a:t>
            </a:r>
            <a:endParaRPr lang="en-US" altLang="en-US">
              <a:cs typeface="Calibri"/>
            </a:endParaRPr>
          </a:p>
          <a:p>
            <a:pPr lvl="2"/>
            <a:r>
              <a:rPr lang="en-US" altLang="en-US" b="1"/>
              <a:t>Ask if they would like programs to reach out to them. If they do ask that they complete the attached survey link. </a:t>
            </a:r>
            <a:endParaRPr lang="en-US" altLang="en-US" b="1">
              <a:cs typeface="Calibri"/>
            </a:endParaRPr>
          </a:p>
          <a:p>
            <a:pPr lvl="2"/>
            <a:r>
              <a:rPr lang="en-US" altLang="en-US" b="1"/>
              <a:t>Provide the applicant with the Program Information</a:t>
            </a:r>
            <a:endParaRPr lang="en-US" altLang="en-US" b="1">
              <a:cs typeface="Calibri"/>
            </a:endParaRPr>
          </a:p>
          <a:p>
            <a:pPr lvl="0"/>
            <a:endParaRPr lang="en-US" altLang="en-US"/>
          </a:p>
          <a:p>
            <a:pPr lvl="1"/>
            <a:r>
              <a:rPr lang="en-US" altLang="en-US"/>
              <a:t>Programs still needing to fill positions after initial deadline</a:t>
            </a:r>
            <a:endParaRPr lang="en-US" altLang="en-US">
              <a:cs typeface="Calibri"/>
            </a:endParaRPr>
          </a:p>
          <a:p>
            <a:pPr lvl="2"/>
            <a:r>
              <a:rPr lang="en-US" altLang="en-US"/>
              <a:t>Access the </a:t>
            </a:r>
            <a:r>
              <a:rPr lang="en-US" altLang="en-US" b="1"/>
              <a:t>Program Information </a:t>
            </a:r>
            <a:r>
              <a:rPr lang="en-US" altLang="en-US"/>
              <a:t>Google Drive Sheet with the </a:t>
            </a:r>
            <a:r>
              <a:rPr lang="en-US" altLang="en-US" b="1" u="sng"/>
              <a:t>email linked to your APTA ORF-SIG Membership</a:t>
            </a:r>
            <a:endParaRPr lang="en-US" altLang="en-US" b="1" u="sng">
              <a:cs typeface="Calibri"/>
            </a:endParaRPr>
          </a:p>
          <a:p>
            <a:pPr lvl="3"/>
            <a:r>
              <a:rPr lang="en-US"/>
              <a:t>Interested Residents contact information can be found here. </a:t>
            </a:r>
            <a:endParaRPr lang="en-US">
              <a:cs typeface="Calibri"/>
            </a:endParaRP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65287-3290-4073-884B-680477D5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Program Sustainability: Applicant Sharing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A220B8-7243-459E-985E-6A4766199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Applicant Survey Link</a:t>
            </a:r>
          </a:p>
        </p:txBody>
      </p:sp>
      <p:pic>
        <p:nvPicPr>
          <p:cNvPr id="9" name="Content Placeholder 8" descr="A picture containing black,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1F17D08C-4185-49F5-8FBA-18DC49D77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28952C-8596-42F2-BF3F-581F806AB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Program Information</a:t>
            </a:r>
          </a:p>
        </p:txBody>
      </p:sp>
      <p:pic>
        <p:nvPicPr>
          <p:cNvPr id="11" name="Content Placeholder 10" descr="A black and silver text on a white surface&#10;&#10;Description automatically generated">
            <a:hlinkClick r:id="rId4"/>
            <a:extLst>
              <a:ext uri="{FF2B5EF4-FFF2-40B4-BE49-F238E27FC236}">
                <a16:creationId xmlns:a16="http://schemas.microsoft.com/office/drawing/2014/main" xmlns="" id="{1099C22D-4F9C-41A3-8880-D2FAF7E6C8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2648828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8DC3F-7CA5-4947-B9B7-013C5313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Floor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5717BA-8C72-4BD1-9568-19540919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else do Program’s need?</a:t>
            </a:r>
          </a:p>
        </p:txBody>
      </p:sp>
    </p:spTree>
    <p:extLst>
      <p:ext uri="{BB962C8B-B14F-4D97-AF65-F5344CB8AC3E}">
        <p14:creationId xmlns:p14="http://schemas.microsoft.com/office/powerpoint/2010/main" val="4110256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063E4-3C61-4624-8401-6BF44272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/>
              <a:t>Thank You!</a:t>
            </a:r>
          </a:p>
        </p:txBody>
      </p:sp>
      <p:pic>
        <p:nvPicPr>
          <p:cNvPr id="1026" name="Picture 2" descr="Image may contain: 5 people, people sitting, shoes and outdoor">
            <a:extLst>
              <a:ext uri="{FF2B5EF4-FFF2-40B4-BE49-F238E27FC236}">
                <a16:creationId xmlns:a16="http://schemas.microsoft.com/office/drawing/2014/main" xmlns="" id="{788A39F3-969C-4D78-BC8B-EA855668F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6AA4A-FFF3-4FD6-B54C-F52612C6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Don’t forget next SIG meeting</a:t>
            </a:r>
          </a:p>
          <a:p>
            <a:pPr marL="0" indent="0" algn="ctr">
              <a:buNone/>
            </a:pPr>
            <a:endParaRPr lang="en-US" b="1"/>
          </a:p>
          <a:p>
            <a:pPr marL="0" indent="0" algn="ctr" fontAlgn="base">
              <a:buNone/>
            </a:pPr>
            <a:r>
              <a:rPr lang="en-US"/>
              <a:t>August 19</a:t>
            </a:r>
            <a:r>
              <a:rPr lang="en-US" baseline="30000"/>
              <a:t>th,</a:t>
            </a:r>
            <a:r>
              <a:rPr lang="en-US"/>
              <a:t> 2020 @11 am CST</a:t>
            </a:r>
          </a:p>
          <a:p>
            <a:pPr marL="0" indent="0" algn="ctr" fontAlgn="base">
              <a:buNone/>
            </a:pPr>
            <a:r>
              <a:rPr lang="en-US"/>
              <a:t>November 11</a:t>
            </a:r>
            <a:r>
              <a:rPr lang="en-US" baseline="30000"/>
              <a:t>th,</a:t>
            </a:r>
            <a:r>
              <a:rPr lang="en-US"/>
              <a:t> @ Noon CST</a:t>
            </a:r>
          </a:p>
        </p:txBody>
      </p:sp>
    </p:spTree>
    <p:extLst>
      <p:ext uri="{BB962C8B-B14F-4D97-AF65-F5344CB8AC3E}">
        <p14:creationId xmlns:p14="http://schemas.microsoft.com/office/powerpoint/2010/main" val="332087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8FA55-C80E-4FCC-8B6E-7F649945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EC5713-2014-4DB8-8124-86468FC226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Board Liaison: Aimee Klein</a:t>
            </a:r>
          </a:p>
          <a:p>
            <a:r>
              <a:rPr lang="en-US"/>
              <a:t>Vice President: Kathleen Geist</a:t>
            </a:r>
          </a:p>
          <a:p>
            <a:r>
              <a:rPr lang="en-US"/>
              <a:t>Nominating Committee</a:t>
            </a:r>
          </a:p>
          <a:p>
            <a:pPr lvl="1"/>
            <a:r>
              <a:rPr lang="en-US"/>
              <a:t>Mary Derrick (Chair)</a:t>
            </a:r>
          </a:p>
          <a:p>
            <a:pPr lvl="1"/>
            <a:r>
              <a:rPr lang="en-US"/>
              <a:t>Robert Schroedter</a:t>
            </a:r>
          </a:p>
          <a:p>
            <a:pPr lvl="1"/>
            <a:r>
              <a:rPr lang="en-US"/>
              <a:t>Tyrees Marcy</a:t>
            </a:r>
          </a:p>
          <a:p>
            <a:r>
              <a:rPr lang="en-US"/>
              <a:t>Liaisons: </a:t>
            </a:r>
          </a:p>
          <a:p>
            <a:pPr lvl="1"/>
            <a:r>
              <a:rPr lang="en-US"/>
              <a:t>APTE RF-SIG: Christina Gomez</a:t>
            </a:r>
          </a:p>
          <a:p>
            <a:pPr lvl="1"/>
            <a:r>
              <a:rPr lang="en-US"/>
              <a:t>AAOMPT: Robert Schroedter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27B3F-A87B-49D4-84C9-A4C6C50749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Committee Leads:</a:t>
            </a:r>
          </a:p>
          <a:p>
            <a:pPr lvl="1"/>
            <a:r>
              <a:rPr lang="en-US"/>
              <a:t>Research: Kathleen Geist, Mary Kate McDonnell</a:t>
            </a:r>
          </a:p>
          <a:p>
            <a:pPr lvl="1"/>
            <a:r>
              <a:rPr lang="en-US"/>
              <a:t>Practice/Reimbursement: Darren Calley</a:t>
            </a:r>
          </a:p>
          <a:p>
            <a:pPr lvl="1"/>
            <a:r>
              <a:rPr lang="en-US"/>
              <a:t>Membership: Bob Schroedter, Matt Stark</a:t>
            </a:r>
          </a:p>
          <a:p>
            <a:pPr lvl="1"/>
            <a:r>
              <a:rPr lang="en-US"/>
              <a:t>Communication: Kirk Bentzen, Kris Porter, Kathleen Geist</a:t>
            </a:r>
          </a:p>
          <a:p>
            <a:r>
              <a:rPr lang="en-US"/>
              <a:t>Sub-Committees:</a:t>
            </a:r>
          </a:p>
          <a:p>
            <a:pPr lvl="1"/>
            <a:r>
              <a:rPr lang="en-US"/>
              <a:t>ACAPT: Kirk Bentzen &amp; Carrie Schwoerer</a:t>
            </a:r>
          </a:p>
          <a:p>
            <a:pPr lvl="1"/>
            <a:r>
              <a:rPr lang="en-US"/>
              <a:t>Curriculum: Molly Malloy, Kathleen Geist</a:t>
            </a:r>
          </a:p>
          <a:p>
            <a:pPr lvl="1"/>
            <a:r>
              <a:rPr lang="en-US"/>
              <a:t>Applicant Sharing: Steve Kareha, Kirk Bentzen</a:t>
            </a:r>
          </a:p>
          <a:p>
            <a:pPr lvl="1"/>
            <a:r>
              <a:rPr lang="en-US"/>
              <a:t>PD Admin Survey: Kathleen Geist, Steve Kareha, Kris Porter,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0D876-42D7-4F17-8ECD-68ED2228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DASHBOARD (as of 6/22/20)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55290-4FC4-4987-A0CB-E7AE0B1BF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Total Members: 348 (</a:t>
            </a:r>
            <a:r>
              <a:rPr lang="en-US">
                <a:solidFill>
                  <a:srgbClr val="00B050"/>
                </a:solidFill>
              </a:rPr>
              <a:t>+34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Facebook Group: 116 (</a:t>
            </a:r>
            <a:r>
              <a:rPr lang="en-US">
                <a:solidFill>
                  <a:srgbClr val="00B050"/>
                </a:solidFill>
              </a:rPr>
              <a:t>+8</a:t>
            </a:r>
            <a:r>
              <a:rPr lang="en-US"/>
              <a:t>)</a:t>
            </a:r>
          </a:p>
          <a:p>
            <a:pPr lvl="1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E3777A-FD90-4B69-8090-E6D603994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9595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ABPTRFE ACCREDITED PROGRAMS:</a:t>
            </a:r>
          </a:p>
          <a:p>
            <a:pPr lvl="1"/>
            <a:r>
              <a:rPr lang="en-US"/>
              <a:t>Residencies: </a:t>
            </a:r>
            <a:endParaRPr lang="en-US">
              <a:cs typeface="Calibri"/>
            </a:endParaRPr>
          </a:p>
          <a:p>
            <a:pPr lvl="2"/>
            <a:r>
              <a:rPr lang="en-US" err="1"/>
              <a:t>Orthopaedic</a:t>
            </a:r>
            <a:r>
              <a:rPr lang="en-US"/>
              <a:t>: 112 (</a:t>
            </a:r>
            <a:r>
              <a:rPr lang="en-US">
                <a:solidFill>
                  <a:srgbClr val="00B050"/>
                </a:solidFill>
              </a:rPr>
              <a:t>+3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pPr lvl="1"/>
            <a:r>
              <a:rPr lang="en-US"/>
              <a:t>Fellowships: </a:t>
            </a:r>
            <a:endParaRPr lang="en-US">
              <a:cs typeface="Calibri"/>
            </a:endParaRPr>
          </a:p>
          <a:p>
            <a:pPr lvl="2"/>
            <a:r>
              <a:rPr lang="en-US"/>
              <a:t>Hand: 0 (</a:t>
            </a:r>
            <a:r>
              <a:rPr lang="en-US">
                <a:solidFill>
                  <a:srgbClr val="FF0000"/>
                </a:solidFill>
              </a:rPr>
              <a:t>-2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pPr lvl="2"/>
            <a:r>
              <a:rPr lang="en-US"/>
              <a:t>Movement: 2</a:t>
            </a:r>
            <a:endParaRPr lang="en-US">
              <a:cs typeface="Calibri"/>
            </a:endParaRPr>
          </a:p>
          <a:p>
            <a:pPr lvl="2"/>
            <a:r>
              <a:rPr lang="en-US"/>
              <a:t>OMPT: 27 (</a:t>
            </a:r>
            <a:r>
              <a:rPr lang="en-US">
                <a:solidFill>
                  <a:srgbClr val="FF0000"/>
                </a:solidFill>
              </a:rPr>
              <a:t>-8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pPr lvl="2"/>
            <a:r>
              <a:rPr lang="en-US"/>
              <a:t>Performing Arts: 1</a:t>
            </a:r>
            <a:endParaRPr lang="en-US">
              <a:cs typeface="Calibri"/>
            </a:endParaRPr>
          </a:p>
          <a:p>
            <a:pPr lvl="2"/>
            <a:r>
              <a:rPr lang="en-US"/>
              <a:t>Spine: 3 </a:t>
            </a:r>
            <a:endParaRPr lang="en-US">
              <a:cs typeface="Calibri"/>
            </a:endParaRPr>
          </a:p>
          <a:p>
            <a:pPr lvl="2"/>
            <a:r>
              <a:rPr lang="en-US"/>
              <a:t>Upper Extremity: 3</a:t>
            </a:r>
            <a:endParaRPr lang="en-US">
              <a:cs typeface="Calibri"/>
            </a:endParaRPr>
          </a:p>
          <a:p>
            <a:r>
              <a:rPr lang="en-US"/>
              <a:t>ACOMPTE ACCREDITED PROGRAMS</a:t>
            </a:r>
            <a:endParaRPr lang="en-US">
              <a:cs typeface="Calibri"/>
            </a:endParaRPr>
          </a:p>
          <a:p>
            <a:pPr lvl="1"/>
            <a:r>
              <a:rPr lang="en-US"/>
              <a:t>OMPT: 35</a:t>
            </a:r>
            <a:endParaRPr lang="en-US">
              <a:cs typeface="Calibri"/>
            </a:endParaRPr>
          </a:p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xmlns="" id="{05DAC89F-8844-416A-9BC0-3516658A7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3169960"/>
            <a:ext cx="3322915" cy="3322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88A4AE-FA13-4579-869E-1BA6A43FB1B8}"/>
              </a:ext>
            </a:extLst>
          </p:cNvPr>
          <p:cNvSpPr txBox="1"/>
          <p:nvPr/>
        </p:nvSpPr>
        <p:spPr>
          <a:xfrm>
            <a:off x="975093" y="6445250"/>
            <a:ext cx="413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SCAN THIS CODE TO ACCESS THE SURVEY:</a:t>
            </a:r>
          </a:p>
        </p:txBody>
      </p:sp>
    </p:spTree>
    <p:extLst>
      <p:ext uri="{BB962C8B-B14F-4D97-AF65-F5344CB8AC3E}">
        <p14:creationId xmlns:p14="http://schemas.microsoft.com/office/powerpoint/2010/main" val="341844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C50AA-CD32-4680-96B4-70AB3C15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Disclaimer….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205087-FE33-478A-9492-560961B9E0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QR-Codes</a:t>
            </a:r>
          </a:p>
          <a:p>
            <a:pPr lvl="1"/>
            <a:r>
              <a:rPr lang="en-US" err="1"/>
              <a:t>Sooo</a:t>
            </a:r>
            <a:r>
              <a:rPr lang="en-US"/>
              <a:t>……There’s a lot of them….</a:t>
            </a:r>
          </a:p>
          <a:p>
            <a:pPr lvl="1"/>
            <a:endParaRPr lang="en-US"/>
          </a:p>
          <a:p>
            <a:pPr lvl="1"/>
            <a:r>
              <a:rPr lang="en-US"/>
              <a:t>There for you to either scan with your phone…</a:t>
            </a:r>
          </a:p>
          <a:p>
            <a:pPr lvl="1"/>
            <a:endParaRPr lang="en-US"/>
          </a:p>
          <a:p>
            <a:pPr lvl="1"/>
            <a:r>
              <a:rPr lang="en-US"/>
              <a:t>OR….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Each also is a link if you click on the picture.</a:t>
            </a:r>
          </a:p>
        </p:txBody>
      </p:sp>
      <p:pic>
        <p:nvPicPr>
          <p:cNvPr id="3074" name="Picture 2" descr="To go overboard.. or not to go overboard... that is the question ...">
            <a:extLst>
              <a:ext uri="{FF2B5EF4-FFF2-40B4-BE49-F238E27FC236}">
                <a16:creationId xmlns:a16="http://schemas.microsoft.com/office/drawing/2014/main" xmlns="" id="{2CEEF3A5-5BC1-4A7C-BB26-7D45A44D04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74" y="1825625"/>
            <a:ext cx="29866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8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28FEA-4229-46B6-B0C1-3DE58189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President’s Message- </a:t>
            </a:r>
            <a:r>
              <a:rPr lang="en-US"/>
              <a:t>Moment of Silence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EC747A-32BE-4FED-BB9C-AA4DD4D5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63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CoVid-19 Pandemic</a:t>
            </a:r>
          </a:p>
          <a:p>
            <a:pPr lvl="1"/>
            <a:r>
              <a:rPr lang="en-US"/>
              <a:t>Patients and their  families</a:t>
            </a:r>
            <a:endParaRPr lang="en-US">
              <a:cs typeface="Calibri"/>
            </a:endParaRPr>
          </a:p>
          <a:p>
            <a:pPr lvl="1"/>
            <a:r>
              <a:rPr lang="en-US"/>
              <a:t>Healthcare providers </a:t>
            </a:r>
          </a:p>
          <a:p>
            <a:pPr lvl="1"/>
            <a:r>
              <a:rPr lang="en-US"/>
              <a:t>Public service members  </a:t>
            </a:r>
            <a:endParaRPr lang="en-US">
              <a:cs typeface="Calibri"/>
            </a:endParaRPr>
          </a:p>
          <a:p>
            <a:pPr lvl="1"/>
            <a:r>
              <a:rPr lang="en-US"/>
              <a:t>Businesses and employees</a:t>
            </a:r>
            <a:endParaRPr lang="en-US"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Social Inequality</a:t>
            </a:r>
            <a:endParaRPr lang="en-US">
              <a:cs typeface="Calibri"/>
            </a:endParaRPr>
          </a:p>
          <a:p>
            <a:pPr lvl="1"/>
            <a:r>
              <a:rPr lang="en-US"/>
              <a:t>Members of society affected by social injustice</a:t>
            </a:r>
            <a:endParaRPr lang="en-US">
              <a:cs typeface="Calibri"/>
            </a:endParaRPr>
          </a:p>
          <a:p>
            <a:pPr lvl="1"/>
            <a:r>
              <a:rPr lang="en-US"/>
              <a:t>Our service men/women who seek to protect our public well being</a:t>
            </a:r>
            <a:endParaRPr lang="en-US">
              <a:cs typeface="Calibri"/>
            </a:endParaRPr>
          </a:p>
        </p:txBody>
      </p:sp>
      <p:pic>
        <p:nvPicPr>
          <p:cNvPr id="1026" name="Picture 2" descr="When do fireflies come out in North Carolina? | Clegg's Pest Control">
            <a:extLst>
              <a:ext uri="{FF2B5EF4-FFF2-40B4-BE49-F238E27FC236}">
                <a16:creationId xmlns:a16="http://schemas.microsoft.com/office/drawing/2014/main" xmlns="" id="{F745B43E-AD23-43A2-AC22-3CD2FC099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42" y="2063750"/>
            <a:ext cx="6580421" cy="3381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7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EEC43-C580-43CA-B8C2-60287A38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Looking Forward to 2021!</a:t>
            </a:r>
          </a:p>
        </p:txBody>
      </p:sp>
      <p:pic>
        <p:nvPicPr>
          <p:cNvPr id="7" name="Picture 6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xmlns="" id="{F365BFAC-6070-41E4-86F1-05126380E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-3" b="-3"/>
          <a:stretch/>
        </p:blipFill>
        <p:spPr>
          <a:xfrm rot="10800000">
            <a:off x="390769" y="1449887"/>
            <a:ext cx="5629031" cy="4727076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1837CCE-E553-48E8-A755-8794D6522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5296" y="1449886"/>
            <a:ext cx="5106949" cy="472707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  <a:p>
            <a:pPr marL="0" indent="0" algn="ctr">
              <a:buNone/>
            </a:pPr>
            <a:r>
              <a:rPr lang="en-US"/>
              <a:t>2020 ORF-SIG + AAOMPT Residency and Fellowship Career Reception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58 Programs in attendance</a:t>
            </a:r>
          </a:p>
          <a:p>
            <a:pPr lvl="1"/>
            <a:endParaRPr lang="en-US"/>
          </a:p>
          <a:p>
            <a:r>
              <a:rPr lang="en-US">
                <a:solidFill>
                  <a:schemeClr val="tx1"/>
                </a:solidFill>
              </a:rPr>
              <a:t>Look to provide again next year!</a:t>
            </a:r>
          </a:p>
          <a:p>
            <a:pPr lvl="1"/>
            <a:r>
              <a:rPr lang="en-US"/>
              <a:t>Welcome feedback on what we need to improve!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indoor, oven, kitchen, rack&#10;&#10;Description automatically generated">
            <a:extLst>
              <a:ext uri="{FF2B5EF4-FFF2-40B4-BE49-F238E27FC236}">
                <a16:creationId xmlns:a16="http://schemas.microsoft.com/office/drawing/2014/main" xmlns="" id="{E8E128E9-C9C2-4687-A39B-9E32DDCB1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754" y="1449886"/>
            <a:ext cx="6613480" cy="49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7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83AB2-80F4-414E-8D80-13CD8968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b="1"/>
              <a:t>AOPT Strategic Planning- Looking Forward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A1B4BD5-EB41-4AEF-A8C5-E41EE579D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306" y="1825624"/>
            <a:ext cx="5265336" cy="474599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tx1"/>
                </a:solidFill>
              </a:rPr>
              <a:t>NEW AOPT Mission, Vision</a:t>
            </a:r>
            <a:r>
              <a:rPr lang="en-US" sz="3000"/>
              <a:t>,</a:t>
            </a:r>
            <a:r>
              <a:rPr lang="en-US" sz="3000">
                <a:solidFill>
                  <a:schemeClr val="tx1"/>
                </a:solidFill>
              </a:rPr>
              <a:t> Strategic Initiatives and Goals</a:t>
            </a:r>
          </a:p>
          <a:p>
            <a:endParaRPr lang="en-US" sz="3000"/>
          </a:p>
          <a:p>
            <a:r>
              <a:rPr lang="en-US" sz="3000"/>
              <a:t>The ORF-SIG has realigned our Strategic Plan to match the new Mission, Vision and Goals of the Academy</a:t>
            </a:r>
          </a:p>
          <a:p>
            <a:endParaRPr lang="en-US" sz="3000"/>
          </a:p>
          <a:p>
            <a:r>
              <a:rPr lang="en-US" sz="3000"/>
              <a:t>Brought forth our Goals in how we are to achieve these</a:t>
            </a:r>
          </a:p>
        </p:txBody>
      </p:sp>
      <p:pic>
        <p:nvPicPr>
          <p:cNvPr id="1026" name="Picture 2" descr="Image may contain: 31 people, people smiling, people standing and outdoor">
            <a:extLst>
              <a:ext uri="{FF2B5EF4-FFF2-40B4-BE49-F238E27FC236}">
                <a16:creationId xmlns:a16="http://schemas.microsoft.com/office/drawing/2014/main" xmlns="" id="{80D0C878-B2B7-42CB-A067-B735E9041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8044" r="3436" b="1"/>
          <a:stretch/>
        </p:blipFill>
        <p:spPr bwMode="auto">
          <a:xfrm>
            <a:off x="5648091" y="1549330"/>
            <a:ext cx="6351734" cy="51419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4749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952750" y="1466850"/>
          <a:ext cx="8641035" cy="53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881" y="221934"/>
            <a:ext cx="5868073" cy="144655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/>
              <a:t>Vision Statement: </a:t>
            </a:r>
            <a:r>
              <a:rPr lang="en-US" sz="2200"/>
              <a:t>The Academy of </a:t>
            </a:r>
            <a:r>
              <a:rPr lang="en-US" sz="2200" err="1"/>
              <a:t>Orthopaedic</a:t>
            </a:r>
            <a:r>
              <a:rPr lang="en-US" sz="2200"/>
              <a:t> Physical Therapy, will be a World leader in providing resources to optimize movement and musculoskeletal health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7807" y="221934"/>
            <a:ext cx="5830115" cy="1107996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/>
              <a:t>Mission Statement: </a:t>
            </a:r>
            <a:r>
              <a:rPr lang="en-US" sz="2200"/>
              <a:t>The Academy of Orthopaedic Physical Therapy, empowers members to excel in orthopaedic physical therapy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82" y="3492568"/>
            <a:ext cx="2597835" cy="9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56725"/>
      </p:ext>
    </p:extLst>
  </p:cSld>
  <p:clrMapOvr>
    <a:masterClrMapping/>
  </p:clrMapOvr>
</p:sld>
</file>

<file path=ppt/theme/theme1.xml><?xml version="1.0" encoding="utf-8"?>
<a:theme xmlns:a="http://schemas.openxmlformats.org/drawingml/2006/main" name="Ortho Section Current Theme1">
  <a:themeElements>
    <a:clrScheme name="Ortho with Accents">
      <a:dk1>
        <a:srgbClr val="005581"/>
      </a:dk1>
      <a:lt1>
        <a:srgbClr val="FFFFFF"/>
      </a:lt1>
      <a:dk2>
        <a:srgbClr val="000000"/>
      </a:dk2>
      <a:lt2>
        <a:srgbClr val="D1D5D8"/>
      </a:lt2>
      <a:accent1>
        <a:srgbClr val="005581"/>
      </a:accent1>
      <a:accent2>
        <a:srgbClr val="0083A9"/>
      </a:accent2>
      <a:accent3>
        <a:srgbClr val="41C4DD"/>
      </a:accent3>
      <a:accent4>
        <a:srgbClr val="82CFCA"/>
      </a:accent4>
      <a:accent5>
        <a:srgbClr val="C8DF8E"/>
      </a:accent5>
      <a:accent6>
        <a:srgbClr val="F89D57"/>
      </a:accent6>
      <a:hlink>
        <a:srgbClr val="41C4DD"/>
      </a:hlink>
      <a:folHlink>
        <a:srgbClr val="FED18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tho Section Current Theme1" id="{DDF46FB5-AC68-45FA-A2F6-C4FD33F026B6}" vid="{1FF85434-5118-408D-8672-B4483834A0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78BF572702B498745D076D1BA2565" ma:contentTypeVersion="7" ma:contentTypeDescription="Create a new document." ma:contentTypeScope="" ma:versionID="afa79b300b854a7e6aea3d5ac32aa31b">
  <xsd:schema xmlns:xsd="http://www.w3.org/2001/XMLSchema" xmlns:xs="http://www.w3.org/2001/XMLSchema" xmlns:p="http://schemas.microsoft.com/office/2006/metadata/properties" xmlns:ns3="2ab26b66-d79e-4596-ae7e-01fc0994a0c0" targetNamespace="http://schemas.microsoft.com/office/2006/metadata/properties" ma:root="true" ma:fieldsID="111c7889ae3a13df9896b1d1a6136414" ns3:_="">
    <xsd:import namespace="2ab26b66-d79e-4596-ae7e-01fc0994a0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26b66-d79e-4596-ae7e-01fc0994a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33C04-3557-4543-90AB-B309F73295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B2C4F4-3DFA-4F35-A9B8-E810601A7AA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b26b66-d79e-4596-ae7e-01fc0994a0c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58AE1C-54B4-4BCF-9D10-6CD4B56AD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26b66-d79e-4596-ae7e-01fc0994a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Widescreen</PresentationFormat>
  <Paragraphs>284</Paragraphs>
  <Slides>29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Segoe UI Historic</vt:lpstr>
      <vt:lpstr>Ortho Section Current Theme1</vt:lpstr>
      <vt:lpstr>Academy of Orthopaedic Physical Therapy: ORF-SIG Business Meeting</vt:lpstr>
      <vt:lpstr>Agenda</vt:lpstr>
      <vt:lpstr>Leadership</vt:lpstr>
      <vt:lpstr>DASHBOARD (as of 6/22/20)</vt:lpstr>
      <vt:lpstr>Disclaimer….</vt:lpstr>
      <vt:lpstr>President’s Message- Moment of Silence</vt:lpstr>
      <vt:lpstr>Looking Forward to 2021!</vt:lpstr>
      <vt:lpstr>AOPT Strategic Planning- Looking Forward</vt:lpstr>
      <vt:lpstr>PowerPoint Presentation</vt:lpstr>
      <vt:lpstr>Newly Accredited / Re-Accredited Programs:</vt:lpstr>
      <vt:lpstr>ABPTRFE Update:</vt:lpstr>
      <vt:lpstr>ORF-SIG &amp; RFESIG Collaboration- Christina Gomez</vt:lpstr>
      <vt:lpstr>ORF-SIG &amp; RFESIG Collaboration</vt:lpstr>
      <vt:lpstr>Research Committee: Kathleen Geist</vt:lpstr>
      <vt:lpstr>Research Committee: Kathleen Geist</vt:lpstr>
      <vt:lpstr>Practice/Reimbursement Committee: </vt:lpstr>
      <vt:lpstr>ACAPT Update</vt:lpstr>
      <vt:lpstr>CoVid 19 Resource Manual</vt:lpstr>
      <vt:lpstr>CoVid-19 Communication</vt:lpstr>
      <vt:lpstr>ABPTRFE Standards- Kirk Bentzen</vt:lpstr>
      <vt:lpstr>ACOMPTE Interim Standards- Kirk Bentzen</vt:lpstr>
      <vt:lpstr>Program Sustainability: Participant  Completion- Kathleen / Molly</vt:lpstr>
      <vt:lpstr>Program Sustainability: Applicant Completion- Mike Bourassa- ACF-SIG Manual Therapy Document</vt:lpstr>
      <vt:lpstr>CoVid-19 Communication</vt:lpstr>
      <vt:lpstr>Program Sustainability: Applicant Sharing- Steve Kareha / Kirk Bentzen</vt:lpstr>
      <vt:lpstr>Program Sustainability: Applicant Sharing- Steve Kareha / Kirk Bentzen</vt:lpstr>
      <vt:lpstr>Program Sustainability: Applicant Sharing</vt:lpstr>
      <vt:lpstr>Open Floor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of Orthopaedic Physical Therapy: ORF-SIG Business Meeting</dc:title>
  <dc:creator>Matt Haberl</dc:creator>
  <cp:lastModifiedBy>Tara Fredrickson</cp:lastModifiedBy>
  <cp:revision>2</cp:revision>
  <dcterms:created xsi:type="dcterms:W3CDTF">2020-06-24T11:27:45Z</dcterms:created>
  <dcterms:modified xsi:type="dcterms:W3CDTF">2020-07-01T22:05:12Z</dcterms:modified>
</cp:coreProperties>
</file>