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4"/>
  </p:notesMasterIdLst>
  <p:sldIdLst>
    <p:sldId id="336" r:id="rId2"/>
    <p:sldId id="256" r:id="rId3"/>
    <p:sldId id="298" r:id="rId4"/>
    <p:sldId id="257" r:id="rId5"/>
    <p:sldId id="354" r:id="rId6"/>
    <p:sldId id="359" r:id="rId7"/>
    <p:sldId id="355" r:id="rId8"/>
    <p:sldId id="356" r:id="rId9"/>
    <p:sldId id="360" r:id="rId10"/>
    <p:sldId id="361" r:id="rId11"/>
    <p:sldId id="297" r:id="rId12"/>
    <p:sldId id="259" r:id="rId13"/>
    <p:sldId id="308" r:id="rId14"/>
    <p:sldId id="332" r:id="rId15"/>
    <p:sldId id="352" r:id="rId16"/>
    <p:sldId id="351" r:id="rId17"/>
    <p:sldId id="347" r:id="rId18"/>
    <p:sldId id="353" r:id="rId19"/>
    <p:sldId id="350" r:id="rId20"/>
    <p:sldId id="335" r:id="rId21"/>
    <p:sldId id="323" r:id="rId22"/>
    <p:sldId id="342" r:id="rId23"/>
    <p:sldId id="343" r:id="rId24"/>
    <p:sldId id="344" r:id="rId25"/>
    <p:sldId id="345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8" r:id="rId34"/>
    <p:sldId id="358" r:id="rId35"/>
    <p:sldId id="357" r:id="rId36"/>
    <p:sldId id="341" r:id="rId37"/>
    <p:sldId id="340" r:id="rId38"/>
    <p:sldId id="272" r:id="rId39"/>
    <p:sldId id="339" r:id="rId40"/>
    <p:sldId id="267" r:id="rId41"/>
    <p:sldId id="330" r:id="rId42"/>
    <p:sldId id="27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2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87485" autoAdjust="0"/>
  </p:normalViewPr>
  <p:slideViewPr>
    <p:cSldViewPr snapToGrid="0">
      <p:cViewPr varScale="1">
        <p:scale>
          <a:sx n="88" d="100"/>
          <a:sy n="88" d="100"/>
        </p:scale>
        <p:origin x="192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AB9B48-6636-478C-A755-77D0A3509A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23F844-7E6B-4007-83CA-30091D613C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D0B3B-B9D9-45CD-B806-BEB699780330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62C75D2-D220-401F-9E8D-FD7C76B182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5D4F3CB-22A2-44F2-9C45-DCB034072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3204F-2817-4D49-8F58-37F414DBCAE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4D19AF-8AFE-438E-91C2-39AC2392BE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9451A-B437-4AE9-86E1-FFC3DEFA0A1E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458DE-801E-4DB8-A387-06876C02677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708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458DE-801E-4DB8-A387-06876C026772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311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3e9a62e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3e9a62e2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9451A-B437-4AE9-86E1-FFC3DEFA0A1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57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9451A-B437-4AE9-86E1-FFC3DEFA0A1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932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9451A-B437-4AE9-86E1-FFC3DEFA0A1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356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9451A-B437-4AE9-86E1-FFC3DEFA0A1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782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JOSPT is pushing the Res/Fellowship Community to publish more cases.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9451A-B437-4AE9-86E1-FFC3DEFA0A1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871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50264e6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650264e6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1852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50264e6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650264e6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1795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D684E-74AB-4F93-A809-43FCEE84FCD4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83BD-9247-4976-97D4-2AC1BA0F99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83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D684E-74AB-4F93-A809-43FCEE84FCD4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83BD-9247-4976-97D4-2AC1BA0F99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93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D684E-74AB-4F93-A809-43FCEE84FCD4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83BD-9247-4976-97D4-2AC1BA0F99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705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68841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D684E-74AB-4F93-A809-43FCEE84FCD4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83BD-9247-4976-97D4-2AC1BA0F99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246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D684E-74AB-4F93-A809-43FCEE84FCD4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83BD-9247-4976-97D4-2AC1BA0F99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62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D684E-74AB-4F93-A809-43FCEE84FCD4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83BD-9247-4976-97D4-2AC1BA0F99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74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D684E-74AB-4F93-A809-43FCEE84FCD4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83BD-9247-4976-97D4-2AC1BA0F99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453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D684E-74AB-4F93-A809-43FCEE84FCD4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83BD-9247-4976-97D4-2AC1BA0F99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967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D684E-74AB-4F93-A809-43FCEE84FCD4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83BD-9247-4976-97D4-2AC1BA0F99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089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D684E-74AB-4F93-A809-43FCEE84FCD4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83BD-9247-4976-97D4-2AC1BA0F99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40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D684E-74AB-4F93-A809-43FCEE84FCD4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483BD-9247-4976-97D4-2AC1BA0F99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749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D684E-74AB-4F93-A809-43FCEE84FCD4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483BD-9247-4976-97D4-2AC1BA0F99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1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Stephen.Kareha@sluhn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cgomezpt@gmail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cgomezpt@gmail.c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501D9A-3DC6-43A2-89C1-78963872E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5" y="170405"/>
            <a:ext cx="11607790" cy="651718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98766EE-19EB-40AF-9F68-15BF20EE1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4003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b="1" dirty="0"/>
              <a:t>Save the Date(s)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EE74C9B-2586-45F0-B6BC-54CB394CD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555999"/>
            <a:ext cx="10797406" cy="316864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/>
              <a:t>2/12/20 8:00am-5:00pm: Pre-Conference Programming: Clinical excellence in residency and fellowship education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2/12/20 7:00-8:30pm: AOPT Special Interest Group Meet and Greet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2/13/20 8:00-9:30pm: Ortho Res/Fellowship Career Reception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2/15/20: 7:00-7:45am: ORF-SIG Business Meeting</a:t>
            </a:r>
          </a:p>
          <a:p>
            <a:pPr marL="342900" indent="-342900">
              <a:buFontTx/>
              <a:buChar char="-"/>
            </a:pPr>
            <a:endParaRPr lang="en-US" sz="2400" b="1" dirty="0"/>
          </a:p>
          <a:p>
            <a:pPr marL="342900" indent="-342900">
              <a:buFontTx/>
              <a:buChar char="-"/>
            </a:pPr>
            <a:r>
              <a:rPr lang="en-US" sz="2400" b="1" dirty="0"/>
              <a:t>NOTE: As you log on please mute your self. </a:t>
            </a:r>
          </a:p>
        </p:txBody>
      </p:sp>
      <p:pic>
        <p:nvPicPr>
          <p:cNvPr id="1026" name="Picture 2" descr="CSM 2020">
            <a:extLst>
              <a:ext uri="{FF2B5EF4-FFF2-40B4-BE49-F238E27FC236}">
                <a16:creationId xmlns:a16="http://schemas.microsoft.com/office/drawing/2014/main" id="{E2145DE5-5A7F-4E0C-96A1-8D288C61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926" y="696960"/>
            <a:ext cx="6908030" cy="22796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099275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34E6C-BF0C-4E52-9A96-7E38E773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ABPTRFE Update: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3F136-3744-4BB9-9D84-79E311797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73" y="1583702"/>
            <a:ext cx="10881527" cy="5274297"/>
          </a:xfrm>
        </p:spPr>
        <p:txBody>
          <a:bodyPr>
            <a:normAutofit/>
          </a:bodyPr>
          <a:lstStyle/>
          <a:p>
            <a:r>
              <a:rPr lang="en-US" dirty="0"/>
              <a:t>Res/Fellowship Career Reception at NSC </a:t>
            </a:r>
            <a:r>
              <a:rPr lang="en-US" u="sng" dirty="0"/>
              <a:t>cancelled</a:t>
            </a:r>
          </a:p>
          <a:p>
            <a:endParaRPr lang="en-US" dirty="0"/>
          </a:p>
          <a:p>
            <a:r>
              <a:rPr lang="en-US" dirty="0"/>
              <a:t>RF-PTCAS hosted Virtual Res/Fellowship Career Fair 9/24/19</a:t>
            </a:r>
          </a:p>
          <a:p>
            <a:pPr lvl="1"/>
            <a:r>
              <a:rPr lang="en-US" dirty="0"/>
              <a:t>Will be annually – 30 institutions represented 90 programs</a:t>
            </a:r>
          </a:p>
          <a:p>
            <a:pPr lvl="1"/>
            <a:r>
              <a:rPr lang="en-US" dirty="0"/>
              <a:t>Not highly attended- looking to better market next year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All should have received Annual Continuous Improvement Reports Feedback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832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34E6C-BF0C-4E52-9A96-7E38E773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ABPTRFE Update: From the HUB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3F136-3744-4BB9-9D84-79E311797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73" y="1583702"/>
            <a:ext cx="10881527" cy="527429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Policy 13.4.2 Update from Kim Curbow Wilcox, Chair ABPTRFE</a:t>
            </a:r>
          </a:p>
          <a:p>
            <a:pPr lvl="1"/>
            <a:r>
              <a:rPr lang="en-US" dirty="0"/>
              <a:t>June: Standards Committee reviewed the suggestions from April Stakeholder meeting</a:t>
            </a:r>
          </a:p>
          <a:p>
            <a:pPr lvl="1"/>
            <a:r>
              <a:rPr lang="en-US" dirty="0"/>
              <a:t>Sub-group of ABPTRFE members reviewed the recommendations over the summer to develop and evaluate options, gather information and consult legal counsel</a:t>
            </a:r>
          </a:p>
          <a:p>
            <a:pPr lvl="1"/>
            <a:r>
              <a:rPr lang="en-US" dirty="0"/>
              <a:t>Work brought to the ABPTRFE Sept. Board Meeting were it was determined that further research was needed and will further evaluate at January 2020 meeting.</a:t>
            </a:r>
          </a:p>
          <a:p>
            <a:pPr lvl="1"/>
            <a:r>
              <a:rPr lang="en-US" dirty="0"/>
              <a:t>Continue to evaluate alternatives to the in-person onsite visit as well as the process. </a:t>
            </a:r>
          </a:p>
          <a:p>
            <a:pPr lvl="1"/>
            <a:r>
              <a:rPr lang="en-US" dirty="0"/>
              <a:t>The Proviso for policy 13.4.2 remains intact</a:t>
            </a:r>
          </a:p>
          <a:p>
            <a:pPr lvl="1"/>
            <a:r>
              <a:rPr lang="en-US" dirty="0"/>
              <a:t>Will hold a public comment period on the final proposed changes prior to adopting a revised policy.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List of Program Actions can be found on the HUB / ABPTRFE Website</a:t>
            </a:r>
          </a:p>
        </p:txBody>
      </p:sp>
    </p:spTree>
    <p:extLst>
      <p:ext uri="{BB962C8B-B14F-4D97-AF65-F5344CB8AC3E}">
        <p14:creationId xmlns:p14="http://schemas.microsoft.com/office/powerpoint/2010/main" val="668486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B834D-7D68-4828-9C6C-9D7802D81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Sub-Committee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8EFC3-5249-4754-8D85-A69BA03BE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44251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Applicant Sharing Sub-Committee: Steve Kareha</a:t>
            </a:r>
          </a:p>
          <a:p>
            <a:pPr lvl="1"/>
            <a:r>
              <a:rPr lang="en-US" dirty="0"/>
              <a:t>Lead: Steve Kareha (</a:t>
            </a:r>
            <a:r>
              <a:rPr lang="en-US" dirty="0">
                <a:hlinkClick r:id="rId3"/>
              </a:rPr>
              <a:t>Stephen.Kareha@sluhn.org</a:t>
            </a:r>
            <a:r>
              <a:rPr lang="en-US" dirty="0"/>
              <a:t>); Kirk Bentzen</a:t>
            </a:r>
          </a:p>
          <a:p>
            <a:pPr lvl="1"/>
            <a:r>
              <a:rPr lang="en-US" dirty="0"/>
              <a:t>Res/Fell Leadership team met with Ryan Bannister</a:t>
            </a:r>
          </a:p>
          <a:p>
            <a:pPr lvl="2"/>
            <a:r>
              <a:rPr lang="en-US" dirty="0"/>
              <a:t>Understand how to better utilize RF-PTCAS</a:t>
            </a:r>
          </a:p>
          <a:p>
            <a:pPr lvl="2"/>
            <a:r>
              <a:rPr lang="en-US" dirty="0"/>
              <a:t>Since it is applicant driven trying to assist applicants that get turned away from positions to still access those who are still accepting. </a:t>
            </a:r>
          </a:p>
          <a:p>
            <a:pPr lvl="2"/>
            <a:r>
              <a:rPr lang="en-US" dirty="0"/>
              <a:t>Also- Programs can turn on or off their deadlines if applicants not accepted. </a:t>
            </a:r>
          </a:p>
          <a:p>
            <a:pPr lvl="2"/>
            <a:r>
              <a:rPr lang="en-US" dirty="0"/>
              <a:t>Not planning on doing anything further from a PD standpoint like other programs have. </a:t>
            </a:r>
          </a:p>
          <a:p>
            <a:pPr lvl="2"/>
            <a:endParaRPr lang="en-US" dirty="0"/>
          </a:p>
          <a:p>
            <a:r>
              <a:rPr lang="en-US" dirty="0"/>
              <a:t>ACAPT White Paper Sub-Committee</a:t>
            </a:r>
          </a:p>
          <a:p>
            <a:pPr lvl="1"/>
            <a:r>
              <a:rPr lang="en-US" dirty="0"/>
              <a:t>Kirk Bentzen, Carrie Schwoerer, Carol Beckel, Tiffany Enache, Mary Milidonis</a:t>
            </a:r>
          </a:p>
          <a:p>
            <a:pPr lvl="1"/>
            <a:r>
              <a:rPr lang="en-US" dirty="0"/>
              <a:t>Goal:  Bring awareness to the unique issues facing all levels of the professional development continuum</a:t>
            </a:r>
          </a:p>
          <a:p>
            <a:pPr lvl="2"/>
            <a:r>
              <a:rPr lang="en-US" dirty="0"/>
              <a:t>Plans to present at ELC 2020</a:t>
            </a:r>
          </a:p>
          <a:p>
            <a:pPr lvl="2"/>
            <a:r>
              <a:rPr lang="en-US" dirty="0"/>
              <a:t>Timeline to meet this goal in progress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98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E32E-C9C4-4113-8722-FCBE59DD2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Sub-Committee Updates: PD Survey- Kathleen Geist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9230C-9817-48D3-9A61-3F66FA96D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200" b="1" i="1" dirty="0"/>
              <a:t>Identified concerns from Fellowship programs:</a:t>
            </a:r>
            <a:endParaRPr lang="en-US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ABPTRFE/IFOMPT reporting and maintaining accreditation standards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clinical mentoring with fellows-in-training (FIT) and faculty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admissions and recruitment, coordination of fellowship coursework/curriculum and communication with faculty, mentors, and fellows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i="1" dirty="0"/>
              <a:t>Identified concerns from Residency programs</a:t>
            </a:r>
            <a:r>
              <a:rPr lang="en-US" sz="3200" dirty="0"/>
              <a:t>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Residency programs identified difficulties in the provision of administrative tasks to include a significant time commitment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financial constraints of non-productive time without passing the expense onto the current resident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lack of budgetary and administrative support from the primary residency institution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78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27871" cy="1325563"/>
          </a:xfrm>
        </p:spPr>
        <p:txBody>
          <a:bodyPr>
            <a:normAutofit/>
          </a:bodyPr>
          <a:lstStyle/>
          <a:p>
            <a:r>
              <a:rPr lang="en-US" dirty="0"/>
              <a:t>Curriculum Committee Update- Kathleen Geist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587640"/>
            <a:ext cx="10515600" cy="510410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Curriculum Task Force: Leads- Molly Malloy &amp; Kathleen Geist</a:t>
            </a:r>
          </a:p>
          <a:p>
            <a:pPr lvl="1"/>
            <a:r>
              <a:rPr lang="en-US" dirty="0"/>
              <a:t>Members: Linda Dundon, David Morrisette</a:t>
            </a:r>
          </a:p>
          <a:p>
            <a:endParaRPr lang="en-US" dirty="0"/>
          </a:p>
          <a:p>
            <a:r>
              <a:rPr lang="en-US" dirty="0"/>
              <a:t>Based on a review of the DRP/DFP, the following recommendations were made for the publication of new ISC’s: </a:t>
            </a:r>
          </a:p>
          <a:p>
            <a:pPr lvl="1"/>
            <a:r>
              <a:rPr lang="en-US" dirty="0"/>
              <a:t>Pain Science to include the biopsychosocial influences on pain</a:t>
            </a:r>
          </a:p>
          <a:p>
            <a:pPr lvl="1"/>
            <a:r>
              <a:rPr lang="en-US" dirty="0"/>
              <a:t>Motor Control/movement analysis</a:t>
            </a:r>
          </a:p>
          <a:p>
            <a:pPr lvl="1"/>
            <a:r>
              <a:rPr lang="en-US" dirty="0"/>
              <a:t>Lab Values/EMG</a:t>
            </a:r>
          </a:p>
          <a:p>
            <a:pPr lvl="1"/>
            <a:r>
              <a:rPr lang="en-US" dirty="0"/>
              <a:t>Pediatric Orthopaedic Physical Therapy/Growth and Development Across the Lifespan.  </a:t>
            </a:r>
          </a:p>
          <a:p>
            <a:pPr lvl="1"/>
            <a:endParaRPr lang="en-US" dirty="0"/>
          </a:p>
          <a:p>
            <a:r>
              <a:rPr lang="en-US" dirty="0"/>
              <a:t>AOPT BOD have added the two ISC’s to the Residency Package to meet new DRP</a:t>
            </a:r>
          </a:p>
          <a:p>
            <a:pPr lvl="1"/>
            <a:r>
              <a:rPr lang="en-US" dirty="0"/>
              <a:t>Screening for Orthopaedics</a:t>
            </a:r>
          </a:p>
          <a:p>
            <a:pPr lvl="1"/>
            <a:r>
              <a:rPr lang="en-US" dirty="0"/>
              <a:t>Outcomes in Orthopaedic Practice</a:t>
            </a:r>
          </a:p>
          <a:p>
            <a:pPr lvl="2"/>
            <a:r>
              <a:rPr lang="en-US" dirty="0"/>
              <a:t>$500</a:t>
            </a:r>
          </a:p>
        </p:txBody>
      </p:sp>
    </p:spTree>
    <p:extLst>
      <p:ext uri="{BB962C8B-B14F-4D97-AF65-F5344CB8AC3E}">
        <p14:creationId xmlns:p14="http://schemas.microsoft.com/office/powerpoint/2010/main" val="4124415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C2FBE-72C4-4C7F-9333-569BE817F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68864-429B-49DC-9BEF-0EA7F43C1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AB2ED4-2842-44D7-A0B8-BB2ECE96D2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4" t="17539" r="45768" b="6652"/>
          <a:stretch/>
        </p:blipFill>
        <p:spPr>
          <a:xfrm>
            <a:off x="857840" y="133140"/>
            <a:ext cx="10476320" cy="659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4930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F6DC6-C9CF-4AD2-BA41-19A9E6B50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7E684-F8E9-419D-84B9-08C0B6D79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A268C-EE64-4907-839C-1D6D4DF512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8" t="16241" r="44698" b="15552"/>
          <a:stretch/>
        </p:blipFill>
        <p:spPr>
          <a:xfrm>
            <a:off x="392380" y="303962"/>
            <a:ext cx="11407239" cy="6250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8623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Committee: Kathleen Geist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CSM Pre-con course: Feb. 12th</a:t>
            </a:r>
          </a:p>
          <a:p>
            <a:pPr lvl="1"/>
            <a:r>
              <a:rPr lang="en-US" dirty="0"/>
              <a:t>Beyond the Basics: Design and implementation of best practice in residency and fellowship clinical education: </a:t>
            </a:r>
          </a:p>
          <a:p>
            <a:pPr lvl="2"/>
            <a:r>
              <a:rPr lang="en-US" dirty="0"/>
              <a:t>Kirk Bentzen, Aimee Klein, Tara Jo Manal, Eric Robertson, Matt Haberl, Kathleen Geist </a:t>
            </a:r>
          </a:p>
          <a:p>
            <a:endParaRPr lang="en-US" dirty="0"/>
          </a:p>
          <a:p>
            <a:r>
              <a:rPr lang="en-US" dirty="0"/>
              <a:t>Submitted a letter for support from the SIG and AOPT in collaboration with the Education-RF-SIG</a:t>
            </a:r>
          </a:p>
          <a:p>
            <a:pPr lvl="1"/>
            <a:r>
              <a:rPr lang="en-US" dirty="0"/>
              <a:t>“Defining Excellence in Residency Education: The Next Step in Demonstrating Value.” </a:t>
            </a:r>
          </a:p>
          <a:p>
            <a:pPr lvl="1"/>
            <a:r>
              <a:rPr lang="en-US" dirty="0"/>
              <a:t>Matt Briggs, Raine Osborne, Sara Kraft, Mary Jane Rapport, Lisa Black, Carol Jo Tichenor, Greg Hartley, Gail Jensen</a:t>
            </a:r>
          </a:p>
        </p:txBody>
      </p:sp>
    </p:spTree>
    <p:extLst>
      <p:ext uri="{BB962C8B-B14F-4D97-AF65-F5344CB8AC3E}">
        <p14:creationId xmlns:p14="http://schemas.microsoft.com/office/powerpoint/2010/main" val="1103250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Committee: Kathleen Geist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24091"/>
          </a:xfrm>
        </p:spPr>
        <p:txBody>
          <a:bodyPr>
            <a:normAutofit/>
          </a:bodyPr>
          <a:lstStyle/>
          <a:p>
            <a:r>
              <a:rPr lang="en-US" dirty="0"/>
              <a:t>Orthopaedic Practice Research Submissions</a:t>
            </a:r>
          </a:p>
          <a:p>
            <a:pPr lvl="1"/>
            <a:r>
              <a:rPr lang="en-US" dirty="0"/>
              <a:t>Scholarly Activities- 2 per year</a:t>
            </a:r>
          </a:p>
          <a:p>
            <a:pPr lvl="2"/>
            <a:r>
              <a:rPr lang="en-US" dirty="0"/>
              <a:t>Resident/Fellowship Case report, Res/Fellowship Research, Survey outcomes</a:t>
            </a:r>
          </a:p>
          <a:p>
            <a:pPr lvl="2"/>
            <a:r>
              <a:rPr lang="en-US" dirty="0"/>
              <a:t>2020 OP Deadlines: </a:t>
            </a:r>
          </a:p>
          <a:p>
            <a:pPr lvl="3"/>
            <a:r>
              <a:rPr lang="en-US" dirty="0"/>
              <a:t>February 7 for April 2020</a:t>
            </a:r>
          </a:p>
          <a:p>
            <a:pPr lvl="3"/>
            <a:r>
              <a:rPr lang="en-US" dirty="0"/>
              <a:t>May 8 for July 2020</a:t>
            </a:r>
          </a:p>
          <a:p>
            <a:pPr lvl="3"/>
            <a:r>
              <a:rPr lang="en-US" dirty="0"/>
              <a:t>August 7 for October 2020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Working with AOPT Awards committee and Research committee in having two Poster Presentation Winners</a:t>
            </a:r>
          </a:p>
          <a:p>
            <a:pPr lvl="1"/>
            <a:r>
              <a:rPr lang="en-US" dirty="0"/>
              <a:t>Goal: Have two award winners every year</a:t>
            </a:r>
          </a:p>
          <a:p>
            <a:pPr lvl="2"/>
            <a:r>
              <a:rPr lang="en-US" dirty="0"/>
              <a:t>Prize: $250 if they develop into full publication for OP. </a:t>
            </a:r>
          </a:p>
        </p:txBody>
      </p:sp>
    </p:spTree>
    <p:extLst>
      <p:ext uri="{BB962C8B-B14F-4D97-AF65-F5344CB8AC3E}">
        <p14:creationId xmlns:p14="http://schemas.microsoft.com/office/powerpoint/2010/main" val="866680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 Committee: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Members of the ORF-SIG: Brook Janicky, Matt Haberl, Kathleen Geist, Kirk Bentzen, Kris Porter, &amp; Tom Denninger</a:t>
            </a:r>
          </a:p>
          <a:p>
            <a:pPr lvl="1"/>
            <a:r>
              <a:rPr lang="en-US" dirty="0"/>
              <a:t>Provided an impact analysis of the policy and procedure review which served as an appendix to a letter of concern drafted by the AOPT Board</a:t>
            </a:r>
          </a:p>
          <a:p>
            <a:pPr lvl="1"/>
            <a:r>
              <a:rPr lang="en-US" dirty="0"/>
              <a:t>Complete letter found on Facebook Group</a:t>
            </a:r>
          </a:p>
        </p:txBody>
      </p:sp>
    </p:spTree>
    <p:extLst>
      <p:ext uri="{BB962C8B-B14F-4D97-AF65-F5344CB8AC3E}">
        <p14:creationId xmlns:p14="http://schemas.microsoft.com/office/powerpoint/2010/main" val="4074640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orthopt.org/i/1531162379236/n/uploads/residency_fellowship_banner.jpg">
            <a:extLst>
              <a:ext uri="{FF2B5EF4-FFF2-40B4-BE49-F238E27FC236}">
                <a16:creationId xmlns:a16="http://schemas.microsoft.com/office/drawing/2014/main" id="{48303F25-602D-46A5-8C09-199643E2C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89"/>
          <a:stretch/>
        </p:blipFill>
        <p:spPr bwMode="auto">
          <a:xfrm>
            <a:off x="295275" y="172683"/>
            <a:ext cx="11601450" cy="651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D926FD-A2A3-42A1-BC5A-A46CA99708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Academy of Orthopaedic Physical Therapy:</a:t>
            </a:r>
            <a:br>
              <a:rPr lang="en-US" b="1" dirty="0"/>
            </a:br>
            <a:r>
              <a:rPr lang="en-US" b="1" dirty="0"/>
              <a:t>ORF-SIG Business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CA33A1-D072-461E-9819-18054FCA99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487677"/>
          </a:xfrm>
        </p:spPr>
        <p:txBody>
          <a:bodyPr/>
          <a:lstStyle/>
          <a:p>
            <a:pPr lvl="1"/>
            <a:endParaRPr lang="en-US" dirty="0"/>
          </a:p>
          <a:p>
            <a:pPr lvl="1"/>
            <a:r>
              <a:rPr lang="en-US" sz="2800" b="1" dirty="0"/>
              <a:t>A community of excellence in </a:t>
            </a:r>
          </a:p>
          <a:p>
            <a:pPr lvl="1"/>
            <a:r>
              <a:rPr lang="en-US" sz="2800" b="1" dirty="0"/>
              <a:t>Orthopaedic Residency and Fellowship Education</a:t>
            </a:r>
          </a:p>
          <a:p>
            <a:endParaRPr lang="en-US" dirty="0"/>
          </a:p>
          <a:p>
            <a:r>
              <a:rPr lang="en-US" dirty="0"/>
              <a:t>11/6/19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233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D0150-DD81-4544-8D83-2E3E95886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Membership Committee- Kathleen Geist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3BC1A4-5D1D-4744-9AC4-CC8C61217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National Student Conclave- Kathleen Geist, VP</a:t>
            </a:r>
          </a:p>
          <a:p>
            <a:pPr lvl="1"/>
            <a:r>
              <a:rPr lang="en-US" dirty="0"/>
              <a:t>Albuquerque, NM: Supported AOPT membership, highlighted student benefits, and promotion of residency education</a:t>
            </a:r>
          </a:p>
          <a:p>
            <a:pPr lvl="1"/>
            <a:r>
              <a:rPr lang="en-US" dirty="0"/>
              <a:t>Shaker bottles and koozies were very popular among conference attendees</a:t>
            </a:r>
          </a:p>
        </p:txBody>
      </p:sp>
    </p:spTree>
    <p:extLst>
      <p:ext uri="{BB962C8B-B14F-4D97-AF65-F5344CB8AC3E}">
        <p14:creationId xmlns:p14="http://schemas.microsoft.com/office/powerpoint/2010/main" val="2065828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D303C-DB5A-4EE4-9E1D-29A39E3D7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Membership Committee- Bob Schroedter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94997C-4EAA-4304-89E5-5F5E9DDA2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5740"/>
            <a:ext cx="10515600" cy="54722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Member Engagement</a:t>
            </a:r>
          </a:p>
          <a:p>
            <a:pPr lvl="1"/>
            <a:r>
              <a:rPr lang="en-US" dirty="0"/>
              <a:t>Surveying our current members to understand their role in Res/Fellowship Education</a:t>
            </a:r>
          </a:p>
          <a:p>
            <a:pPr lvl="2"/>
            <a:r>
              <a:rPr lang="en-US" dirty="0"/>
              <a:t>Looking for 100% PD involvement</a:t>
            </a:r>
          </a:p>
          <a:p>
            <a:pPr lvl="2"/>
            <a:r>
              <a:rPr lang="en-US" dirty="0"/>
              <a:t>Of Members </a:t>
            </a:r>
          </a:p>
          <a:p>
            <a:pPr lvl="3"/>
            <a:r>
              <a:rPr lang="en-US" dirty="0"/>
              <a:t>&gt;50% to be Faculty </a:t>
            </a:r>
          </a:p>
          <a:p>
            <a:pPr lvl="3"/>
            <a:r>
              <a:rPr lang="en-US" dirty="0"/>
              <a:t>&gt; 10% to be aspiring/current Res/Fellows 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Email Contacts: </a:t>
            </a:r>
          </a:p>
          <a:p>
            <a:pPr lvl="2"/>
            <a:r>
              <a:rPr lang="en-US" dirty="0"/>
              <a:t>Will be cross referencing email list with membership status. May be receiving emails asking you to become a member if current email is not registered as an ORF-SIG/APTA Member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Communication in the future will be limited to only members come 2020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Website: Program side live now!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637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C9A106-A1F8-0E48-ACC7-EBF75BF62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" y="1157082"/>
            <a:ext cx="12103905" cy="451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3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rms response chart. Question title: Please identify your CURRENT role(s) in Residency and Fellowship Education. Number of responses: 32 responses.">
            <a:extLst>
              <a:ext uri="{FF2B5EF4-FFF2-40B4-BE49-F238E27FC236}">
                <a16:creationId xmlns:a16="http://schemas.microsoft.com/office/drawing/2014/main" id="{0CFF876C-849B-CE49-A1A9-6F046872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0"/>
            <a:ext cx="11698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719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rms response chart. Question title: Are you a graduate of __________. (Please check all that apply). Number of responses: 32 responses.">
            <a:extLst>
              <a:ext uri="{FF2B5EF4-FFF2-40B4-BE49-F238E27FC236}">
                <a16:creationId xmlns:a16="http://schemas.microsoft.com/office/drawing/2014/main" id="{59548952-1F9D-4540-83B6-F652D38D2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12192000" cy="632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221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rms response chart. Question title: Primary practice setting:. Number of responses: 32 responses.">
            <a:extLst>
              <a:ext uri="{FF2B5EF4-FFF2-40B4-BE49-F238E27FC236}">
                <a16:creationId xmlns:a16="http://schemas.microsoft.com/office/drawing/2014/main" id="{5A4E8FEF-1789-BC4A-810E-36AA3C03E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12192000" cy="632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207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orms response chart. Question title: Primary practice area. Number of responses: 32 responses.">
            <a:extLst>
              <a:ext uri="{FF2B5EF4-FFF2-40B4-BE49-F238E27FC236}">
                <a16:creationId xmlns:a16="http://schemas.microsoft.com/office/drawing/2014/main" id="{DF3A5AA9-4383-AF40-A73E-4270A2FE8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12192000" cy="632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358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rms response chart. Question title: In what region of the U.S. do you primarily practice?. Number of responses: 32 responses.">
            <a:extLst>
              <a:ext uri="{FF2B5EF4-FFF2-40B4-BE49-F238E27FC236}">
                <a16:creationId xmlns:a16="http://schemas.microsoft.com/office/drawing/2014/main" id="{515ED675-9D1A-5D48-80A4-F02720B18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538"/>
            <a:ext cx="12192000" cy="562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501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orms response chart. Question title: How many years have you been in practice?. Number of responses: 32 responses.">
            <a:extLst>
              <a:ext uri="{FF2B5EF4-FFF2-40B4-BE49-F238E27FC236}">
                <a16:creationId xmlns:a16="http://schemas.microsoft.com/office/drawing/2014/main" id="{536A57C6-9A60-6347-BABD-74E7B5814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12192000" cy="632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E29569-5652-8D44-9D3C-7B069E0E44CE}"/>
              </a:ext>
            </a:extLst>
          </p:cNvPr>
          <p:cNvSpPr/>
          <p:nvPr/>
        </p:nvSpPr>
        <p:spPr>
          <a:xfrm>
            <a:off x="1138687" y="3140765"/>
            <a:ext cx="3554083" cy="2604427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58AE88-180C-C641-BD8F-310C555E2758}"/>
              </a:ext>
            </a:extLst>
          </p:cNvPr>
          <p:cNvSpPr txBox="1"/>
          <p:nvPr/>
        </p:nvSpPr>
        <p:spPr>
          <a:xfrm>
            <a:off x="2078992" y="6096000"/>
            <a:ext cx="1673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28% (&lt;10 years)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A69DFB-92FB-1343-BBB3-EDB67AFCDB1B}"/>
              </a:ext>
            </a:extLst>
          </p:cNvPr>
          <p:cNvSpPr/>
          <p:nvPr/>
        </p:nvSpPr>
        <p:spPr>
          <a:xfrm>
            <a:off x="4719274" y="2623931"/>
            <a:ext cx="2688691" cy="3125586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5EF271-D45B-1145-B6EA-90662BA7DF0B}"/>
              </a:ext>
            </a:extLst>
          </p:cNvPr>
          <p:cNvSpPr txBox="1"/>
          <p:nvPr/>
        </p:nvSpPr>
        <p:spPr>
          <a:xfrm>
            <a:off x="5138238" y="6109252"/>
            <a:ext cx="1915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28% (10-20 years)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14F41F-0DB2-6E47-A937-32421B5B6B94}"/>
              </a:ext>
            </a:extLst>
          </p:cNvPr>
          <p:cNvSpPr/>
          <p:nvPr/>
        </p:nvSpPr>
        <p:spPr>
          <a:xfrm>
            <a:off x="7482354" y="2133601"/>
            <a:ext cx="2629055" cy="3635796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439FA5-CBAE-3746-BB27-3B6EB903D692}"/>
              </a:ext>
            </a:extLst>
          </p:cNvPr>
          <p:cNvSpPr txBox="1"/>
          <p:nvPr/>
        </p:nvSpPr>
        <p:spPr>
          <a:xfrm>
            <a:off x="7888815" y="6096000"/>
            <a:ext cx="1862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31% (20-30 years)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03A70E-A856-F74D-992C-DB3A8147D79C}"/>
              </a:ext>
            </a:extLst>
          </p:cNvPr>
          <p:cNvSpPr/>
          <p:nvPr/>
        </p:nvSpPr>
        <p:spPr>
          <a:xfrm>
            <a:off x="10185798" y="3710609"/>
            <a:ext cx="1986321" cy="205216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4682E7-6112-914E-A1E0-C7D22C690317}"/>
              </a:ext>
            </a:extLst>
          </p:cNvPr>
          <p:cNvSpPr txBox="1"/>
          <p:nvPr/>
        </p:nvSpPr>
        <p:spPr>
          <a:xfrm>
            <a:off x="10247645" y="6096000"/>
            <a:ext cx="1673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13% (&gt;30 years)</a:t>
            </a:r>
          </a:p>
        </p:txBody>
      </p:sp>
    </p:spTree>
    <p:extLst>
      <p:ext uri="{BB962C8B-B14F-4D97-AF65-F5344CB8AC3E}">
        <p14:creationId xmlns:p14="http://schemas.microsoft.com/office/powerpoint/2010/main" val="510312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923D35-FDFD-C340-9673-DF4F3686A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05" y="0"/>
            <a:ext cx="11085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79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8FA55-C80E-4FCC-8B6E-7F6499453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C5713-2014-4DB8-8124-86468FC226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Board Liaison: Aimee Klein</a:t>
            </a:r>
          </a:p>
          <a:p>
            <a:r>
              <a:rPr lang="en-US" dirty="0"/>
              <a:t>Vice President: Kathleen Geist</a:t>
            </a:r>
          </a:p>
          <a:p>
            <a:r>
              <a:rPr lang="en-US" dirty="0"/>
              <a:t>Nominating Committee</a:t>
            </a:r>
          </a:p>
          <a:p>
            <a:pPr lvl="1"/>
            <a:r>
              <a:rPr lang="en-US" dirty="0"/>
              <a:t>Melisa Dreger  (Chair)</a:t>
            </a:r>
          </a:p>
          <a:p>
            <a:pPr lvl="1"/>
            <a:r>
              <a:rPr lang="en-US" dirty="0"/>
              <a:t>Mary Derrick</a:t>
            </a:r>
          </a:p>
          <a:p>
            <a:pPr lvl="1"/>
            <a:r>
              <a:rPr lang="en-US" dirty="0"/>
              <a:t>Robert Schroedter</a:t>
            </a:r>
          </a:p>
          <a:p>
            <a:r>
              <a:rPr lang="en-US" dirty="0"/>
              <a:t>Liaisons: </a:t>
            </a:r>
          </a:p>
          <a:p>
            <a:pPr lvl="1"/>
            <a:r>
              <a:rPr lang="en-US" dirty="0"/>
              <a:t>APTE RF-SIG: Christina Gomez</a:t>
            </a:r>
          </a:p>
          <a:p>
            <a:pPr lvl="1"/>
            <a:r>
              <a:rPr lang="en-US" dirty="0"/>
              <a:t>AAOMPT: Robert Schroedter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27B3F-A87B-49D4-84C9-A4C6C50749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Committee Leads:</a:t>
            </a:r>
          </a:p>
          <a:p>
            <a:pPr lvl="1"/>
            <a:r>
              <a:rPr lang="en-US" dirty="0"/>
              <a:t>Research: Kathleen Geist, Mary Kate McDonnell</a:t>
            </a:r>
          </a:p>
          <a:p>
            <a:pPr lvl="1"/>
            <a:r>
              <a:rPr lang="en-US" dirty="0"/>
              <a:t>Practice/Reimbursement: Darren Calley</a:t>
            </a:r>
          </a:p>
          <a:p>
            <a:pPr lvl="1"/>
            <a:r>
              <a:rPr lang="en-US" dirty="0"/>
              <a:t>Curriculum: Molly Malloy, Kathleen Geist</a:t>
            </a:r>
          </a:p>
          <a:p>
            <a:pPr lvl="1"/>
            <a:r>
              <a:rPr lang="en-US" dirty="0"/>
              <a:t>Membership: Bob Schroedter, Matt Stark</a:t>
            </a:r>
          </a:p>
          <a:p>
            <a:pPr lvl="1"/>
            <a:r>
              <a:rPr lang="en-US" dirty="0"/>
              <a:t>Communication: Kirk Bentzen, Kris Porter, Kathleen Geist</a:t>
            </a:r>
          </a:p>
          <a:p>
            <a:r>
              <a:rPr lang="en-US" dirty="0"/>
              <a:t>Sub-Committees:</a:t>
            </a:r>
          </a:p>
          <a:p>
            <a:pPr lvl="1"/>
            <a:r>
              <a:rPr lang="en-US" dirty="0"/>
              <a:t>ACAPT: Kirk Bentzen &amp; Carrie Schwoerer</a:t>
            </a:r>
          </a:p>
          <a:p>
            <a:pPr lvl="1"/>
            <a:r>
              <a:rPr lang="en-US" dirty="0"/>
              <a:t>Mentor Development: Kris Porter, Carol Jo Tischner, Matt Haberl</a:t>
            </a:r>
          </a:p>
          <a:p>
            <a:pPr lvl="1"/>
            <a:r>
              <a:rPr lang="en-US" dirty="0"/>
              <a:t>Applicant Sharing: Steve Kareha, Kirk Bentzen</a:t>
            </a:r>
          </a:p>
          <a:p>
            <a:pPr lvl="1"/>
            <a:r>
              <a:rPr lang="en-US" dirty="0"/>
              <a:t>PD Admin Survey: Kathleen Geist, Steve Kareha, Kris Porter,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8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268185-653F-AD4E-BD5B-CBE01A5E2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73" y="0"/>
            <a:ext cx="11149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07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3E1214-3EF2-3240-A037-22F2A9C68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81" y="0"/>
            <a:ext cx="11872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80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C98022-330E-C148-9F65-68A539F3D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07" y="0"/>
            <a:ext cx="11707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19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8F96-8984-9648-9D94-1E8E54E44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CSM Res/Fellowship </a:t>
            </a:r>
            <a:r>
              <a:rPr lang="en-US" u="sng" dirty="0"/>
              <a:t>Courses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D86D4-D8C0-B549-85E4-0B4E2929E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7156"/>
            <a:ext cx="11017102" cy="537084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Wednesday</a:t>
            </a:r>
          </a:p>
          <a:p>
            <a:pPr lvl="1"/>
            <a:r>
              <a:rPr lang="en-US" b="1" dirty="0"/>
              <a:t>8:00-5:00pm: Beyond the Basics: Design and Implementation of Best Practice in Residency and Fellowship Clinical Education (Ortho)</a:t>
            </a:r>
          </a:p>
          <a:p>
            <a:r>
              <a:rPr lang="en-US" dirty="0"/>
              <a:t>Thursday:</a:t>
            </a:r>
          </a:p>
          <a:p>
            <a:pPr lvl="1"/>
            <a:r>
              <a:rPr lang="en-US" dirty="0"/>
              <a:t>8:00-10:00am: Mentorship: Concepts and Application in Physical Therapy Residency and Fellowship Training Programs (Education)</a:t>
            </a:r>
          </a:p>
          <a:p>
            <a:pPr lvl="1"/>
            <a:r>
              <a:rPr lang="en-US" dirty="0"/>
              <a:t>11:00-1:00pm: Does Residency and/or Fellowship Training Impact Job and Career Satisfaction in Physical Therapists?</a:t>
            </a:r>
          </a:p>
          <a:p>
            <a:pPr lvl="1"/>
            <a:r>
              <a:rPr lang="en-US" dirty="0"/>
              <a:t>11:00-1:00pm A Clinical Reasoning Blueprint: Linking Learning Theories to Curricular Innovations (Education)</a:t>
            </a:r>
          </a:p>
          <a:p>
            <a:pPr lvl="1"/>
            <a:r>
              <a:rPr lang="en-US" dirty="0"/>
              <a:t>3:00-5:00pm: Exploring the Value of Residency/Fellowship Education: Stakeholders’ Views on Why Residency/Fellowship Education Matters (Education)</a:t>
            </a:r>
          </a:p>
          <a:p>
            <a:r>
              <a:rPr lang="en-US" dirty="0"/>
              <a:t>Friday</a:t>
            </a:r>
          </a:p>
          <a:p>
            <a:pPr lvl="1"/>
            <a:r>
              <a:rPr lang="en-US" dirty="0"/>
              <a:t>8:00-10:00am Investing in the Academic Future of Physical Therapy Learners: The Resident Educator (Education)</a:t>
            </a:r>
          </a:p>
          <a:p>
            <a:pPr lvl="1"/>
            <a:r>
              <a:rPr lang="en-US" dirty="0"/>
              <a:t>3:00-5:00pm The Value of Post-Professional Residency, Fellowship, and PhD Training (Research)</a:t>
            </a:r>
          </a:p>
          <a:p>
            <a:r>
              <a:rPr lang="en-US" dirty="0"/>
              <a:t>Saturday</a:t>
            </a:r>
          </a:p>
          <a:p>
            <a:pPr lvl="1"/>
            <a:r>
              <a:rPr lang="en-US" dirty="0"/>
              <a:t>8:00-10:00 Leveraging Residency Program Mentoring Methods to Improve Transdisciplinary Professional Development, Engagement, and Retention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698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8F96-8984-9648-9D94-1E8E54E44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CSM Res/Fellowship </a:t>
            </a:r>
            <a:r>
              <a:rPr lang="en-US" u="sng" dirty="0"/>
              <a:t>Posters/Presentations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D86D4-D8C0-B549-85E4-0B4E2929E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7156"/>
            <a:ext cx="10515600" cy="537084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Friday</a:t>
            </a:r>
          </a:p>
          <a:p>
            <a:pPr lvl="1"/>
            <a:r>
              <a:rPr lang="en-US" dirty="0"/>
              <a:t>11:00-1:00pm VA PT Resident </a:t>
            </a:r>
            <a:r>
              <a:rPr lang="en-US" u="sng" dirty="0"/>
              <a:t>Case Presentations</a:t>
            </a:r>
          </a:p>
          <a:p>
            <a:pPr lvl="1"/>
            <a:r>
              <a:rPr lang="en-US" dirty="0"/>
              <a:t>1:00-3:00pm: Factors Influencing the Decision to Apply to a </a:t>
            </a:r>
            <a:r>
              <a:rPr lang="en-US" dirty="0" err="1"/>
              <a:t>Postprofessional</a:t>
            </a:r>
            <a:r>
              <a:rPr lang="en-US" dirty="0"/>
              <a:t> Physical Therapist Residency Program</a:t>
            </a:r>
          </a:p>
          <a:p>
            <a:pPr lvl="1"/>
            <a:r>
              <a:rPr lang="en-US" dirty="0"/>
              <a:t>1:00-3:00pm: Program Characteristics Influencing Application to a Physical Therapist </a:t>
            </a:r>
            <a:r>
              <a:rPr lang="en-US" dirty="0" err="1"/>
              <a:t>Postprofessional</a:t>
            </a:r>
            <a:r>
              <a:rPr lang="en-US" dirty="0"/>
              <a:t> Residency Program</a:t>
            </a:r>
          </a:p>
          <a:p>
            <a:pPr lvl="1"/>
            <a:r>
              <a:rPr lang="en-US" dirty="0"/>
              <a:t>1:00-3:00pm: Does Residency and/or Fellowship Training Impact Professional Engagement?</a:t>
            </a:r>
          </a:p>
          <a:p>
            <a:pPr lvl="1"/>
            <a:r>
              <a:rPr lang="en-US" dirty="0"/>
              <a:t>1:00-3:00pm: Do Entry-Level Physical Therapy Programs Prepare Students for Post-Graduate Residency Education?</a:t>
            </a:r>
          </a:p>
          <a:p>
            <a:pPr lvl="1"/>
            <a:r>
              <a:rPr lang="en-US" dirty="0"/>
              <a:t>1:00-3:00pm Leadership Behaviors and Goals of Physical Therapists in an Fellowship Orthopaedic Manual Physical Therapy Program</a:t>
            </a:r>
          </a:p>
          <a:p>
            <a:pPr lvl="1"/>
            <a:r>
              <a:rPr lang="en-US" dirty="0"/>
              <a:t>3:00-5:00pm American Academy of Sports Physical Therapy Residency Research </a:t>
            </a:r>
            <a:r>
              <a:rPr lang="en-US" u="sng" dirty="0"/>
              <a:t>Platform Presentations</a:t>
            </a:r>
            <a:r>
              <a:rPr lang="en-US" dirty="0"/>
              <a:t> </a:t>
            </a:r>
          </a:p>
          <a:p>
            <a:r>
              <a:rPr lang="en-US" dirty="0"/>
              <a:t>Saturday</a:t>
            </a:r>
          </a:p>
          <a:p>
            <a:pPr lvl="1"/>
            <a:r>
              <a:rPr lang="en-US" dirty="0"/>
              <a:t>1:00-3:00pm Connection between Residency and a “Culture of Excellence” in a Highly Specialized Area of Rehabilitation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458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7F73B-B680-4FBC-A438-DBC46B2D6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CSM Res/Fellowship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AEFA9-653E-4AF7-AF0B-5D9F0447E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Thursday: </a:t>
            </a:r>
          </a:p>
          <a:p>
            <a:pPr lvl="1"/>
            <a:r>
              <a:rPr lang="en-US" dirty="0"/>
              <a:t>10:00-11:00 am: Oncologic Residency Work Group Meeting</a:t>
            </a:r>
          </a:p>
          <a:p>
            <a:pPr lvl="1"/>
            <a:r>
              <a:rPr lang="en-US" dirty="0"/>
              <a:t>11:00-Noon: Geriatrics Residency and Fellowship Meeting</a:t>
            </a:r>
          </a:p>
          <a:p>
            <a:pPr lvl="1"/>
            <a:r>
              <a:rPr lang="en-US" dirty="0"/>
              <a:t>4:00-7:00 pm ED-RFSIG Meeting</a:t>
            </a:r>
          </a:p>
          <a:p>
            <a:pPr lvl="1"/>
            <a:endParaRPr lang="en-US" dirty="0"/>
          </a:p>
          <a:p>
            <a:r>
              <a:rPr lang="en-US" dirty="0"/>
              <a:t>Friday:</a:t>
            </a:r>
          </a:p>
          <a:p>
            <a:pPr lvl="1"/>
            <a:r>
              <a:rPr lang="en-US" dirty="0"/>
              <a:t>3:30-5:00pm Oncology PT Residency/ Specialization Applicant Meeting</a:t>
            </a:r>
          </a:p>
          <a:p>
            <a:pPr lvl="1"/>
            <a:r>
              <a:rPr lang="en-US" dirty="0"/>
              <a:t>6:30-7:30am: Neuro Residency and Fellowship Networking Breakfast: *Invitation Only* Contact Ali Carlson at info@neuropt.org to attend</a:t>
            </a:r>
          </a:p>
          <a:p>
            <a:endParaRPr lang="en-US" dirty="0"/>
          </a:p>
          <a:p>
            <a:r>
              <a:rPr lang="en-US" dirty="0"/>
              <a:t>Saturday</a:t>
            </a:r>
          </a:p>
          <a:p>
            <a:pPr lvl="1"/>
            <a:r>
              <a:rPr lang="en-US" b="1" dirty="0"/>
              <a:t>7:00-7:45 am: AOPT ORF-SIG Business Meeting</a:t>
            </a:r>
          </a:p>
          <a:p>
            <a:pPr lvl="1"/>
            <a:r>
              <a:rPr lang="en-US" dirty="0"/>
              <a:t>1:00-1:50 pm: AASPT Residency and Fellowship SIG Business Meetings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7547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Practice/Reimbursement Committee: </a:t>
            </a:r>
            <a:br>
              <a:rPr lang="en-US" dirty="0"/>
            </a:br>
            <a:r>
              <a:rPr lang="en-US" dirty="0"/>
              <a:t>-Darren Calley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9396236" cy="536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Committee Goals/Strategies:</a:t>
            </a:r>
          </a:p>
          <a:p>
            <a:pPr marL="400050" lvl="1" indent="0">
              <a:buNone/>
            </a:pPr>
            <a:r>
              <a:rPr lang="en-US" dirty="0">
                <a:solidFill>
                  <a:schemeClr val="tx2"/>
                </a:solidFill>
              </a:rPr>
              <a:t>• Survey current programs about innovative mentoring strategies and environments by 2020.</a:t>
            </a:r>
          </a:p>
          <a:p>
            <a:pPr marL="400050" lvl="1" indent="0">
              <a:buNone/>
            </a:pPr>
            <a:r>
              <a:rPr lang="en-US" dirty="0">
                <a:solidFill>
                  <a:schemeClr val="tx2"/>
                </a:solidFill>
              </a:rPr>
              <a:t>• Review and disseminate current research and existing resources on mentoring best practices by March 2020.</a:t>
            </a:r>
          </a:p>
          <a:p>
            <a:pPr marL="400050" lvl="1" indent="0">
              <a:buNone/>
            </a:pPr>
            <a:r>
              <a:rPr lang="en-US" dirty="0">
                <a:solidFill>
                  <a:schemeClr val="tx2"/>
                </a:solidFill>
              </a:rPr>
              <a:t>• Provide educational webinars and resources for the mentorship and development of mentors and faculty by 2021. </a:t>
            </a:r>
          </a:p>
          <a:p>
            <a:pPr marL="400050" lvl="1" indent="0">
              <a:buNone/>
            </a:pPr>
            <a:r>
              <a:rPr lang="en-US" dirty="0">
                <a:solidFill>
                  <a:schemeClr val="tx2"/>
                </a:solidFill>
              </a:rPr>
              <a:t>• Identify and address gaps in current research regarding effective mentorship practice by 2022. </a:t>
            </a:r>
          </a:p>
          <a:p>
            <a:pPr marL="400050" lvl="1" indent="0">
              <a:buNone/>
            </a:pPr>
            <a:r>
              <a:rPr lang="en-US" dirty="0">
                <a:solidFill>
                  <a:schemeClr val="tx2"/>
                </a:solidFill>
              </a:rPr>
              <a:t>• Create and distribute a mentoring resource by 2022.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818" y="5310239"/>
            <a:ext cx="3909836" cy="12715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0116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6BBCDA-8418-4F32-9FE6-C1C19EF5C693}"/>
              </a:ext>
            </a:extLst>
          </p:cNvPr>
          <p:cNvSpPr/>
          <p:nvPr/>
        </p:nvSpPr>
        <p:spPr>
          <a:xfrm>
            <a:off x="299356" y="318384"/>
            <a:ext cx="4905878" cy="6193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Google Shape;180;p28"/>
          <p:cNvSpPr txBox="1">
            <a:spLocks noGrp="1"/>
          </p:cNvSpPr>
          <p:nvPr>
            <p:ph type="title"/>
          </p:nvPr>
        </p:nvSpPr>
        <p:spPr>
          <a:xfrm>
            <a:off x="1051798" y="1823111"/>
            <a:ext cx="3400994" cy="1990854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spcFirstLastPara="1" vert="horz" wrap="square" lIns="91440" tIns="45720" rIns="91440" bIns="45720" rtlCol="0" anchor="ctr" anchorCtr="0">
            <a:normAutofit/>
          </a:bodyPr>
          <a:lstStyle/>
          <a:p>
            <a:pPr algn="ctr"/>
            <a:r>
              <a:rPr lang="en-US" sz="4000" b="1" kern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RFESIG Initiatives</a:t>
            </a:r>
          </a:p>
        </p:txBody>
      </p:sp>
      <p:sp>
        <p:nvSpPr>
          <p:cNvPr id="182" name="Google Shape;182;p28"/>
          <p:cNvSpPr txBox="1"/>
          <p:nvPr/>
        </p:nvSpPr>
        <p:spPr>
          <a:xfrm>
            <a:off x="5297764" y="318384"/>
            <a:ext cx="6328833" cy="3415623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Autofit/>
          </a:bodyPr>
          <a:lstStyle/>
          <a:p>
            <a:pPr marL="380985">
              <a:lnSpc>
                <a:spcPct val="90000"/>
              </a:lnSpc>
              <a:spcAft>
                <a:spcPts val="600"/>
              </a:spcAft>
              <a:buSzPts val="1400"/>
            </a:pPr>
            <a:r>
              <a:rPr lang="en-US" sz="2400" b="1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Liaison: Christina Gomez</a:t>
            </a:r>
          </a:p>
          <a:p>
            <a:pPr marL="380985">
              <a:lnSpc>
                <a:spcPct val="90000"/>
              </a:lnSpc>
              <a:spcAft>
                <a:spcPts val="600"/>
              </a:spcAft>
              <a:buSzPts val="1400"/>
            </a:pPr>
            <a:r>
              <a:rPr lang="en-US" sz="2400" b="1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R/F Director Mentoring Program</a:t>
            </a:r>
            <a:endParaRPr lang="en-US" sz="2400" b="1" kern="1200" dirty="0">
              <a:solidFill>
                <a:schemeClr val="tx2"/>
              </a:solidFill>
              <a:sym typeface="Roboto"/>
            </a:endParaRPr>
          </a:p>
          <a:p>
            <a:pPr marL="609585" indent="-228600">
              <a:lnSpc>
                <a:spcPct val="90000"/>
              </a:lnSpc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2400" b="1" kern="12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</a:rPr>
              <a:t>Purpose: </a:t>
            </a:r>
            <a:r>
              <a:rPr lang="en-US" sz="2400" kern="12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</a:rPr>
              <a:t>To support the RFESIG membership in their goal to excel as educators and program directors by pairing experienced and novice R/F Directors and/or Coordinators. </a:t>
            </a:r>
          </a:p>
          <a:p>
            <a:pPr marL="609585" indent="-228600">
              <a:lnSpc>
                <a:spcPct val="90000"/>
              </a:lnSpc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2400" b="1" kern="12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</a:rPr>
              <a:t>Goal: </a:t>
            </a:r>
            <a:r>
              <a:rPr lang="en-US" sz="2400" kern="12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</a:rPr>
              <a:t>To foster support, feedback and guidance throughout the year and allow for open dialogue about specialized topics.</a:t>
            </a:r>
          </a:p>
          <a:p>
            <a:pPr marL="609585" indent="-228600">
              <a:lnSpc>
                <a:spcPct val="90000"/>
              </a:lnSpc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2400" b="1" kern="12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</a:rPr>
              <a:t>Plan: </a:t>
            </a:r>
            <a:r>
              <a:rPr lang="en-US" sz="2400" kern="12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</a:rPr>
              <a:t>Meet-and-Greet at Combined Sections Meeting</a:t>
            </a:r>
            <a:endParaRPr lang="en-US" sz="24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Roboto"/>
            </a:endParaRPr>
          </a:p>
          <a:p>
            <a:pPr marL="609585" indent="-228600">
              <a:lnSpc>
                <a:spcPct val="90000"/>
              </a:lnSpc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2400" b="1" kern="12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</a:rPr>
              <a:t>Contact: </a:t>
            </a:r>
            <a:r>
              <a:rPr lang="en-US" sz="2400" kern="12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</a:rPr>
              <a:t>Christina Gomez at </a:t>
            </a:r>
            <a:r>
              <a:rPr lang="en-US" sz="2400" kern="12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cgomezpt@gmail.com</a:t>
            </a:r>
            <a:r>
              <a:rPr lang="en-US" sz="2400" kern="12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</a:rPr>
              <a:t> for more information.</a:t>
            </a:r>
          </a:p>
        </p:txBody>
      </p:sp>
      <p:pic>
        <p:nvPicPr>
          <p:cNvPr id="181" name="Google Shape;181;p2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655451" y="5913203"/>
            <a:ext cx="2174600" cy="7556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03636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/>
          <p:nvPr/>
        </p:nvSpPr>
        <p:spPr>
          <a:xfrm>
            <a:off x="5533293" y="816429"/>
            <a:ext cx="6249865" cy="5007742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152385">
              <a:lnSpc>
                <a:spcPct val="90000"/>
              </a:lnSpc>
              <a:spcAft>
                <a:spcPts val="600"/>
              </a:spcAft>
              <a:buSzPts val="1400"/>
            </a:pPr>
            <a:r>
              <a:rPr lang="en-US" sz="2400" b="1" kern="12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RFESIG’s First </a:t>
            </a:r>
            <a:r>
              <a:rPr lang="en-US" sz="2400" b="1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</a:t>
            </a:r>
            <a:r>
              <a:rPr lang="en-US" sz="2400" b="1" kern="12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odcast</a:t>
            </a:r>
            <a:endParaRPr lang="en-US" sz="2400" b="1" kern="12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Roboto"/>
            </a:endParaRPr>
          </a:p>
          <a:p>
            <a:pPr marL="609585" indent="-228600">
              <a:lnSpc>
                <a:spcPct val="90000"/>
              </a:lnSpc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</a:rPr>
              <a:t>The RFESIG interviews Linda Csiza about ABPTRFE’s Annual Continuous Improvement Report </a:t>
            </a:r>
          </a:p>
          <a:p>
            <a:pPr marL="609585" indent="-228600">
              <a:lnSpc>
                <a:spcPct val="90000"/>
              </a:lnSpc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</a:rPr>
              <a:t>Questions answered include:</a:t>
            </a:r>
          </a:p>
          <a:p>
            <a:pPr marL="1066785" lvl="1" indent="-228600">
              <a:lnSpc>
                <a:spcPct val="90000"/>
              </a:lnSpc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</a:rPr>
              <a:t>What is the difference between exhibit 2 and exhibit 3?</a:t>
            </a:r>
          </a:p>
          <a:p>
            <a:pPr marL="1066785" lvl="1" indent="-228600">
              <a:lnSpc>
                <a:spcPct val="90000"/>
              </a:lnSpc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</a:rPr>
              <a:t>What are substantive changes?</a:t>
            </a:r>
          </a:p>
          <a:p>
            <a:pPr marL="1066785" lvl="1" indent="-228600">
              <a:lnSpc>
                <a:spcPct val="90000"/>
              </a:lnSpc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</a:rPr>
              <a:t>How can I make my program goals measurable?</a:t>
            </a:r>
          </a:p>
          <a:p>
            <a:pPr marL="609585" indent="-228600">
              <a:lnSpc>
                <a:spcPct val="90000"/>
              </a:lnSpc>
              <a:spcAft>
                <a:spcPts val="6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2400" b="1" kern="12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</a:rPr>
              <a:t>Contact: </a:t>
            </a:r>
            <a:r>
              <a:rPr lang="en-US" sz="2400" kern="12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</a:rPr>
              <a:t>Christina Gomez at </a:t>
            </a:r>
            <a:r>
              <a:rPr lang="en-US" sz="2400" kern="12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cgomezpt@gmail.com</a:t>
            </a:r>
            <a:r>
              <a:rPr lang="en-US" sz="2400" kern="12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</a:rPr>
              <a:t> for </a:t>
            </a:r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</a:rPr>
              <a:t>the link to the podcast.</a:t>
            </a:r>
            <a:r>
              <a:rPr lang="en-US" sz="2400" kern="12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oboto"/>
              </a:rPr>
              <a:t> </a:t>
            </a:r>
            <a:endParaRPr lang="en-US" sz="1400" kern="1200" dirty="0">
              <a:solidFill>
                <a:schemeClr val="tx2"/>
              </a:solidFill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6" name="Google Shape;181;p28">
            <a:extLst>
              <a:ext uri="{FF2B5EF4-FFF2-40B4-BE49-F238E27FC236}">
                <a16:creationId xmlns:a16="http://schemas.microsoft.com/office/drawing/2014/main" id="{6B0F9EA3-0913-A441-91F7-572D88079200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655451" y="5913203"/>
            <a:ext cx="2174600" cy="755673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BD9417-F978-4827-994C-52404E91D3FF}"/>
              </a:ext>
            </a:extLst>
          </p:cNvPr>
          <p:cNvSpPr/>
          <p:nvPr/>
        </p:nvSpPr>
        <p:spPr>
          <a:xfrm>
            <a:off x="299356" y="318384"/>
            <a:ext cx="4905878" cy="6193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80;p28">
            <a:extLst>
              <a:ext uri="{FF2B5EF4-FFF2-40B4-BE49-F238E27FC236}">
                <a16:creationId xmlns:a16="http://schemas.microsoft.com/office/drawing/2014/main" id="{4518ABFB-A981-4E49-B7DD-6A69ED7178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1798" y="1823111"/>
            <a:ext cx="3400994" cy="1990854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spcFirstLastPara="1" vert="horz" wrap="square" lIns="91440" tIns="45720" rIns="91440" bIns="45720" rtlCol="0" anchor="ctr" anchorCtr="0">
            <a:normAutofit/>
          </a:bodyPr>
          <a:lstStyle/>
          <a:p>
            <a:pPr algn="ctr"/>
            <a:r>
              <a:rPr lang="en-US" sz="4000" b="1" kern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RFESIG Initiatives</a:t>
            </a:r>
          </a:p>
        </p:txBody>
      </p:sp>
    </p:spTree>
    <p:extLst>
      <p:ext uri="{BB962C8B-B14F-4D97-AF65-F5344CB8AC3E}">
        <p14:creationId xmlns:p14="http://schemas.microsoft.com/office/powerpoint/2010/main" val="1554245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D0CBF-2BC7-4256-ACD8-B32A6F96A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EAFD61-EBDF-4766-8222-F4EAFA952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398" b="4548"/>
          <a:stretch/>
        </p:blipFill>
        <p:spPr>
          <a:xfrm>
            <a:off x="838745" y="49245"/>
            <a:ext cx="10515055" cy="6719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8862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93596-65CE-4418-978E-B00744AA4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92900-2D3F-420D-9088-84E8AD9766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12:00-12:10 – President’s Update</a:t>
            </a:r>
          </a:p>
          <a:p>
            <a:r>
              <a:rPr lang="en-US" dirty="0"/>
              <a:t>12:10-12:15 - ABPTRFE Update</a:t>
            </a:r>
          </a:p>
          <a:p>
            <a:r>
              <a:rPr lang="en-US" dirty="0"/>
              <a:t>12:15-12:25 Sub-Committee Updates:</a:t>
            </a:r>
          </a:p>
          <a:p>
            <a:pPr lvl="1"/>
            <a:r>
              <a:rPr lang="en-US" dirty="0"/>
              <a:t>Applicant Sharing </a:t>
            </a:r>
          </a:p>
          <a:p>
            <a:pPr lvl="1"/>
            <a:r>
              <a:rPr lang="en-US" dirty="0"/>
              <a:t>ACAPT White Paper</a:t>
            </a:r>
          </a:p>
          <a:p>
            <a:pPr lvl="1"/>
            <a:r>
              <a:rPr lang="en-US" dirty="0"/>
              <a:t>Administration Survey</a:t>
            </a:r>
          </a:p>
          <a:p>
            <a:pPr lvl="1"/>
            <a:endParaRPr lang="en-US" dirty="0"/>
          </a:p>
          <a:p>
            <a:r>
              <a:rPr lang="en-US" dirty="0"/>
              <a:t>12:25-12:40 Committee Updates</a:t>
            </a:r>
          </a:p>
          <a:p>
            <a:pPr lvl="1"/>
            <a:r>
              <a:rPr lang="en-US" dirty="0"/>
              <a:t>Curriculum Committee Update</a:t>
            </a:r>
          </a:p>
          <a:p>
            <a:pPr lvl="1"/>
            <a:r>
              <a:rPr lang="en-US" dirty="0"/>
              <a:t>Research Committee Update</a:t>
            </a:r>
          </a:p>
          <a:p>
            <a:pPr lvl="1"/>
            <a:r>
              <a:rPr lang="en-US" dirty="0"/>
              <a:t>Membership Committee Update</a:t>
            </a:r>
          </a:p>
          <a:p>
            <a:pPr lvl="1"/>
            <a:r>
              <a:rPr lang="en-US" dirty="0"/>
              <a:t>Practice Committee Update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1EA0CA-E22A-452F-96E3-ABECF173D5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12:40-12:50 am Liaison Updates</a:t>
            </a:r>
          </a:p>
          <a:p>
            <a:pPr lvl="1"/>
            <a:r>
              <a:rPr lang="en-US" dirty="0"/>
              <a:t>RFSIG Update</a:t>
            </a:r>
          </a:p>
          <a:p>
            <a:pPr lvl="1"/>
            <a:r>
              <a:rPr lang="en-US" dirty="0"/>
              <a:t>AAOMPT Update</a:t>
            </a:r>
          </a:p>
          <a:p>
            <a:pPr lvl="0"/>
            <a:r>
              <a:rPr lang="en-US" dirty="0"/>
              <a:t>12:50-1:00 </a:t>
            </a:r>
          </a:p>
          <a:p>
            <a:pPr lvl="1"/>
            <a:r>
              <a:rPr lang="en-US" dirty="0"/>
              <a:t>Questions and other items</a:t>
            </a:r>
          </a:p>
        </p:txBody>
      </p:sp>
    </p:spTree>
    <p:extLst>
      <p:ext uri="{BB962C8B-B14F-4D97-AF65-F5344CB8AC3E}">
        <p14:creationId xmlns:p14="http://schemas.microsoft.com/office/powerpoint/2010/main" val="412369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658B7-CBF9-1648-9196-DF5AA9972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ORF-SIG and AAOMPT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0B215-0D60-974C-A765-D50ED3A3A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AAOMPT Membership Chair interested in promoting their Early Professionals SIG and may participate in Residency/Fellowship Career Reception at CSM</a:t>
            </a:r>
          </a:p>
          <a:p>
            <a:r>
              <a:rPr lang="en-US" dirty="0"/>
              <a:t>AAOMPT ACF SIG leadership interested in possible collaboration with ORF-SIG. They will be meeting in a couple of weeks so more discussion forthcoming.</a:t>
            </a:r>
          </a:p>
        </p:txBody>
      </p:sp>
    </p:spTree>
    <p:extLst>
      <p:ext uri="{BB962C8B-B14F-4D97-AF65-F5344CB8AC3E}">
        <p14:creationId xmlns:p14="http://schemas.microsoft.com/office/powerpoint/2010/main" val="35704228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8DC3F-7CA5-4947-B9B7-013C53133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Floor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717BA-8C72-4BD1-9568-19540919D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2568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063E4-3C61-4624-8401-6BF44272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624286" cy="1325563"/>
          </a:xfrm>
        </p:spPr>
        <p:txBody>
          <a:bodyPr/>
          <a:lstStyle/>
          <a:p>
            <a:pPr algn="ctr"/>
            <a:r>
              <a:rPr lang="en-US" b="1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6AA4A-FFF3-4FD6-B54C-F52612C63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402" y="1908684"/>
            <a:ext cx="4111482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Don’t forget next SIG meeting</a:t>
            </a:r>
          </a:p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r>
              <a:rPr lang="en-US" sz="2800" b="1" dirty="0"/>
              <a:t>CSM, Denver: </a:t>
            </a:r>
          </a:p>
          <a:p>
            <a:pPr marL="0" indent="0" algn="ctr">
              <a:buNone/>
            </a:pPr>
            <a:r>
              <a:rPr lang="en-US" sz="2800" b="1" dirty="0"/>
              <a:t>February 15</a:t>
            </a:r>
            <a:r>
              <a:rPr lang="en-US" sz="2800" b="1" baseline="30000" dirty="0"/>
              <a:t>th</a:t>
            </a:r>
            <a:r>
              <a:rPr lang="en-US" sz="2800" b="1" dirty="0"/>
              <a:t> 7am 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pic>
        <p:nvPicPr>
          <p:cNvPr id="5" name="Picture 4" descr="Two people standing in a field&#10;&#10;Description automatically generated">
            <a:extLst>
              <a:ext uri="{FF2B5EF4-FFF2-40B4-BE49-F238E27FC236}">
                <a16:creationId xmlns:a16="http://schemas.microsoft.com/office/drawing/2014/main" id="{B8D316D6-20C9-415C-8A72-7ADC3C2324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2" t="15330" b="4043"/>
          <a:stretch/>
        </p:blipFill>
        <p:spPr>
          <a:xfrm>
            <a:off x="6324886" y="264643"/>
            <a:ext cx="4331416" cy="3288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picture containing outdoor, sitting, grass, black&#10;&#10;Description automatically generated">
            <a:extLst>
              <a:ext uri="{FF2B5EF4-FFF2-40B4-BE49-F238E27FC236}">
                <a16:creationId xmlns:a16="http://schemas.microsoft.com/office/drawing/2014/main" id="{502B09B5-6028-482B-8CDC-B090F1B586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r="5324"/>
          <a:stretch/>
        </p:blipFill>
        <p:spPr>
          <a:xfrm rot="5165974">
            <a:off x="4808571" y="3253245"/>
            <a:ext cx="3284940" cy="3232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picture containing outdoor, toy, sitting, group&#10;&#10;Description automatically generated">
            <a:extLst>
              <a:ext uri="{FF2B5EF4-FFF2-40B4-BE49-F238E27FC236}">
                <a16:creationId xmlns:a16="http://schemas.microsoft.com/office/drawing/2014/main" id="{2DB5FCF4-E6DA-4DB5-9045-4BEC617662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4" r="6191" b="31356"/>
          <a:stretch/>
        </p:blipFill>
        <p:spPr>
          <a:xfrm rot="11379424">
            <a:off x="7941958" y="3454291"/>
            <a:ext cx="4480899" cy="3110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0878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83AB2-80F4-414E-8D80-13CD89683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President’s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1B4BD5-EB41-4AEF-A8C5-E41EE579D2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1306" y="1825624"/>
            <a:ext cx="5265336" cy="474599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2600" dirty="0">
                <a:solidFill>
                  <a:schemeClr val="tx1"/>
                </a:solidFill>
              </a:rPr>
              <a:t>AOPT Strategic Planning took place on Oct. 9-12 in La Crosse, WI</a:t>
            </a:r>
          </a:p>
          <a:p>
            <a:pPr lvl="1"/>
            <a:endParaRPr lang="en-US" sz="2600" dirty="0">
              <a:solidFill>
                <a:schemeClr val="tx1"/>
              </a:solidFill>
            </a:endParaRP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Look for the unveiling of a new Mission, Vision</a:t>
            </a:r>
            <a:r>
              <a:rPr lang="en-US" sz="2600" dirty="0"/>
              <a:t>,</a:t>
            </a:r>
            <a:r>
              <a:rPr lang="en-US" sz="2600" dirty="0">
                <a:solidFill>
                  <a:schemeClr val="tx1"/>
                </a:solidFill>
              </a:rPr>
              <a:t> Strategic Initiatives and Goals at CSM</a:t>
            </a:r>
          </a:p>
          <a:p>
            <a:pPr lvl="1"/>
            <a:endParaRPr lang="en-US" sz="2600" dirty="0"/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Thank you to Michael Borst, current resident who attended as a guest to represent our newer membership and advocate for residency and fellowship education </a:t>
            </a:r>
          </a:p>
        </p:txBody>
      </p:sp>
      <p:pic>
        <p:nvPicPr>
          <p:cNvPr id="1026" name="Picture 2" descr="Image may contain: 31 people, people smiling, people standing and outdoor">
            <a:extLst>
              <a:ext uri="{FF2B5EF4-FFF2-40B4-BE49-F238E27FC236}">
                <a16:creationId xmlns:a16="http://schemas.microsoft.com/office/drawing/2014/main" id="{80D0C878-B2B7-42CB-A067-B735E9041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t="8044" r="3436" b="1"/>
          <a:stretch/>
        </p:blipFill>
        <p:spPr bwMode="auto">
          <a:xfrm>
            <a:off x="5686191" y="1034980"/>
            <a:ext cx="6351734" cy="514198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447497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EEC43-C580-43CA-B8C2-60287A38A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CSM: Residency and Fellowship Career Reception</a:t>
            </a:r>
          </a:p>
        </p:txBody>
      </p:sp>
      <p:pic>
        <p:nvPicPr>
          <p:cNvPr id="7" name="Picture 6" descr="A group of people performing on a counter&#10;&#10;Description automatically generated">
            <a:extLst>
              <a:ext uri="{FF2B5EF4-FFF2-40B4-BE49-F238E27FC236}">
                <a16:creationId xmlns:a16="http://schemas.microsoft.com/office/drawing/2014/main" id="{F365BFAC-6070-41E4-86F1-05126380E9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 r="-3" b="-3"/>
          <a:stretch/>
        </p:blipFill>
        <p:spPr>
          <a:xfrm rot="10800000">
            <a:off x="390769" y="1449887"/>
            <a:ext cx="5629031" cy="4727076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837CCE-E553-48E8-A755-8794D6522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49886"/>
            <a:ext cx="5840046" cy="472707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When: Thursday, February 15</a:t>
            </a:r>
            <a:r>
              <a:rPr lang="en-US" baseline="30000" dirty="0">
                <a:solidFill>
                  <a:schemeClr val="tx1"/>
                </a:solidFill>
              </a:rPr>
              <a:t>th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Time: 8:00-9:30 pm</a:t>
            </a:r>
          </a:p>
          <a:p>
            <a:r>
              <a:rPr lang="en-US" dirty="0">
                <a:solidFill>
                  <a:schemeClr val="tx1"/>
                </a:solidFill>
              </a:rPr>
              <a:t>Where: Combined Sections Meeting- Denver, CO </a:t>
            </a:r>
          </a:p>
          <a:p>
            <a:r>
              <a:rPr lang="en-US" dirty="0">
                <a:solidFill>
                  <a:schemeClr val="tx1"/>
                </a:solidFill>
              </a:rPr>
              <a:t>Set up: Reception style table </a:t>
            </a:r>
          </a:p>
          <a:p>
            <a:r>
              <a:rPr lang="en-US" dirty="0">
                <a:solidFill>
                  <a:schemeClr val="tx1"/>
                </a:solidFill>
              </a:rPr>
              <a:t>Cost Share: $75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RSVP:  November 18</a:t>
            </a:r>
            <a:r>
              <a:rPr lang="en-US" baseline="30000" dirty="0">
                <a:solidFill>
                  <a:schemeClr val="tx1"/>
                </a:solidFill>
              </a:rPr>
              <a:t>th, </a:t>
            </a:r>
            <a:r>
              <a:rPr lang="en-US" dirty="0">
                <a:solidFill>
                  <a:schemeClr val="tx1"/>
                </a:solidFill>
              </a:rPr>
              <a:t>2019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More Info: contact </a:t>
            </a:r>
            <a:r>
              <a:rPr lang="sv-SE" dirty="0">
                <a:solidFill>
                  <a:schemeClr val="tx1"/>
                </a:solidFill>
              </a:rPr>
              <a:t>Tara Fredrickson </a:t>
            </a:r>
          </a:p>
          <a:p>
            <a:pPr lvl="1"/>
            <a:r>
              <a:rPr lang="sv-SE" sz="2800" dirty="0">
                <a:solidFill>
                  <a:schemeClr val="tx1"/>
                </a:solidFill>
              </a:rPr>
              <a:t>tfred@orthopt.org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772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0D876-42D7-4F17-8ECD-68ED22282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55290-4FC4-4987-A0CB-E7AE0B1BF2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Total Members: 303</a:t>
            </a:r>
          </a:p>
          <a:p>
            <a:endParaRPr lang="en-US" dirty="0"/>
          </a:p>
          <a:p>
            <a:r>
              <a:rPr lang="en-US" dirty="0"/>
              <a:t>Facebook Group: 106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Future: To have breakdown of member demographics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E3777A-FD90-4B69-8090-E6D6039948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ACCREDITAED PROGRAMS:</a:t>
            </a:r>
          </a:p>
          <a:p>
            <a:pPr lvl="1"/>
            <a:r>
              <a:rPr lang="en-US" dirty="0"/>
              <a:t>Residencies: </a:t>
            </a:r>
          </a:p>
          <a:p>
            <a:pPr lvl="2"/>
            <a:r>
              <a:rPr lang="en-US" dirty="0"/>
              <a:t>Orthopaedic: 110</a:t>
            </a:r>
          </a:p>
          <a:p>
            <a:pPr lvl="1"/>
            <a:r>
              <a:rPr lang="en-US" dirty="0"/>
              <a:t>Fellowships: </a:t>
            </a:r>
          </a:p>
          <a:p>
            <a:pPr lvl="2"/>
            <a:r>
              <a:rPr lang="en-US" dirty="0"/>
              <a:t>Hand: 2</a:t>
            </a:r>
          </a:p>
          <a:p>
            <a:pPr lvl="2"/>
            <a:r>
              <a:rPr lang="en-US" dirty="0"/>
              <a:t>Movement: 2</a:t>
            </a:r>
          </a:p>
          <a:p>
            <a:pPr lvl="2"/>
            <a:r>
              <a:rPr lang="en-US" dirty="0"/>
              <a:t>OMPT: 34</a:t>
            </a:r>
          </a:p>
          <a:p>
            <a:pPr lvl="2"/>
            <a:r>
              <a:rPr lang="en-US" dirty="0"/>
              <a:t>Spine: 2</a:t>
            </a:r>
          </a:p>
          <a:p>
            <a:pPr lvl="2"/>
            <a:r>
              <a:rPr lang="en-US" dirty="0"/>
              <a:t>Performing Arts: 1</a:t>
            </a:r>
          </a:p>
          <a:p>
            <a:pPr lvl="2"/>
            <a:r>
              <a:rPr lang="en-US" dirty="0"/>
              <a:t>Upper Extremity: 3</a:t>
            </a:r>
          </a:p>
        </p:txBody>
      </p:sp>
    </p:spTree>
    <p:extLst>
      <p:ext uri="{BB962C8B-B14F-4D97-AF65-F5344CB8AC3E}">
        <p14:creationId xmlns:p14="http://schemas.microsoft.com/office/powerpoint/2010/main" val="3418447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23D6-2BA3-4622-A03A-3CC5F4F42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Newly Accredited / Re-Accredited Programs: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9916EE8-8196-4C03-802B-44EA0A2BC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49571"/>
            <a:ext cx="5157787" cy="823912"/>
          </a:xfrm>
        </p:spPr>
        <p:txBody>
          <a:bodyPr>
            <a:normAutofit/>
          </a:bodyPr>
          <a:lstStyle/>
          <a:p>
            <a:r>
              <a:rPr lang="en-US" dirty="0"/>
              <a:t>New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F91B9-E16E-4294-980C-8E7647DE5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73482"/>
            <a:ext cx="5157787" cy="43529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Residency:</a:t>
            </a:r>
          </a:p>
          <a:p>
            <a:pPr lvl="1"/>
            <a:r>
              <a:rPr lang="en-US" dirty="0"/>
              <a:t>Physical Therapy &amp; Sports Medicine Centers Orthopaedic Residency 	</a:t>
            </a:r>
          </a:p>
          <a:p>
            <a:pPr lvl="1"/>
            <a:r>
              <a:rPr lang="en-US" dirty="0"/>
              <a:t>Holy Cross Hospital Orthopaedic Residency 	</a:t>
            </a:r>
          </a:p>
          <a:p>
            <a:pPr lvl="1"/>
            <a:r>
              <a:rPr lang="en-US" dirty="0"/>
              <a:t>Mercy Health - Cincinnati Orthopaedic Residency 	</a:t>
            </a:r>
          </a:p>
          <a:p>
            <a:pPr lvl="1"/>
            <a:r>
              <a:rPr lang="en-US" dirty="0"/>
              <a:t>University Hospitals Orthopedic Residency 	</a:t>
            </a:r>
          </a:p>
          <a:p>
            <a:endParaRPr lang="en-US" dirty="0"/>
          </a:p>
          <a:p>
            <a:r>
              <a:rPr lang="en-US" dirty="0"/>
              <a:t>Fellowship:</a:t>
            </a:r>
          </a:p>
          <a:p>
            <a:pPr lvl="1"/>
            <a:r>
              <a:rPr lang="en-US" dirty="0"/>
              <a:t>University of Delaware Orthopaedic Manual Physical Therapy Fellowship </a:t>
            </a:r>
          </a:p>
          <a:p>
            <a:pPr lvl="1"/>
            <a:r>
              <a:rPr lang="en-US" dirty="0"/>
              <a:t>East Tennessee State University Orthopaedic Manual Physical Therapy Fellowship 		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AA9D05B-5418-47E6-968A-F6F65246CB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49571"/>
            <a:ext cx="5183188" cy="823912"/>
          </a:xfrm>
        </p:spPr>
        <p:txBody>
          <a:bodyPr>
            <a:normAutofit/>
          </a:bodyPr>
          <a:lstStyle/>
          <a:p>
            <a:r>
              <a:rPr lang="en-US" dirty="0"/>
              <a:t>Re-accredited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AEB1D-FCC7-4BAA-84E8-6A2D7023F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73482"/>
            <a:ext cx="5183188" cy="43529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Residency:</a:t>
            </a:r>
          </a:p>
          <a:p>
            <a:pPr lvl="1"/>
            <a:r>
              <a:rPr lang="en-US" dirty="0"/>
              <a:t>Memorial Hermann Orthopedic Residency 	</a:t>
            </a:r>
          </a:p>
          <a:p>
            <a:pPr lvl="1"/>
            <a:r>
              <a:rPr lang="en-US" dirty="0"/>
              <a:t>Malcom Randall VA Medical Center Orthopaedic Residency </a:t>
            </a:r>
          </a:p>
          <a:p>
            <a:pPr lvl="1"/>
            <a:r>
              <a:rPr lang="en-US" dirty="0"/>
              <a:t>Mayo Clinic Orthopaedic Residency 	</a:t>
            </a:r>
          </a:p>
          <a:p>
            <a:pPr lvl="1"/>
            <a:r>
              <a:rPr lang="en-US" dirty="0"/>
              <a:t>Arcadia University Orthopaedic Residency </a:t>
            </a:r>
          </a:p>
          <a:p>
            <a:pPr lvl="1"/>
            <a:r>
              <a:rPr lang="en-US" dirty="0"/>
              <a:t>Drexel University Orthopaedic Residency </a:t>
            </a:r>
          </a:p>
          <a:p>
            <a:endParaRPr lang="en-US" dirty="0"/>
          </a:p>
          <a:p>
            <a:r>
              <a:rPr lang="en-US" dirty="0"/>
              <a:t>Fellowship</a:t>
            </a:r>
          </a:p>
          <a:p>
            <a:pPr lvl="1"/>
            <a:r>
              <a:rPr lang="en-US" dirty="0"/>
              <a:t>ATI Physical Therapy Upper Extremity Athlete Fellowship</a:t>
            </a:r>
          </a:p>
        </p:txBody>
      </p:sp>
    </p:spTree>
    <p:extLst>
      <p:ext uri="{BB962C8B-B14F-4D97-AF65-F5344CB8AC3E}">
        <p14:creationId xmlns:p14="http://schemas.microsoft.com/office/powerpoint/2010/main" val="595192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754767" y="529400"/>
            <a:ext cx="10968400" cy="110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Foot/Ankle Practice Analysis- </a:t>
            </a:r>
            <a:r>
              <a:rPr lang="en-US" dirty="0"/>
              <a:t>Kris Porter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534600" y="1799517"/>
            <a:ext cx="11122800" cy="424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Foot/Ankle Fellowship: </a:t>
            </a:r>
            <a:r>
              <a:rPr lang="en" sz="1867">
                <a:solidFill>
                  <a:srgbClr val="000000"/>
                </a:solidFill>
              </a:rPr>
              <a:t>FASIG is seeking ABPTRFE recognition</a:t>
            </a:r>
            <a:endParaRPr sz="1867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Task Force: </a:t>
            </a:r>
            <a:r>
              <a:rPr lang="en" sz="1867">
                <a:solidFill>
                  <a:srgbClr val="000000"/>
                </a:solidFill>
              </a:rPr>
              <a:t>Surveyed AOPT members &gt; formed 15 member Task Force</a:t>
            </a:r>
            <a:endParaRPr sz="1867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Needs Analysis: </a:t>
            </a:r>
            <a:r>
              <a:rPr lang="en" sz="1867">
                <a:solidFill>
                  <a:srgbClr val="000000"/>
                </a:solidFill>
              </a:rPr>
              <a:t>Surveyed Residency/Fellowship Program Directors for Needs Analysis</a:t>
            </a:r>
            <a:endParaRPr sz="1867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Grant: </a:t>
            </a:r>
            <a:r>
              <a:rPr lang="en" sz="1867">
                <a:solidFill>
                  <a:srgbClr val="000000"/>
                </a:solidFill>
              </a:rPr>
              <a:t>AOPT for Practice Analysis is under review ($10,000-15,000)</a:t>
            </a:r>
            <a:endParaRPr sz="1867">
              <a:solidFill>
                <a:srgbClr val="000000"/>
              </a:solidFill>
            </a:endParaRPr>
          </a:p>
          <a:p>
            <a:pPr indent="-423323">
              <a:buClr>
                <a:srgbClr val="000000"/>
              </a:buClr>
              <a:buSzPts val="1400"/>
            </a:pPr>
            <a:r>
              <a:rPr lang="en">
                <a:solidFill>
                  <a:srgbClr val="000000"/>
                </a:solidFill>
              </a:rPr>
              <a:t>Practice Analysis Survey: </a:t>
            </a:r>
            <a:r>
              <a:rPr lang="en" sz="1867">
                <a:solidFill>
                  <a:srgbClr val="000000"/>
                </a:solidFill>
              </a:rPr>
              <a:t>dividing and conquering with task force</a:t>
            </a:r>
            <a:endParaRPr sz="1867"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Survey based on Performing Arts Fellowship (the first one under new Petition system)</a:t>
            </a:r>
            <a:endParaRPr sz="1867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DFP: </a:t>
            </a:r>
            <a:r>
              <a:rPr lang="en" sz="1867">
                <a:solidFill>
                  <a:srgbClr val="000000"/>
                </a:solidFill>
              </a:rPr>
              <a:t>Goal is to write this within ~ 1 year</a:t>
            </a:r>
            <a:endParaRPr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Principal Investigators: </a:t>
            </a:r>
            <a:r>
              <a:rPr lang="en" sz="1867">
                <a:solidFill>
                  <a:srgbClr val="000000"/>
                </a:solidFill>
              </a:rPr>
              <a:t>Kris Porter, Marcey Keefer Hutchison and Christopher Neville</a:t>
            </a:r>
            <a:endParaRPr sz="1867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Is your organization interested in a foot/ankle fellowship?</a:t>
            </a:r>
            <a:endParaRPr>
              <a:solidFill>
                <a:srgbClr val="000000"/>
              </a:solidFill>
            </a:endParaRPr>
          </a:p>
          <a:p>
            <a:pPr marL="457189" indent="0">
              <a:spcBef>
                <a:spcPts val="2133"/>
              </a:spcBef>
              <a:spcAft>
                <a:spcPts val="2133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46B98C-195F-4CDD-9A50-ADB5C9BA6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426" y="421408"/>
            <a:ext cx="1855472" cy="192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rtho Section Current Theme1">
  <a:themeElements>
    <a:clrScheme name="Ortho with Accents">
      <a:dk1>
        <a:srgbClr val="005581"/>
      </a:dk1>
      <a:lt1>
        <a:srgbClr val="FFFFFF"/>
      </a:lt1>
      <a:dk2>
        <a:srgbClr val="000000"/>
      </a:dk2>
      <a:lt2>
        <a:srgbClr val="D1D5D8"/>
      </a:lt2>
      <a:accent1>
        <a:srgbClr val="005581"/>
      </a:accent1>
      <a:accent2>
        <a:srgbClr val="0083A9"/>
      </a:accent2>
      <a:accent3>
        <a:srgbClr val="41C4DD"/>
      </a:accent3>
      <a:accent4>
        <a:srgbClr val="82CFCA"/>
      </a:accent4>
      <a:accent5>
        <a:srgbClr val="C8DF8E"/>
      </a:accent5>
      <a:accent6>
        <a:srgbClr val="F89D57"/>
      </a:accent6>
      <a:hlink>
        <a:srgbClr val="41C4DD"/>
      </a:hlink>
      <a:folHlink>
        <a:srgbClr val="FED18B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tho Section Current Theme1" id="{DDF46FB5-AC68-45FA-A2F6-C4FD33F026B6}" vid="{1FF85434-5118-408D-8672-B4483834A0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2186</Words>
  <Application>Microsoft Office PowerPoint</Application>
  <PresentationFormat>Widescreen</PresentationFormat>
  <Paragraphs>303</Paragraphs>
  <Slides>42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Helvetica Neue</vt:lpstr>
      <vt:lpstr>Wingdings</vt:lpstr>
      <vt:lpstr>Ortho Section Current Theme1</vt:lpstr>
      <vt:lpstr>Save the Date(s)</vt:lpstr>
      <vt:lpstr>Academy of Orthopaedic Physical Therapy: ORF-SIG Business Meeting</vt:lpstr>
      <vt:lpstr>Leadership</vt:lpstr>
      <vt:lpstr>Agenda</vt:lpstr>
      <vt:lpstr>President’s Update</vt:lpstr>
      <vt:lpstr>CSM: Residency and Fellowship Career Reception</vt:lpstr>
      <vt:lpstr>DASHBOARD</vt:lpstr>
      <vt:lpstr>Newly Accredited / Re-Accredited Programs:</vt:lpstr>
      <vt:lpstr>Foot/Ankle Practice Analysis- Kris Porter</vt:lpstr>
      <vt:lpstr>ABPTRFE Update:</vt:lpstr>
      <vt:lpstr>ABPTRFE Update: From the HUB</vt:lpstr>
      <vt:lpstr>Sub-Committee Updates</vt:lpstr>
      <vt:lpstr>Sub-Committee Updates: PD Survey- Kathleen Geist</vt:lpstr>
      <vt:lpstr>Curriculum Committee Update- Kathleen Geist</vt:lpstr>
      <vt:lpstr>PowerPoint Presentation</vt:lpstr>
      <vt:lpstr>PowerPoint Presentation</vt:lpstr>
      <vt:lpstr>Research Committee: Kathleen Geist</vt:lpstr>
      <vt:lpstr>Research Committee: Kathleen Geist</vt:lpstr>
      <vt:lpstr>Communications Committee: </vt:lpstr>
      <vt:lpstr>Membership Committee- Kathleen Geist</vt:lpstr>
      <vt:lpstr>Membership Committee- Bob Schroedter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CSM Res/Fellowship Courses:</vt:lpstr>
      <vt:lpstr>CSM Res/Fellowship Posters/Presentations:</vt:lpstr>
      <vt:lpstr>CSM Res/Fellowship Meetings</vt:lpstr>
      <vt:lpstr>Practice/Reimbursement Committee:  -Darren Calley</vt:lpstr>
      <vt:lpstr>RFESIG Initiatives</vt:lpstr>
      <vt:lpstr>RFESIG Initiatives</vt:lpstr>
      <vt:lpstr>PowerPoint Presentation</vt:lpstr>
      <vt:lpstr>ORF-SIG and AAOMPT collaboration</vt:lpstr>
      <vt:lpstr>Open Floor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Save the Date(s)</dc:title>
  <dc:creator>Matt Haberl</dc:creator>
  <cp:lastModifiedBy>Matt Haberl</cp:lastModifiedBy>
  <cp:revision>9</cp:revision>
  <dcterms:created xsi:type="dcterms:W3CDTF">2019-11-05T12:16:24Z</dcterms:created>
  <dcterms:modified xsi:type="dcterms:W3CDTF">2019-11-06T19:48:10Z</dcterms:modified>
</cp:coreProperties>
</file>